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9" r:id="rId3"/>
    <p:sldId id="261" r:id="rId4"/>
    <p:sldId id="311" r:id="rId5"/>
    <p:sldId id="266" r:id="rId6"/>
    <p:sldId id="265" r:id="rId7"/>
    <p:sldId id="268" r:id="rId8"/>
    <p:sldId id="269" r:id="rId9"/>
    <p:sldId id="271" r:id="rId10"/>
    <p:sldId id="302" r:id="rId11"/>
    <p:sldId id="286" r:id="rId12"/>
    <p:sldId id="303" r:id="rId13"/>
    <p:sldId id="278" r:id="rId14"/>
    <p:sldId id="304" r:id="rId15"/>
    <p:sldId id="270" r:id="rId16"/>
    <p:sldId id="296" r:id="rId17"/>
    <p:sldId id="273" r:id="rId18"/>
    <p:sldId id="274" r:id="rId19"/>
    <p:sldId id="280" r:id="rId20"/>
    <p:sldId id="275" r:id="rId21"/>
    <p:sldId id="282" r:id="rId22"/>
    <p:sldId id="283" r:id="rId23"/>
    <p:sldId id="298" r:id="rId24"/>
    <p:sldId id="276" r:id="rId25"/>
    <p:sldId id="297" r:id="rId26"/>
    <p:sldId id="293" r:id="rId27"/>
    <p:sldId id="284" r:id="rId28"/>
    <p:sldId id="294" r:id="rId29"/>
    <p:sldId id="290" r:id="rId30"/>
    <p:sldId id="285" r:id="rId31"/>
    <p:sldId id="295"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291" r:id="rId46"/>
    <p:sldId id="292" r:id="rId47"/>
    <p:sldId id="307" r:id="rId48"/>
    <p:sldId id="287" r:id="rId49"/>
    <p:sldId id="327" r:id="rId50"/>
    <p:sldId id="288" r:id="rId51"/>
    <p:sldId id="299" r:id="rId52"/>
    <p:sldId id="258"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8D7CD"/>
    <a:srgbClr val="A5F1B3"/>
    <a:srgbClr val="EABBF7"/>
    <a:srgbClr val="F2CF6E"/>
    <a:srgbClr val="9FEAF7"/>
    <a:srgbClr val="E596F8"/>
    <a:srgbClr val="4BE368"/>
    <a:srgbClr val="F6DE9C"/>
    <a:srgbClr val="83F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364" autoAdjust="0"/>
  </p:normalViewPr>
  <p:slideViewPr>
    <p:cSldViewPr snapToGrid="0">
      <p:cViewPr varScale="1">
        <p:scale>
          <a:sx n="69" d="100"/>
          <a:sy n="69" d="100"/>
        </p:scale>
        <p:origin x="6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3EDDD-B905-496E-8AD8-495067473F2D}" type="doc">
      <dgm:prSet loTypeId="urn:microsoft.com/office/officeart/2005/8/layout/list1" loCatId="list" qsTypeId="urn:microsoft.com/office/officeart/2005/8/quickstyle/simple3" qsCatId="simple" csTypeId="urn:microsoft.com/office/officeart/2005/8/colors/accent2_5" csCatId="accent2" phldr="1"/>
      <dgm:spPr/>
      <dgm:t>
        <a:bodyPr/>
        <a:lstStyle/>
        <a:p>
          <a:endParaRPr lang="es-ES"/>
        </a:p>
      </dgm:t>
    </dgm:pt>
    <dgm:pt modelId="{7FAC66FE-EA70-493D-927E-75DAA5EFFC84}">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Realizar un diagnóstico sobre el estado actual del uso de técnicas radioterapéuticas en tratamientos de pacientes con cáncer en la ciudad de Popayán.</a:t>
          </a:r>
          <a:endParaRPr lang="es-ES" sz="1800" dirty="0">
            <a:latin typeface="Times New Roman" panose="02020603050405020304" pitchFamily="18" charset="0"/>
            <a:cs typeface="Times New Roman" panose="02020603050405020304" pitchFamily="18" charset="0"/>
          </a:endParaRPr>
        </a:p>
      </dgm:t>
    </dgm:pt>
    <dgm:pt modelId="{549D77F1-9433-46E0-83F3-9EC9490DB482}" type="parTrans" cxnId="{2BA55DBC-9DBB-4DC4-A159-A665F22B6340}">
      <dgm:prSet/>
      <dgm:spPr/>
      <dgm:t>
        <a:bodyPr/>
        <a:lstStyle/>
        <a:p>
          <a:endParaRPr lang="es-ES"/>
        </a:p>
      </dgm:t>
    </dgm:pt>
    <dgm:pt modelId="{B658744E-9E96-46E8-A657-4A879C968930}" type="sibTrans" cxnId="{2BA55DBC-9DBB-4DC4-A159-A665F22B6340}">
      <dgm:prSet/>
      <dgm:spPr/>
      <dgm:t>
        <a:bodyPr/>
        <a:lstStyle/>
        <a:p>
          <a:endParaRPr lang="es-ES"/>
        </a:p>
      </dgm:t>
    </dgm:pt>
    <dgm:pt modelId="{5E724A81-01C4-4098-A8BF-B40AEC206F6D}">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Describir las normas legales que se requieren para prestar los servicios de oncología de un centro de radioterapia  en la ciudad de Popayán</a:t>
          </a:r>
          <a:r>
            <a:rPr lang="es-CO" sz="1500" dirty="0" smtClean="0">
              <a:latin typeface="Times New Roman" panose="02020603050405020304" pitchFamily="18" charset="0"/>
              <a:cs typeface="Times New Roman" panose="02020603050405020304" pitchFamily="18" charset="0"/>
            </a:rPr>
            <a:t>.</a:t>
          </a:r>
          <a:endParaRPr lang="es-ES" sz="1500" dirty="0">
            <a:latin typeface="Times New Roman" panose="02020603050405020304" pitchFamily="18" charset="0"/>
            <a:cs typeface="Times New Roman" panose="02020603050405020304" pitchFamily="18" charset="0"/>
          </a:endParaRPr>
        </a:p>
      </dgm:t>
    </dgm:pt>
    <dgm:pt modelId="{34834E14-5712-41D7-81CE-43FFBC5C08B3}" type="parTrans" cxnId="{AB093169-B039-43FE-9A1E-EC88479BC937}">
      <dgm:prSet/>
      <dgm:spPr/>
      <dgm:t>
        <a:bodyPr/>
        <a:lstStyle/>
        <a:p>
          <a:endParaRPr lang="es-ES"/>
        </a:p>
      </dgm:t>
    </dgm:pt>
    <dgm:pt modelId="{79102CE7-FD56-4FF9-AC8E-DED5E184214D}" type="sibTrans" cxnId="{AB093169-B039-43FE-9A1E-EC88479BC937}">
      <dgm:prSet/>
      <dgm:spPr/>
      <dgm:t>
        <a:bodyPr/>
        <a:lstStyle/>
        <a:p>
          <a:endParaRPr lang="es-ES"/>
        </a:p>
      </dgm:t>
    </dgm:pt>
    <dgm:pt modelId="{46E0E95B-87B2-4DE5-B8FB-43F1A0B13BA4}">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Especificar el entorno de la gestión de calidad relacionada a los tratamientos con radiaciones ionizantes de un centro de radioterapia en la ciudad de Popayán.</a:t>
          </a:r>
          <a:endParaRPr lang="es-ES" sz="1800" dirty="0">
            <a:latin typeface="Times New Roman" panose="02020603050405020304" pitchFamily="18" charset="0"/>
            <a:cs typeface="Times New Roman" panose="02020603050405020304" pitchFamily="18" charset="0"/>
          </a:endParaRPr>
        </a:p>
      </dgm:t>
    </dgm:pt>
    <dgm:pt modelId="{62A66478-8CB2-44AD-9D13-BAB837EC5373}" type="parTrans" cxnId="{1221166D-C146-43EB-8C7F-5A7DC7122F0D}">
      <dgm:prSet/>
      <dgm:spPr/>
      <dgm:t>
        <a:bodyPr/>
        <a:lstStyle/>
        <a:p>
          <a:endParaRPr lang="es-ES"/>
        </a:p>
      </dgm:t>
    </dgm:pt>
    <dgm:pt modelId="{A59243A1-9857-4038-94AB-A8F6F5B5C10A}" type="sibTrans" cxnId="{1221166D-C146-43EB-8C7F-5A7DC7122F0D}">
      <dgm:prSet/>
      <dgm:spPr/>
      <dgm:t>
        <a:bodyPr/>
        <a:lstStyle/>
        <a:p>
          <a:endParaRPr lang="es-ES"/>
        </a:p>
      </dgm:t>
    </dgm:pt>
    <dgm:pt modelId="{D5C05EFE-8388-4533-BFA2-F87067705548}">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Realizar el estudio de mercado y financiero acerca de un centro de radioterapia en la ciudad de Popayán.</a:t>
          </a:r>
          <a:endParaRPr lang="es-ES" sz="1800" dirty="0">
            <a:latin typeface="Times New Roman" panose="02020603050405020304" pitchFamily="18" charset="0"/>
            <a:cs typeface="Times New Roman" panose="02020603050405020304" pitchFamily="18" charset="0"/>
          </a:endParaRPr>
        </a:p>
      </dgm:t>
    </dgm:pt>
    <dgm:pt modelId="{10B16058-1BA5-44DE-AEEB-09F855AF3730}" type="parTrans" cxnId="{F4EB08BC-C220-4A9A-888E-5968001A38D1}">
      <dgm:prSet/>
      <dgm:spPr/>
      <dgm:t>
        <a:bodyPr/>
        <a:lstStyle/>
        <a:p>
          <a:endParaRPr lang="es-ES"/>
        </a:p>
      </dgm:t>
    </dgm:pt>
    <dgm:pt modelId="{5AABC991-E118-44B1-ADBF-8C4356BF2B33}" type="sibTrans" cxnId="{F4EB08BC-C220-4A9A-888E-5968001A38D1}">
      <dgm:prSet/>
      <dgm:spPr/>
      <dgm:t>
        <a:bodyPr/>
        <a:lstStyle/>
        <a:p>
          <a:endParaRPr lang="es-ES"/>
        </a:p>
      </dgm:t>
    </dgm:pt>
    <dgm:pt modelId="{C41181C1-FD0C-4470-B730-7021BBB3EE30}" type="pres">
      <dgm:prSet presAssocID="{4E83EDDD-B905-496E-8AD8-495067473F2D}" presName="linear" presStyleCnt="0">
        <dgm:presLayoutVars>
          <dgm:dir/>
          <dgm:animLvl val="lvl"/>
          <dgm:resizeHandles val="exact"/>
        </dgm:presLayoutVars>
      </dgm:prSet>
      <dgm:spPr/>
      <dgm:t>
        <a:bodyPr/>
        <a:lstStyle/>
        <a:p>
          <a:endParaRPr lang="es-ES"/>
        </a:p>
      </dgm:t>
    </dgm:pt>
    <dgm:pt modelId="{6BB3CA67-D670-4347-A120-581F147AC44F}" type="pres">
      <dgm:prSet presAssocID="{7FAC66FE-EA70-493D-927E-75DAA5EFFC84}" presName="parentLin" presStyleCnt="0"/>
      <dgm:spPr/>
      <dgm:t>
        <a:bodyPr/>
        <a:lstStyle/>
        <a:p>
          <a:endParaRPr lang="es-ES"/>
        </a:p>
      </dgm:t>
    </dgm:pt>
    <dgm:pt modelId="{C1588941-CA8A-4A4C-A010-C2148A35A33E}" type="pres">
      <dgm:prSet presAssocID="{7FAC66FE-EA70-493D-927E-75DAA5EFFC84}" presName="parentLeftMargin" presStyleLbl="node1" presStyleIdx="0" presStyleCnt="4"/>
      <dgm:spPr/>
      <dgm:t>
        <a:bodyPr/>
        <a:lstStyle/>
        <a:p>
          <a:endParaRPr lang="es-ES"/>
        </a:p>
      </dgm:t>
    </dgm:pt>
    <dgm:pt modelId="{7D90F291-613E-4022-A47E-38F019160371}" type="pres">
      <dgm:prSet presAssocID="{7FAC66FE-EA70-493D-927E-75DAA5EFFC84}" presName="parentText" presStyleLbl="node1" presStyleIdx="0" presStyleCnt="4" custScaleX="128782" custScaleY="133533" custLinFactNeighborX="-12413" custLinFactNeighborY="-4297">
        <dgm:presLayoutVars>
          <dgm:chMax val="0"/>
          <dgm:bulletEnabled val="1"/>
        </dgm:presLayoutVars>
      </dgm:prSet>
      <dgm:spPr/>
      <dgm:t>
        <a:bodyPr/>
        <a:lstStyle/>
        <a:p>
          <a:endParaRPr lang="es-ES"/>
        </a:p>
      </dgm:t>
    </dgm:pt>
    <dgm:pt modelId="{937B659F-F3B0-4991-B992-15A2162F1F5A}" type="pres">
      <dgm:prSet presAssocID="{7FAC66FE-EA70-493D-927E-75DAA5EFFC84}" presName="negativeSpace" presStyleCnt="0"/>
      <dgm:spPr/>
      <dgm:t>
        <a:bodyPr/>
        <a:lstStyle/>
        <a:p>
          <a:endParaRPr lang="es-ES"/>
        </a:p>
      </dgm:t>
    </dgm:pt>
    <dgm:pt modelId="{47D8F086-5F48-4230-8369-0D94E1BE03C6}" type="pres">
      <dgm:prSet presAssocID="{7FAC66FE-EA70-493D-927E-75DAA5EFFC84}" presName="childText" presStyleLbl="conFgAcc1" presStyleIdx="0" presStyleCnt="4">
        <dgm:presLayoutVars>
          <dgm:bulletEnabled val="1"/>
        </dgm:presLayoutVars>
      </dgm:prSet>
      <dgm:spPr/>
      <dgm:t>
        <a:bodyPr/>
        <a:lstStyle/>
        <a:p>
          <a:endParaRPr lang="es-ES"/>
        </a:p>
      </dgm:t>
    </dgm:pt>
    <dgm:pt modelId="{9B12E6FC-3FBD-4242-A852-3EA8E653868E}" type="pres">
      <dgm:prSet presAssocID="{B658744E-9E96-46E8-A657-4A879C968930}" presName="spaceBetweenRectangles" presStyleCnt="0"/>
      <dgm:spPr/>
      <dgm:t>
        <a:bodyPr/>
        <a:lstStyle/>
        <a:p>
          <a:endParaRPr lang="es-ES"/>
        </a:p>
      </dgm:t>
    </dgm:pt>
    <dgm:pt modelId="{C49C2C7A-FFDC-4305-B840-63AE360E99C1}" type="pres">
      <dgm:prSet presAssocID="{5E724A81-01C4-4098-A8BF-B40AEC206F6D}" presName="parentLin" presStyleCnt="0"/>
      <dgm:spPr/>
      <dgm:t>
        <a:bodyPr/>
        <a:lstStyle/>
        <a:p>
          <a:endParaRPr lang="es-ES"/>
        </a:p>
      </dgm:t>
    </dgm:pt>
    <dgm:pt modelId="{DAC209E9-F02D-4A9D-80B7-338B205F5334}" type="pres">
      <dgm:prSet presAssocID="{5E724A81-01C4-4098-A8BF-B40AEC206F6D}" presName="parentLeftMargin" presStyleLbl="node1" presStyleIdx="0" presStyleCnt="4"/>
      <dgm:spPr/>
      <dgm:t>
        <a:bodyPr/>
        <a:lstStyle/>
        <a:p>
          <a:endParaRPr lang="es-ES"/>
        </a:p>
      </dgm:t>
    </dgm:pt>
    <dgm:pt modelId="{168EB227-E718-482B-8B57-37B9E8BB5D08}" type="pres">
      <dgm:prSet presAssocID="{5E724A81-01C4-4098-A8BF-B40AEC206F6D}" presName="parentText" presStyleLbl="node1" presStyleIdx="1" presStyleCnt="4" custScaleX="125530" custScaleY="117579">
        <dgm:presLayoutVars>
          <dgm:chMax val="0"/>
          <dgm:bulletEnabled val="1"/>
        </dgm:presLayoutVars>
      </dgm:prSet>
      <dgm:spPr/>
      <dgm:t>
        <a:bodyPr/>
        <a:lstStyle/>
        <a:p>
          <a:endParaRPr lang="es-ES"/>
        </a:p>
      </dgm:t>
    </dgm:pt>
    <dgm:pt modelId="{5613AC86-ECA6-42C4-B69F-C62F924EC60B}" type="pres">
      <dgm:prSet presAssocID="{5E724A81-01C4-4098-A8BF-B40AEC206F6D}" presName="negativeSpace" presStyleCnt="0"/>
      <dgm:spPr/>
      <dgm:t>
        <a:bodyPr/>
        <a:lstStyle/>
        <a:p>
          <a:endParaRPr lang="es-ES"/>
        </a:p>
      </dgm:t>
    </dgm:pt>
    <dgm:pt modelId="{458E3DFE-660B-437C-8A72-BB0000017C49}" type="pres">
      <dgm:prSet presAssocID="{5E724A81-01C4-4098-A8BF-B40AEC206F6D}" presName="childText" presStyleLbl="conFgAcc1" presStyleIdx="1" presStyleCnt="4">
        <dgm:presLayoutVars>
          <dgm:bulletEnabled val="1"/>
        </dgm:presLayoutVars>
      </dgm:prSet>
      <dgm:spPr/>
      <dgm:t>
        <a:bodyPr/>
        <a:lstStyle/>
        <a:p>
          <a:endParaRPr lang="es-ES"/>
        </a:p>
      </dgm:t>
    </dgm:pt>
    <dgm:pt modelId="{ADBF4517-41AF-4EB8-AB53-622629D1291F}" type="pres">
      <dgm:prSet presAssocID="{79102CE7-FD56-4FF9-AC8E-DED5E184214D}" presName="spaceBetweenRectangles" presStyleCnt="0"/>
      <dgm:spPr/>
      <dgm:t>
        <a:bodyPr/>
        <a:lstStyle/>
        <a:p>
          <a:endParaRPr lang="es-ES"/>
        </a:p>
      </dgm:t>
    </dgm:pt>
    <dgm:pt modelId="{94D7CAE9-DA53-4FCD-A0A1-C83E35AF8B5B}" type="pres">
      <dgm:prSet presAssocID="{46E0E95B-87B2-4DE5-B8FB-43F1A0B13BA4}" presName="parentLin" presStyleCnt="0"/>
      <dgm:spPr/>
      <dgm:t>
        <a:bodyPr/>
        <a:lstStyle/>
        <a:p>
          <a:endParaRPr lang="es-ES"/>
        </a:p>
      </dgm:t>
    </dgm:pt>
    <dgm:pt modelId="{3B6E1143-A1E8-4D42-BDCF-1A2EA7359C14}" type="pres">
      <dgm:prSet presAssocID="{46E0E95B-87B2-4DE5-B8FB-43F1A0B13BA4}" presName="parentLeftMargin" presStyleLbl="node1" presStyleIdx="1" presStyleCnt="4"/>
      <dgm:spPr/>
      <dgm:t>
        <a:bodyPr/>
        <a:lstStyle/>
        <a:p>
          <a:endParaRPr lang="es-ES"/>
        </a:p>
      </dgm:t>
    </dgm:pt>
    <dgm:pt modelId="{075A34F8-8D46-4727-83AE-55C8CB0B9B1C}" type="pres">
      <dgm:prSet presAssocID="{46E0E95B-87B2-4DE5-B8FB-43F1A0B13BA4}" presName="parentText" presStyleLbl="node1" presStyleIdx="2" presStyleCnt="4" custScaleX="124836" custScaleY="144236">
        <dgm:presLayoutVars>
          <dgm:chMax val="0"/>
          <dgm:bulletEnabled val="1"/>
        </dgm:presLayoutVars>
      </dgm:prSet>
      <dgm:spPr/>
      <dgm:t>
        <a:bodyPr/>
        <a:lstStyle/>
        <a:p>
          <a:endParaRPr lang="es-ES"/>
        </a:p>
      </dgm:t>
    </dgm:pt>
    <dgm:pt modelId="{E107CB44-E070-4947-B2AC-609139C24D43}" type="pres">
      <dgm:prSet presAssocID="{46E0E95B-87B2-4DE5-B8FB-43F1A0B13BA4}" presName="negativeSpace" presStyleCnt="0"/>
      <dgm:spPr/>
      <dgm:t>
        <a:bodyPr/>
        <a:lstStyle/>
        <a:p>
          <a:endParaRPr lang="es-ES"/>
        </a:p>
      </dgm:t>
    </dgm:pt>
    <dgm:pt modelId="{48396D61-025E-491C-909B-18CA8B8C7170}" type="pres">
      <dgm:prSet presAssocID="{46E0E95B-87B2-4DE5-B8FB-43F1A0B13BA4}" presName="childText" presStyleLbl="conFgAcc1" presStyleIdx="2" presStyleCnt="4">
        <dgm:presLayoutVars>
          <dgm:bulletEnabled val="1"/>
        </dgm:presLayoutVars>
      </dgm:prSet>
      <dgm:spPr/>
      <dgm:t>
        <a:bodyPr/>
        <a:lstStyle/>
        <a:p>
          <a:endParaRPr lang="es-ES"/>
        </a:p>
      </dgm:t>
    </dgm:pt>
    <dgm:pt modelId="{72737361-05BB-4E6A-9B28-AD2F47C6FDA4}" type="pres">
      <dgm:prSet presAssocID="{A59243A1-9857-4038-94AB-A8F6F5B5C10A}" presName="spaceBetweenRectangles" presStyleCnt="0"/>
      <dgm:spPr/>
      <dgm:t>
        <a:bodyPr/>
        <a:lstStyle/>
        <a:p>
          <a:endParaRPr lang="es-ES"/>
        </a:p>
      </dgm:t>
    </dgm:pt>
    <dgm:pt modelId="{964DA501-083B-4C0B-9C72-551E74A66CE0}" type="pres">
      <dgm:prSet presAssocID="{D5C05EFE-8388-4533-BFA2-F87067705548}" presName="parentLin" presStyleCnt="0"/>
      <dgm:spPr/>
      <dgm:t>
        <a:bodyPr/>
        <a:lstStyle/>
        <a:p>
          <a:endParaRPr lang="es-ES"/>
        </a:p>
      </dgm:t>
    </dgm:pt>
    <dgm:pt modelId="{EBA397A4-D2D5-4130-8D57-240C7B3AC69C}" type="pres">
      <dgm:prSet presAssocID="{D5C05EFE-8388-4533-BFA2-F87067705548}" presName="parentLeftMargin" presStyleLbl="node1" presStyleIdx="2" presStyleCnt="4"/>
      <dgm:spPr/>
      <dgm:t>
        <a:bodyPr/>
        <a:lstStyle/>
        <a:p>
          <a:endParaRPr lang="es-ES"/>
        </a:p>
      </dgm:t>
    </dgm:pt>
    <dgm:pt modelId="{E7FC603B-AEB8-4299-BCA8-3074A9DB1515}" type="pres">
      <dgm:prSet presAssocID="{D5C05EFE-8388-4533-BFA2-F87067705548}" presName="parentText" presStyleLbl="node1" presStyleIdx="3" presStyleCnt="4" custScaleX="124792" custScaleY="132824">
        <dgm:presLayoutVars>
          <dgm:chMax val="0"/>
          <dgm:bulletEnabled val="1"/>
        </dgm:presLayoutVars>
      </dgm:prSet>
      <dgm:spPr/>
      <dgm:t>
        <a:bodyPr/>
        <a:lstStyle/>
        <a:p>
          <a:endParaRPr lang="es-ES"/>
        </a:p>
      </dgm:t>
    </dgm:pt>
    <dgm:pt modelId="{B0C90085-29C0-49B4-9CEE-03F1002A90D1}" type="pres">
      <dgm:prSet presAssocID="{D5C05EFE-8388-4533-BFA2-F87067705548}" presName="negativeSpace" presStyleCnt="0"/>
      <dgm:spPr/>
      <dgm:t>
        <a:bodyPr/>
        <a:lstStyle/>
        <a:p>
          <a:endParaRPr lang="es-ES"/>
        </a:p>
      </dgm:t>
    </dgm:pt>
    <dgm:pt modelId="{24D5AA99-20AB-4B32-A201-63A01D916D42}" type="pres">
      <dgm:prSet presAssocID="{D5C05EFE-8388-4533-BFA2-F87067705548}" presName="childText" presStyleLbl="conFgAcc1" presStyleIdx="3" presStyleCnt="4">
        <dgm:presLayoutVars>
          <dgm:bulletEnabled val="1"/>
        </dgm:presLayoutVars>
      </dgm:prSet>
      <dgm:spPr/>
      <dgm:t>
        <a:bodyPr/>
        <a:lstStyle/>
        <a:p>
          <a:endParaRPr lang="es-ES"/>
        </a:p>
      </dgm:t>
    </dgm:pt>
  </dgm:ptLst>
  <dgm:cxnLst>
    <dgm:cxn modelId="{8FA505C3-13D9-4A93-A99F-AF6C8B2B1E2F}" type="presOf" srcId="{5E724A81-01C4-4098-A8BF-B40AEC206F6D}" destId="{168EB227-E718-482B-8B57-37B9E8BB5D08}" srcOrd="1" destOrd="0" presId="urn:microsoft.com/office/officeart/2005/8/layout/list1"/>
    <dgm:cxn modelId="{196A83D7-6C21-435E-9EDB-107F35DC8040}" type="presOf" srcId="{D5C05EFE-8388-4533-BFA2-F87067705548}" destId="{E7FC603B-AEB8-4299-BCA8-3074A9DB1515}" srcOrd="1" destOrd="0" presId="urn:microsoft.com/office/officeart/2005/8/layout/list1"/>
    <dgm:cxn modelId="{AB093169-B039-43FE-9A1E-EC88479BC937}" srcId="{4E83EDDD-B905-496E-8AD8-495067473F2D}" destId="{5E724A81-01C4-4098-A8BF-B40AEC206F6D}" srcOrd="1" destOrd="0" parTransId="{34834E14-5712-41D7-81CE-43FFBC5C08B3}" sibTransId="{79102CE7-FD56-4FF9-AC8E-DED5E184214D}"/>
    <dgm:cxn modelId="{1221166D-C146-43EB-8C7F-5A7DC7122F0D}" srcId="{4E83EDDD-B905-496E-8AD8-495067473F2D}" destId="{46E0E95B-87B2-4DE5-B8FB-43F1A0B13BA4}" srcOrd="2" destOrd="0" parTransId="{62A66478-8CB2-44AD-9D13-BAB837EC5373}" sibTransId="{A59243A1-9857-4038-94AB-A8F6F5B5C10A}"/>
    <dgm:cxn modelId="{331CA11C-4BC4-45AA-BBDA-3E517D685B3D}" type="presOf" srcId="{D5C05EFE-8388-4533-BFA2-F87067705548}" destId="{EBA397A4-D2D5-4130-8D57-240C7B3AC69C}" srcOrd="0" destOrd="0" presId="urn:microsoft.com/office/officeart/2005/8/layout/list1"/>
    <dgm:cxn modelId="{5C0CEC37-5D25-4154-9356-7449AEF7913A}" type="presOf" srcId="{46E0E95B-87B2-4DE5-B8FB-43F1A0B13BA4}" destId="{3B6E1143-A1E8-4D42-BDCF-1A2EA7359C14}" srcOrd="0" destOrd="0" presId="urn:microsoft.com/office/officeart/2005/8/layout/list1"/>
    <dgm:cxn modelId="{46078F91-3EDD-47E7-9692-E3FF86ABBE88}" type="presOf" srcId="{46E0E95B-87B2-4DE5-B8FB-43F1A0B13BA4}" destId="{075A34F8-8D46-4727-83AE-55C8CB0B9B1C}" srcOrd="1" destOrd="0" presId="urn:microsoft.com/office/officeart/2005/8/layout/list1"/>
    <dgm:cxn modelId="{2BA55DBC-9DBB-4DC4-A159-A665F22B6340}" srcId="{4E83EDDD-B905-496E-8AD8-495067473F2D}" destId="{7FAC66FE-EA70-493D-927E-75DAA5EFFC84}" srcOrd="0" destOrd="0" parTransId="{549D77F1-9433-46E0-83F3-9EC9490DB482}" sibTransId="{B658744E-9E96-46E8-A657-4A879C968930}"/>
    <dgm:cxn modelId="{F4EB08BC-C220-4A9A-888E-5968001A38D1}" srcId="{4E83EDDD-B905-496E-8AD8-495067473F2D}" destId="{D5C05EFE-8388-4533-BFA2-F87067705548}" srcOrd="3" destOrd="0" parTransId="{10B16058-1BA5-44DE-AEEB-09F855AF3730}" sibTransId="{5AABC991-E118-44B1-ADBF-8C4356BF2B33}"/>
    <dgm:cxn modelId="{94C2D9DF-6557-428C-9D75-E4402AEEBC2D}" type="presOf" srcId="{7FAC66FE-EA70-493D-927E-75DAA5EFFC84}" destId="{C1588941-CA8A-4A4C-A010-C2148A35A33E}" srcOrd="0" destOrd="0" presId="urn:microsoft.com/office/officeart/2005/8/layout/list1"/>
    <dgm:cxn modelId="{2D6B8259-9E61-4F07-8D54-EBA2C3E73970}" type="presOf" srcId="{5E724A81-01C4-4098-A8BF-B40AEC206F6D}" destId="{DAC209E9-F02D-4A9D-80B7-338B205F5334}" srcOrd="0" destOrd="0" presId="urn:microsoft.com/office/officeart/2005/8/layout/list1"/>
    <dgm:cxn modelId="{9B7F587E-CF79-4358-A300-3D88A717F57F}" type="presOf" srcId="{4E83EDDD-B905-496E-8AD8-495067473F2D}" destId="{C41181C1-FD0C-4470-B730-7021BBB3EE30}" srcOrd="0" destOrd="0" presId="urn:microsoft.com/office/officeart/2005/8/layout/list1"/>
    <dgm:cxn modelId="{07E4C88E-E51B-446C-BB84-4A2FB222D347}" type="presOf" srcId="{7FAC66FE-EA70-493D-927E-75DAA5EFFC84}" destId="{7D90F291-613E-4022-A47E-38F019160371}" srcOrd="1" destOrd="0" presId="urn:microsoft.com/office/officeart/2005/8/layout/list1"/>
    <dgm:cxn modelId="{954E4E53-7C8C-4AB0-B669-9C3BDCEF9153}" type="presParOf" srcId="{C41181C1-FD0C-4470-B730-7021BBB3EE30}" destId="{6BB3CA67-D670-4347-A120-581F147AC44F}" srcOrd="0" destOrd="0" presId="urn:microsoft.com/office/officeart/2005/8/layout/list1"/>
    <dgm:cxn modelId="{CCED5272-6FCB-48B4-B6FD-5440F76A6AEC}" type="presParOf" srcId="{6BB3CA67-D670-4347-A120-581F147AC44F}" destId="{C1588941-CA8A-4A4C-A010-C2148A35A33E}" srcOrd="0" destOrd="0" presId="urn:microsoft.com/office/officeart/2005/8/layout/list1"/>
    <dgm:cxn modelId="{65740873-3B49-4AEC-9B88-424791F462DE}" type="presParOf" srcId="{6BB3CA67-D670-4347-A120-581F147AC44F}" destId="{7D90F291-613E-4022-A47E-38F019160371}" srcOrd="1" destOrd="0" presId="urn:microsoft.com/office/officeart/2005/8/layout/list1"/>
    <dgm:cxn modelId="{481A7273-1E3C-449F-B7B6-412BC4223EC8}" type="presParOf" srcId="{C41181C1-FD0C-4470-B730-7021BBB3EE30}" destId="{937B659F-F3B0-4991-B992-15A2162F1F5A}" srcOrd="1" destOrd="0" presId="urn:microsoft.com/office/officeart/2005/8/layout/list1"/>
    <dgm:cxn modelId="{BC019098-6D58-4E4C-9A0E-23E9FB1CF276}" type="presParOf" srcId="{C41181C1-FD0C-4470-B730-7021BBB3EE30}" destId="{47D8F086-5F48-4230-8369-0D94E1BE03C6}" srcOrd="2" destOrd="0" presId="urn:microsoft.com/office/officeart/2005/8/layout/list1"/>
    <dgm:cxn modelId="{F02CC31B-2F03-4983-9F7F-E636D83C056F}" type="presParOf" srcId="{C41181C1-FD0C-4470-B730-7021BBB3EE30}" destId="{9B12E6FC-3FBD-4242-A852-3EA8E653868E}" srcOrd="3" destOrd="0" presId="urn:microsoft.com/office/officeart/2005/8/layout/list1"/>
    <dgm:cxn modelId="{26BE45F6-8628-4442-912F-2BD533821540}" type="presParOf" srcId="{C41181C1-FD0C-4470-B730-7021BBB3EE30}" destId="{C49C2C7A-FFDC-4305-B840-63AE360E99C1}" srcOrd="4" destOrd="0" presId="urn:microsoft.com/office/officeart/2005/8/layout/list1"/>
    <dgm:cxn modelId="{20F237F7-6C8C-452A-9B5F-37CCED461E5C}" type="presParOf" srcId="{C49C2C7A-FFDC-4305-B840-63AE360E99C1}" destId="{DAC209E9-F02D-4A9D-80B7-338B205F5334}" srcOrd="0" destOrd="0" presId="urn:microsoft.com/office/officeart/2005/8/layout/list1"/>
    <dgm:cxn modelId="{53C1164B-F4CC-48E2-BD4E-70B125C10296}" type="presParOf" srcId="{C49C2C7A-FFDC-4305-B840-63AE360E99C1}" destId="{168EB227-E718-482B-8B57-37B9E8BB5D08}" srcOrd="1" destOrd="0" presId="urn:microsoft.com/office/officeart/2005/8/layout/list1"/>
    <dgm:cxn modelId="{2A12229B-8A32-4E5A-AED1-D24CA942B3AD}" type="presParOf" srcId="{C41181C1-FD0C-4470-B730-7021BBB3EE30}" destId="{5613AC86-ECA6-42C4-B69F-C62F924EC60B}" srcOrd="5" destOrd="0" presId="urn:microsoft.com/office/officeart/2005/8/layout/list1"/>
    <dgm:cxn modelId="{080B60AD-F510-4093-90B1-E8C6C907ECE4}" type="presParOf" srcId="{C41181C1-FD0C-4470-B730-7021BBB3EE30}" destId="{458E3DFE-660B-437C-8A72-BB0000017C49}" srcOrd="6" destOrd="0" presId="urn:microsoft.com/office/officeart/2005/8/layout/list1"/>
    <dgm:cxn modelId="{48C03EBF-EE60-4EFA-8134-264DD2116B7A}" type="presParOf" srcId="{C41181C1-FD0C-4470-B730-7021BBB3EE30}" destId="{ADBF4517-41AF-4EB8-AB53-622629D1291F}" srcOrd="7" destOrd="0" presId="urn:microsoft.com/office/officeart/2005/8/layout/list1"/>
    <dgm:cxn modelId="{480CD8F9-B7EE-48AE-B599-2926FFD5E1DA}" type="presParOf" srcId="{C41181C1-FD0C-4470-B730-7021BBB3EE30}" destId="{94D7CAE9-DA53-4FCD-A0A1-C83E35AF8B5B}" srcOrd="8" destOrd="0" presId="urn:microsoft.com/office/officeart/2005/8/layout/list1"/>
    <dgm:cxn modelId="{FF1E58A3-DF61-4FD1-ADD4-9B8EA9484411}" type="presParOf" srcId="{94D7CAE9-DA53-4FCD-A0A1-C83E35AF8B5B}" destId="{3B6E1143-A1E8-4D42-BDCF-1A2EA7359C14}" srcOrd="0" destOrd="0" presId="urn:microsoft.com/office/officeart/2005/8/layout/list1"/>
    <dgm:cxn modelId="{BD0E6079-2B3D-4F4C-B1AC-FB08EC2364F2}" type="presParOf" srcId="{94D7CAE9-DA53-4FCD-A0A1-C83E35AF8B5B}" destId="{075A34F8-8D46-4727-83AE-55C8CB0B9B1C}" srcOrd="1" destOrd="0" presId="urn:microsoft.com/office/officeart/2005/8/layout/list1"/>
    <dgm:cxn modelId="{3DBCD6F9-3E93-4CA1-BDB4-CE4924643AAD}" type="presParOf" srcId="{C41181C1-FD0C-4470-B730-7021BBB3EE30}" destId="{E107CB44-E070-4947-B2AC-609139C24D43}" srcOrd="9" destOrd="0" presId="urn:microsoft.com/office/officeart/2005/8/layout/list1"/>
    <dgm:cxn modelId="{4944A021-F81C-4103-96CB-90FC0155D9C9}" type="presParOf" srcId="{C41181C1-FD0C-4470-B730-7021BBB3EE30}" destId="{48396D61-025E-491C-909B-18CA8B8C7170}" srcOrd="10" destOrd="0" presId="urn:microsoft.com/office/officeart/2005/8/layout/list1"/>
    <dgm:cxn modelId="{27E646DA-9C41-4257-B0FC-6E669DFE3155}" type="presParOf" srcId="{C41181C1-FD0C-4470-B730-7021BBB3EE30}" destId="{72737361-05BB-4E6A-9B28-AD2F47C6FDA4}" srcOrd="11" destOrd="0" presId="urn:microsoft.com/office/officeart/2005/8/layout/list1"/>
    <dgm:cxn modelId="{F28A86C9-4CD2-4C88-9E5C-8C8BCF34BC6C}" type="presParOf" srcId="{C41181C1-FD0C-4470-B730-7021BBB3EE30}" destId="{964DA501-083B-4C0B-9C72-551E74A66CE0}" srcOrd="12" destOrd="0" presId="urn:microsoft.com/office/officeart/2005/8/layout/list1"/>
    <dgm:cxn modelId="{0EDAC34B-86A3-43A0-BDDE-1230E662DD9C}" type="presParOf" srcId="{964DA501-083B-4C0B-9C72-551E74A66CE0}" destId="{EBA397A4-D2D5-4130-8D57-240C7B3AC69C}" srcOrd="0" destOrd="0" presId="urn:microsoft.com/office/officeart/2005/8/layout/list1"/>
    <dgm:cxn modelId="{798D329B-A0DD-4F00-B23C-04DEC691ECD1}" type="presParOf" srcId="{964DA501-083B-4C0B-9C72-551E74A66CE0}" destId="{E7FC603B-AEB8-4299-BCA8-3074A9DB1515}" srcOrd="1" destOrd="0" presId="urn:microsoft.com/office/officeart/2005/8/layout/list1"/>
    <dgm:cxn modelId="{B0082DEF-76E4-4CFE-93D2-AC62D6E04661}" type="presParOf" srcId="{C41181C1-FD0C-4470-B730-7021BBB3EE30}" destId="{B0C90085-29C0-49B4-9CEE-03F1002A90D1}" srcOrd="13" destOrd="0" presId="urn:microsoft.com/office/officeart/2005/8/layout/list1"/>
    <dgm:cxn modelId="{A51D8077-F29E-44FE-B7B8-77118F67BA3F}" type="presParOf" srcId="{C41181C1-FD0C-4470-B730-7021BBB3EE30}" destId="{24D5AA99-20AB-4B32-A201-63A01D916D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FC38307-6EC5-42B0-93F3-D63F7A68F512}"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FFB370CA-50E6-4EE0-95C1-12151A2FACD2}" type="pres">
      <dgm:prSet presAssocID="{2FC38307-6EC5-42B0-93F3-D63F7A68F512}" presName="Name0" presStyleCnt="0">
        <dgm:presLayoutVars>
          <dgm:chMax val="7"/>
          <dgm:chPref val="7"/>
          <dgm:dir/>
        </dgm:presLayoutVars>
      </dgm:prSet>
      <dgm:spPr/>
      <dgm:t>
        <a:bodyPr/>
        <a:lstStyle/>
        <a:p>
          <a:endParaRPr lang="es-ES"/>
        </a:p>
      </dgm:t>
    </dgm:pt>
  </dgm:ptLst>
  <dgm:cxnLst>
    <dgm:cxn modelId="{D6AF1AD8-0D25-48E3-9BAE-11654FA0704B}" type="presOf" srcId="{2FC38307-6EC5-42B0-93F3-D63F7A68F512}" destId="{FFB370CA-50E6-4EE0-95C1-12151A2FACD2}"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F150E-488E-437A-823C-A00833F1D7FA}" type="doc">
      <dgm:prSet loTypeId="urn:microsoft.com/office/officeart/2005/8/layout/default" loCatId="list" qsTypeId="urn:microsoft.com/office/officeart/2005/8/quickstyle/simple5" qsCatId="simple" csTypeId="urn:microsoft.com/office/officeart/2005/8/colors/accent4_4" csCatId="accent4" phldr="1"/>
      <dgm:spPr/>
      <dgm:t>
        <a:bodyPr/>
        <a:lstStyle/>
        <a:p>
          <a:endParaRPr lang="es-ES"/>
        </a:p>
      </dgm:t>
    </dgm:pt>
    <dgm:pt modelId="{BFFE1F54-EA06-42AB-A6FC-5B5CD1104E1A}">
      <dgm:prSet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9031 de 1990</a:t>
          </a:r>
          <a:endParaRPr lang="es-ES" sz="2800" dirty="0">
            <a:solidFill>
              <a:schemeClr val="tx1"/>
            </a:solidFill>
            <a:latin typeface="Times New Roman" panose="02020603050405020304" pitchFamily="18" charset="0"/>
            <a:cs typeface="Times New Roman" panose="02020603050405020304" pitchFamily="18" charset="0"/>
          </a:endParaRPr>
        </a:p>
      </dgm:t>
    </dgm:pt>
    <dgm:pt modelId="{7E546325-1DCD-4AF6-BAD8-C41B2838A923}" type="parTrans" cxnId="{E96F36C2-F931-4D6B-B68C-B2C208D67456}">
      <dgm:prSet/>
      <dgm:spPr/>
      <dgm:t>
        <a:bodyPr/>
        <a:lstStyle/>
        <a:p>
          <a:endParaRPr lang="es-ES"/>
        </a:p>
      </dgm:t>
    </dgm:pt>
    <dgm:pt modelId="{A28D1F7C-76E2-4E63-81CD-518E5402EC9E}" type="sibTrans" cxnId="{E96F36C2-F931-4D6B-B68C-B2C208D67456}">
      <dgm:prSet/>
      <dgm:spPr/>
      <dgm:t>
        <a:bodyPr/>
        <a:lstStyle/>
        <a:p>
          <a:endParaRPr lang="es-ES"/>
        </a:p>
      </dgm:t>
    </dgm:pt>
    <dgm:pt modelId="{E9469D29-FFE4-41CD-8123-92B8A93D24C8}">
      <dgm:prSet phldrT="[Texto]"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18-1434 de 2002</a:t>
          </a:r>
          <a:endParaRPr lang="es-ES" sz="2800" dirty="0">
            <a:solidFill>
              <a:schemeClr val="tx1"/>
            </a:solidFill>
            <a:latin typeface="Times New Roman" panose="02020603050405020304" pitchFamily="18" charset="0"/>
            <a:cs typeface="Times New Roman" panose="02020603050405020304" pitchFamily="18" charset="0"/>
          </a:endParaRPr>
        </a:p>
      </dgm:t>
    </dgm:pt>
    <dgm:pt modelId="{0C495D42-654C-42A5-ADBE-138E3BF980EA}" type="parTrans" cxnId="{3F45D833-C2DC-4CA0-A0C4-6DE46711C410}">
      <dgm:prSet/>
      <dgm:spPr/>
      <dgm:t>
        <a:bodyPr/>
        <a:lstStyle/>
        <a:p>
          <a:endParaRPr lang="es-ES"/>
        </a:p>
      </dgm:t>
    </dgm:pt>
    <dgm:pt modelId="{A88BBB22-8340-451A-871E-32EA4C628D06}" type="sibTrans" cxnId="{3F45D833-C2DC-4CA0-A0C4-6DE46711C410}">
      <dgm:prSet/>
      <dgm:spPr/>
      <dgm:t>
        <a:bodyPr/>
        <a:lstStyle/>
        <a:p>
          <a:endParaRPr lang="es-ES"/>
        </a:p>
      </dgm:t>
    </dgm:pt>
    <dgm:pt modelId="{DEA170A4-57D2-477C-9C66-7684833DBBDA}">
      <dgm:prSet phldrT="[Texto]"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Ley 1388 de 2010</a:t>
          </a:r>
          <a:endParaRPr lang="es-ES" sz="2800" dirty="0">
            <a:solidFill>
              <a:schemeClr val="tx1"/>
            </a:solidFill>
            <a:latin typeface="Times New Roman" panose="02020603050405020304" pitchFamily="18" charset="0"/>
            <a:cs typeface="Times New Roman" panose="02020603050405020304" pitchFamily="18" charset="0"/>
          </a:endParaRPr>
        </a:p>
      </dgm:t>
    </dgm:pt>
    <dgm:pt modelId="{0159B85A-464E-4469-8F11-DB14F8B8EC4D}" type="parTrans" cxnId="{6C440145-661D-4C76-BF15-7AF093B1154E}">
      <dgm:prSet/>
      <dgm:spPr/>
      <dgm:t>
        <a:bodyPr/>
        <a:lstStyle/>
        <a:p>
          <a:endParaRPr lang="es-ES"/>
        </a:p>
      </dgm:t>
    </dgm:pt>
    <dgm:pt modelId="{705E0C0D-6307-4593-8CDE-FF5DA6D9CF5F}" type="sibTrans" cxnId="{6C440145-661D-4C76-BF15-7AF093B1154E}">
      <dgm:prSet/>
      <dgm:spPr/>
      <dgm:t>
        <a:bodyPr/>
        <a:lstStyle/>
        <a:p>
          <a:endParaRPr lang="es-ES"/>
        </a:p>
      </dgm:t>
    </dgm:pt>
    <dgm:pt modelId="{ACF22E1F-0CB5-4A85-84DA-6DEB4733108C}">
      <dgm:prSet phldrT="[Texto]"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1384 de 2010</a:t>
          </a:r>
          <a:endParaRPr lang="es-ES" sz="2800" dirty="0">
            <a:solidFill>
              <a:schemeClr val="tx1"/>
            </a:solidFill>
            <a:latin typeface="Times New Roman" panose="02020603050405020304" pitchFamily="18" charset="0"/>
            <a:cs typeface="Times New Roman" panose="02020603050405020304" pitchFamily="18" charset="0"/>
          </a:endParaRPr>
        </a:p>
      </dgm:t>
    </dgm:pt>
    <dgm:pt modelId="{49440091-5D92-42F4-AE16-11531FE0640C}" type="parTrans" cxnId="{0DA7A7A3-1C67-42D4-B7DD-6A9D6958D72E}">
      <dgm:prSet/>
      <dgm:spPr/>
      <dgm:t>
        <a:bodyPr/>
        <a:lstStyle/>
        <a:p>
          <a:endParaRPr lang="es-ES"/>
        </a:p>
      </dgm:t>
    </dgm:pt>
    <dgm:pt modelId="{60B09B8F-28B2-4E78-8E01-23C7986200E8}" type="sibTrans" cxnId="{0DA7A7A3-1C67-42D4-B7DD-6A9D6958D72E}">
      <dgm:prSet/>
      <dgm:spPr/>
      <dgm:t>
        <a:bodyPr/>
        <a:lstStyle/>
        <a:p>
          <a:endParaRPr lang="es-ES"/>
        </a:p>
      </dgm:t>
    </dgm:pt>
    <dgm:pt modelId="{9EA9CAF6-C360-4FC3-8A5F-ABA2D884A040}">
      <dgm:prSet phldrT="[Texto]"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Ley 1438 de 2011</a:t>
          </a:r>
          <a:endParaRPr lang="es-ES" sz="2800" dirty="0">
            <a:solidFill>
              <a:schemeClr val="tx1"/>
            </a:solidFill>
            <a:latin typeface="Times New Roman" panose="02020603050405020304" pitchFamily="18" charset="0"/>
            <a:cs typeface="Times New Roman" panose="02020603050405020304" pitchFamily="18" charset="0"/>
          </a:endParaRPr>
        </a:p>
      </dgm:t>
    </dgm:pt>
    <dgm:pt modelId="{57D12FD8-EE1B-4548-9266-A6BCD8222CFB}" type="parTrans" cxnId="{B050E592-4341-474C-AF52-A23CAB4EA628}">
      <dgm:prSet/>
      <dgm:spPr/>
      <dgm:t>
        <a:bodyPr/>
        <a:lstStyle/>
        <a:p>
          <a:endParaRPr lang="es-ES"/>
        </a:p>
      </dgm:t>
    </dgm:pt>
    <dgm:pt modelId="{2166CA6C-CF07-4244-A4E0-91BB44194CF8}" type="sibTrans" cxnId="{B050E592-4341-474C-AF52-A23CAB4EA628}">
      <dgm:prSet/>
      <dgm:spPr/>
      <dgm:t>
        <a:bodyPr/>
        <a:lstStyle/>
        <a:p>
          <a:endParaRPr lang="es-ES"/>
        </a:p>
      </dgm:t>
    </dgm:pt>
    <dgm:pt modelId="{A1725784-CFFD-4EC9-AC9F-D18503A0B5B1}">
      <dgm:prSet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2003 de 2014</a:t>
          </a:r>
          <a:endParaRPr lang="es-ES" sz="2800" dirty="0">
            <a:solidFill>
              <a:schemeClr val="tx1"/>
            </a:solidFill>
            <a:latin typeface="Times New Roman" panose="02020603050405020304" pitchFamily="18" charset="0"/>
            <a:cs typeface="Times New Roman" panose="02020603050405020304" pitchFamily="18" charset="0"/>
          </a:endParaRPr>
        </a:p>
      </dgm:t>
    </dgm:pt>
    <dgm:pt modelId="{FDBBF672-25C3-4848-B6C7-00EF07477257}" type="parTrans" cxnId="{CCFF2C73-43DC-4BBF-A7AA-3DBD8D59DC4A}">
      <dgm:prSet/>
      <dgm:spPr/>
      <dgm:t>
        <a:bodyPr/>
        <a:lstStyle/>
        <a:p>
          <a:endParaRPr lang="es-ES"/>
        </a:p>
      </dgm:t>
    </dgm:pt>
    <dgm:pt modelId="{E791E7FA-BF83-4C4E-823C-DC2907E73737}" type="sibTrans" cxnId="{CCFF2C73-43DC-4BBF-A7AA-3DBD8D59DC4A}">
      <dgm:prSet/>
      <dgm:spPr/>
      <dgm:t>
        <a:bodyPr/>
        <a:lstStyle/>
        <a:p>
          <a:endParaRPr lang="es-ES"/>
        </a:p>
      </dgm:t>
    </dgm:pt>
    <dgm:pt modelId="{B3FB41D1-A62C-4C7F-9C83-4E8A7F81D540}">
      <dgm:prSet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1383 de 2013</a:t>
          </a:r>
          <a:endParaRPr lang="es-ES" sz="2800" dirty="0">
            <a:solidFill>
              <a:schemeClr val="tx1"/>
            </a:solidFill>
            <a:latin typeface="Times New Roman" panose="02020603050405020304" pitchFamily="18" charset="0"/>
            <a:cs typeface="Times New Roman" panose="02020603050405020304" pitchFamily="18" charset="0"/>
          </a:endParaRPr>
        </a:p>
      </dgm:t>
    </dgm:pt>
    <dgm:pt modelId="{541A5EA4-6DEF-4189-9733-36B73B8F05F4}" type="parTrans" cxnId="{49B4880E-FDB5-4D26-84F4-B4BAA671FC44}">
      <dgm:prSet/>
      <dgm:spPr/>
      <dgm:t>
        <a:bodyPr/>
        <a:lstStyle/>
        <a:p>
          <a:endParaRPr lang="es-ES"/>
        </a:p>
      </dgm:t>
    </dgm:pt>
    <dgm:pt modelId="{6915E7CE-9A35-49B4-BA87-D1CCE33BFEF9}" type="sibTrans" cxnId="{49B4880E-FDB5-4D26-84F4-B4BAA671FC44}">
      <dgm:prSet/>
      <dgm:spPr/>
      <dgm:t>
        <a:bodyPr/>
        <a:lstStyle/>
        <a:p>
          <a:endParaRPr lang="es-ES"/>
        </a:p>
      </dgm:t>
    </dgm:pt>
    <dgm:pt modelId="{D000E969-77E2-4A67-8A38-D0715D0B6E19}">
      <dgm:prSet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1419 de 2013</a:t>
          </a:r>
          <a:endParaRPr lang="es-ES" sz="2800" dirty="0">
            <a:solidFill>
              <a:schemeClr val="tx1"/>
            </a:solidFill>
            <a:latin typeface="Times New Roman" panose="02020603050405020304" pitchFamily="18" charset="0"/>
            <a:cs typeface="Times New Roman" panose="02020603050405020304" pitchFamily="18" charset="0"/>
          </a:endParaRPr>
        </a:p>
      </dgm:t>
    </dgm:pt>
    <dgm:pt modelId="{6896C6FC-E605-4FEB-ABAF-7F54412EB27A}" type="parTrans" cxnId="{FF254F3C-BAA9-4268-941B-2239DFF00412}">
      <dgm:prSet/>
      <dgm:spPr/>
      <dgm:t>
        <a:bodyPr/>
        <a:lstStyle/>
        <a:p>
          <a:endParaRPr lang="es-ES"/>
        </a:p>
      </dgm:t>
    </dgm:pt>
    <dgm:pt modelId="{540D5778-B6E6-4A31-912A-EE0C5EDCECE4}" type="sibTrans" cxnId="{FF254F3C-BAA9-4268-941B-2239DFF00412}">
      <dgm:prSet/>
      <dgm:spPr/>
      <dgm:t>
        <a:bodyPr/>
        <a:lstStyle/>
        <a:p>
          <a:endParaRPr lang="es-ES"/>
        </a:p>
      </dgm:t>
    </dgm:pt>
    <dgm:pt modelId="{8F1441BF-53F2-476C-9EC6-8CC61CE70B1A}">
      <dgm:prSet custT="1"/>
      <dgm:spPr/>
      <dgm:t>
        <a:bodyPr/>
        <a:lstStyle/>
        <a:p>
          <a:r>
            <a:rPr lang="es-CO" sz="2800" b="1" i="1" dirty="0" smtClean="0">
              <a:solidFill>
                <a:schemeClr val="tx1"/>
              </a:solidFill>
              <a:latin typeface="Times New Roman" panose="02020603050405020304" pitchFamily="18" charset="0"/>
              <a:cs typeface="Times New Roman" panose="02020603050405020304" pitchFamily="18" charset="0"/>
            </a:rPr>
            <a:t>Resolución 1440 de 2013</a:t>
          </a:r>
          <a:endParaRPr lang="es-ES" sz="2800" dirty="0">
            <a:solidFill>
              <a:schemeClr val="tx1"/>
            </a:solidFill>
            <a:latin typeface="Times New Roman" panose="02020603050405020304" pitchFamily="18" charset="0"/>
            <a:cs typeface="Times New Roman" panose="02020603050405020304" pitchFamily="18" charset="0"/>
          </a:endParaRPr>
        </a:p>
      </dgm:t>
    </dgm:pt>
    <dgm:pt modelId="{2D41BA84-9421-49AD-9DC5-678E2BF1731E}" type="parTrans" cxnId="{8F72A95E-26AA-4907-851A-53D7D19D1945}">
      <dgm:prSet/>
      <dgm:spPr/>
      <dgm:t>
        <a:bodyPr/>
        <a:lstStyle/>
        <a:p>
          <a:endParaRPr lang="es-ES"/>
        </a:p>
      </dgm:t>
    </dgm:pt>
    <dgm:pt modelId="{38A44C25-9026-4CA8-97DD-3C0B7818A3F4}" type="sibTrans" cxnId="{8F72A95E-26AA-4907-851A-53D7D19D1945}">
      <dgm:prSet/>
      <dgm:spPr/>
      <dgm:t>
        <a:bodyPr/>
        <a:lstStyle/>
        <a:p>
          <a:endParaRPr lang="es-ES"/>
        </a:p>
      </dgm:t>
    </dgm:pt>
    <dgm:pt modelId="{A7A7A23E-8092-4453-935B-654B5F52BCB8}" type="pres">
      <dgm:prSet presAssocID="{78AF150E-488E-437A-823C-A00833F1D7FA}" presName="diagram" presStyleCnt="0">
        <dgm:presLayoutVars>
          <dgm:dir/>
          <dgm:resizeHandles val="exact"/>
        </dgm:presLayoutVars>
      </dgm:prSet>
      <dgm:spPr/>
      <dgm:t>
        <a:bodyPr/>
        <a:lstStyle/>
        <a:p>
          <a:endParaRPr lang="es-ES"/>
        </a:p>
      </dgm:t>
    </dgm:pt>
    <dgm:pt modelId="{9BB44960-36AA-4007-8A52-2264154F16E0}" type="pres">
      <dgm:prSet presAssocID="{BFFE1F54-EA06-42AB-A6FC-5B5CD1104E1A}" presName="node" presStyleLbl="node1" presStyleIdx="0" presStyleCnt="9">
        <dgm:presLayoutVars>
          <dgm:bulletEnabled val="1"/>
        </dgm:presLayoutVars>
      </dgm:prSet>
      <dgm:spPr/>
      <dgm:t>
        <a:bodyPr/>
        <a:lstStyle/>
        <a:p>
          <a:endParaRPr lang="es-ES"/>
        </a:p>
      </dgm:t>
    </dgm:pt>
    <dgm:pt modelId="{A0390206-D7E2-4DCB-9011-3F53B7E489A5}" type="pres">
      <dgm:prSet presAssocID="{A28D1F7C-76E2-4E63-81CD-518E5402EC9E}" presName="sibTrans" presStyleCnt="0"/>
      <dgm:spPr/>
    </dgm:pt>
    <dgm:pt modelId="{7BF3F1F0-1CDB-4C00-AF6A-83551787513A}" type="pres">
      <dgm:prSet presAssocID="{E9469D29-FFE4-41CD-8123-92B8A93D24C8}" presName="node" presStyleLbl="node1" presStyleIdx="1" presStyleCnt="9">
        <dgm:presLayoutVars>
          <dgm:bulletEnabled val="1"/>
        </dgm:presLayoutVars>
      </dgm:prSet>
      <dgm:spPr/>
      <dgm:t>
        <a:bodyPr/>
        <a:lstStyle/>
        <a:p>
          <a:endParaRPr lang="es-ES"/>
        </a:p>
      </dgm:t>
    </dgm:pt>
    <dgm:pt modelId="{67700193-25B7-4E7D-BB9B-FD5EAF5C3190}" type="pres">
      <dgm:prSet presAssocID="{A88BBB22-8340-451A-871E-32EA4C628D06}" presName="sibTrans" presStyleCnt="0"/>
      <dgm:spPr/>
    </dgm:pt>
    <dgm:pt modelId="{784E41C8-7C57-4E44-BD02-30BF966F726A}" type="pres">
      <dgm:prSet presAssocID="{DEA170A4-57D2-477C-9C66-7684833DBBDA}" presName="node" presStyleLbl="node1" presStyleIdx="2" presStyleCnt="9">
        <dgm:presLayoutVars>
          <dgm:bulletEnabled val="1"/>
        </dgm:presLayoutVars>
      </dgm:prSet>
      <dgm:spPr/>
      <dgm:t>
        <a:bodyPr/>
        <a:lstStyle/>
        <a:p>
          <a:endParaRPr lang="es-ES"/>
        </a:p>
      </dgm:t>
    </dgm:pt>
    <dgm:pt modelId="{0DD7258C-42DB-4000-B2A1-A7A2B31A8C42}" type="pres">
      <dgm:prSet presAssocID="{705E0C0D-6307-4593-8CDE-FF5DA6D9CF5F}" presName="sibTrans" presStyleCnt="0"/>
      <dgm:spPr/>
    </dgm:pt>
    <dgm:pt modelId="{54AC866A-18EE-4F41-9EE3-0C8193B01C44}" type="pres">
      <dgm:prSet presAssocID="{ACF22E1F-0CB5-4A85-84DA-6DEB4733108C}" presName="node" presStyleLbl="node1" presStyleIdx="3" presStyleCnt="9">
        <dgm:presLayoutVars>
          <dgm:bulletEnabled val="1"/>
        </dgm:presLayoutVars>
      </dgm:prSet>
      <dgm:spPr/>
      <dgm:t>
        <a:bodyPr/>
        <a:lstStyle/>
        <a:p>
          <a:endParaRPr lang="es-ES"/>
        </a:p>
      </dgm:t>
    </dgm:pt>
    <dgm:pt modelId="{8F09807B-283D-4B8C-AC34-6FA19B2D0CFE}" type="pres">
      <dgm:prSet presAssocID="{60B09B8F-28B2-4E78-8E01-23C7986200E8}" presName="sibTrans" presStyleCnt="0"/>
      <dgm:spPr/>
    </dgm:pt>
    <dgm:pt modelId="{EF16311E-A56B-4219-A178-829C107A5961}" type="pres">
      <dgm:prSet presAssocID="{9EA9CAF6-C360-4FC3-8A5F-ABA2D884A040}" presName="node" presStyleLbl="node1" presStyleIdx="4" presStyleCnt="9">
        <dgm:presLayoutVars>
          <dgm:bulletEnabled val="1"/>
        </dgm:presLayoutVars>
      </dgm:prSet>
      <dgm:spPr/>
      <dgm:t>
        <a:bodyPr/>
        <a:lstStyle/>
        <a:p>
          <a:endParaRPr lang="es-ES"/>
        </a:p>
      </dgm:t>
    </dgm:pt>
    <dgm:pt modelId="{C814E49C-DD2A-4AB8-95EA-88DD798ABA05}" type="pres">
      <dgm:prSet presAssocID="{2166CA6C-CF07-4244-A4E0-91BB44194CF8}" presName="sibTrans" presStyleCnt="0"/>
      <dgm:spPr/>
    </dgm:pt>
    <dgm:pt modelId="{A587EEDA-3A4E-49C3-9CFC-3AA9A2E31E27}" type="pres">
      <dgm:prSet presAssocID="{B3FB41D1-A62C-4C7F-9C83-4E8A7F81D540}" presName="node" presStyleLbl="node1" presStyleIdx="5" presStyleCnt="9">
        <dgm:presLayoutVars>
          <dgm:bulletEnabled val="1"/>
        </dgm:presLayoutVars>
      </dgm:prSet>
      <dgm:spPr/>
      <dgm:t>
        <a:bodyPr/>
        <a:lstStyle/>
        <a:p>
          <a:endParaRPr lang="es-ES"/>
        </a:p>
      </dgm:t>
    </dgm:pt>
    <dgm:pt modelId="{1B4447AD-3E5C-42F2-9FD3-D42797231697}" type="pres">
      <dgm:prSet presAssocID="{6915E7CE-9A35-49B4-BA87-D1CCE33BFEF9}" presName="sibTrans" presStyleCnt="0"/>
      <dgm:spPr/>
    </dgm:pt>
    <dgm:pt modelId="{FBCB1FFA-CAD6-4C8F-A7E8-0383691FFFF7}" type="pres">
      <dgm:prSet presAssocID="{D000E969-77E2-4A67-8A38-D0715D0B6E19}" presName="node" presStyleLbl="node1" presStyleIdx="6" presStyleCnt="9">
        <dgm:presLayoutVars>
          <dgm:bulletEnabled val="1"/>
        </dgm:presLayoutVars>
      </dgm:prSet>
      <dgm:spPr/>
      <dgm:t>
        <a:bodyPr/>
        <a:lstStyle/>
        <a:p>
          <a:endParaRPr lang="es-ES"/>
        </a:p>
      </dgm:t>
    </dgm:pt>
    <dgm:pt modelId="{D51F1F23-FF64-48A8-B470-9BDA0E212041}" type="pres">
      <dgm:prSet presAssocID="{540D5778-B6E6-4A31-912A-EE0C5EDCECE4}" presName="sibTrans" presStyleCnt="0"/>
      <dgm:spPr/>
    </dgm:pt>
    <dgm:pt modelId="{11601D97-EB33-4911-A263-8AB2502415D5}" type="pres">
      <dgm:prSet presAssocID="{8F1441BF-53F2-476C-9EC6-8CC61CE70B1A}" presName="node" presStyleLbl="node1" presStyleIdx="7" presStyleCnt="9">
        <dgm:presLayoutVars>
          <dgm:bulletEnabled val="1"/>
        </dgm:presLayoutVars>
      </dgm:prSet>
      <dgm:spPr/>
      <dgm:t>
        <a:bodyPr/>
        <a:lstStyle/>
        <a:p>
          <a:endParaRPr lang="es-ES"/>
        </a:p>
      </dgm:t>
    </dgm:pt>
    <dgm:pt modelId="{EA3CEAF8-C34D-407F-82D7-1DCE2DAAB0B9}" type="pres">
      <dgm:prSet presAssocID="{38A44C25-9026-4CA8-97DD-3C0B7818A3F4}" presName="sibTrans" presStyleCnt="0"/>
      <dgm:spPr/>
    </dgm:pt>
    <dgm:pt modelId="{5EF431AC-A6B2-45D0-AA9B-694521CD28B0}" type="pres">
      <dgm:prSet presAssocID="{A1725784-CFFD-4EC9-AC9F-D18503A0B5B1}" presName="node" presStyleLbl="node1" presStyleIdx="8" presStyleCnt="9">
        <dgm:presLayoutVars>
          <dgm:bulletEnabled val="1"/>
        </dgm:presLayoutVars>
      </dgm:prSet>
      <dgm:spPr/>
      <dgm:t>
        <a:bodyPr/>
        <a:lstStyle/>
        <a:p>
          <a:endParaRPr lang="es-ES"/>
        </a:p>
      </dgm:t>
    </dgm:pt>
  </dgm:ptLst>
  <dgm:cxnLst>
    <dgm:cxn modelId="{9F6FC38F-9150-4B91-932E-5777C859A6F6}" type="presOf" srcId="{8F1441BF-53F2-476C-9EC6-8CC61CE70B1A}" destId="{11601D97-EB33-4911-A263-8AB2502415D5}" srcOrd="0" destOrd="0" presId="urn:microsoft.com/office/officeart/2005/8/layout/default"/>
    <dgm:cxn modelId="{A3E7363D-C635-4B8B-BFA2-E221B4DF97B4}" type="presOf" srcId="{78AF150E-488E-437A-823C-A00833F1D7FA}" destId="{A7A7A23E-8092-4453-935B-654B5F52BCB8}" srcOrd="0" destOrd="0" presId="urn:microsoft.com/office/officeart/2005/8/layout/default"/>
    <dgm:cxn modelId="{D5CD91BF-82C9-4E3B-9228-FBC964A1A749}" type="presOf" srcId="{BFFE1F54-EA06-42AB-A6FC-5B5CD1104E1A}" destId="{9BB44960-36AA-4007-8A52-2264154F16E0}" srcOrd="0" destOrd="0" presId="urn:microsoft.com/office/officeart/2005/8/layout/default"/>
    <dgm:cxn modelId="{0DA7A7A3-1C67-42D4-B7DD-6A9D6958D72E}" srcId="{78AF150E-488E-437A-823C-A00833F1D7FA}" destId="{ACF22E1F-0CB5-4A85-84DA-6DEB4733108C}" srcOrd="3" destOrd="0" parTransId="{49440091-5D92-42F4-AE16-11531FE0640C}" sibTransId="{60B09B8F-28B2-4E78-8E01-23C7986200E8}"/>
    <dgm:cxn modelId="{49B4880E-FDB5-4D26-84F4-B4BAA671FC44}" srcId="{78AF150E-488E-437A-823C-A00833F1D7FA}" destId="{B3FB41D1-A62C-4C7F-9C83-4E8A7F81D540}" srcOrd="5" destOrd="0" parTransId="{541A5EA4-6DEF-4189-9733-36B73B8F05F4}" sibTransId="{6915E7CE-9A35-49B4-BA87-D1CCE33BFEF9}"/>
    <dgm:cxn modelId="{D37659C6-8428-4E36-A7BA-1F9458A809AD}" type="presOf" srcId="{D000E969-77E2-4A67-8A38-D0715D0B6E19}" destId="{FBCB1FFA-CAD6-4C8F-A7E8-0383691FFFF7}" srcOrd="0" destOrd="0" presId="urn:microsoft.com/office/officeart/2005/8/layout/default"/>
    <dgm:cxn modelId="{8F72A95E-26AA-4907-851A-53D7D19D1945}" srcId="{78AF150E-488E-437A-823C-A00833F1D7FA}" destId="{8F1441BF-53F2-476C-9EC6-8CC61CE70B1A}" srcOrd="7" destOrd="0" parTransId="{2D41BA84-9421-49AD-9DC5-678E2BF1731E}" sibTransId="{38A44C25-9026-4CA8-97DD-3C0B7818A3F4}"/>
    <dgm:cxn modelId="{CCFF2C73-43DC-4BBF-A7AA-3DBD8D59DC4A}" srcId="{78AF150E-488E-437A-823C-A00833F1D7FA}" destId="{A1725784-CFFD-4EC9-AC9F-D18503A0B5B1}" srcOrd="8" destOrd="0" parTransId="{FDBBF672-25C3-4848-B6C7-00EF07477257}" sibTransId="{E791E7FA-BF83-4C4E-823C-DC2907E73737}"/>
    <dgm:cxn modelId="{B050E592-4341-474C-AF52-A23CAB4EA628}" srcId="{78AF150E-488E-437A-823C-A00833F1D7FA}" destId="{9EA9CAF6-C360-4FC3-8A5F-ABA2D884A040}" srcOrd="4" destOrd="0" parTransId="{57D12FD8-EE1B-4548-9266-A6BCD8222CFB}" sibTransId="{2166CA6C-CF07-4244-A4E0-91BB44194CF8}"/>
    <dgm:cxn modelId="{2FA44184-757F-46E6-A12D-755CEBD78C65}" type="presOf" srcId="{E9469D29-FFE4-41CD-8123-92B8A93D24C8}" destId="{7BF3F1F0-1CDB-4C00-AF6A-83551787513A}" srcOrd="0" destOrd="0" presId="urn:microsoft.com/office/officeart/2005/8/layout/default"/>
    <dgm:cxn modelId="{960A6461-6931-4523-9B10-CE24AA6A816B}" type="presOf" srcId="{9EA9CAF6-C360-4FC3-8A5F-ABA2D884A040}" destId="{EF16311E-A56B-4219-A178-829C107A5961}" srcOrd="0" destOrd="0" presId="urn:microsoft.com/office/officeart/2005/8/layout/default"/>
    <dgm:cxn modelId="{FF254F3C-BAA9-4268-941B-2239DFF00412}" srcId="{78AF150E-488E-437A-823C-A00833F1D7FA}" destId="{D000E969-77E2-4A67-8A38-D0715D0B6E19}" srcOrd="6" destOrd="0" parTransId="{6896C6FC-E605-4FEB-ABAF-7F54412EB27A}" sibTransId="{540D5778-B6E6-4A31-912A-EE0C5EDCECE4}"/>
    <dgm:cxn modelId="{834823D8-F1E8-4D83-BF42-3D2BCF524E79}" type="presOf" srcId="{A1725784-CFFD-4EC9-AC9F-D18503A0B5B1}" destId="{5EF431AC-A6B2-45D0-AA9B-694521CD28B0}" srcOrd="0" destOrd="0" presId="urn:microsoft.com/office/officeart/2005/8/layout/default"/>
    <dgm:cxn modelId="{6C440145-661D-4C76-BF15-7AF093B1154E}" srcId="{78AF150E-488E-437A-823C-A00833F1D7FA}" destId="{DEA170A4-57D2-477C-9C66-7684833DBBDA}" srcOrd="2" destOrd="0" parTransId="{0159B85A-464E-4469-8F11-DB14F8B8EC4D}" sibTransId="{705E0C0D-6307-4593-8CDE-FF5DA6D9CF5F}"/>
    <dgm:cxn modelId="{F4F0F084-36D4-4852-B9F6-F55BF0D5FAC9}" type="presOf" srcId="{B3FB41D1-A62C-4C7F-9C83-4E8A7F81D540}" destId="{A587EEDA-3A4E-49C3-9CFC-3AA9A2E31E27}" srcOrd="0" destOrd="0" presId="urn:microsoft.com/office/officeart/2005/8/layout/default"/>
    <dgm:cxn modelId="{3F45D833-C2DC-4CA0-A0C4-6DE46711C410}" srcId="{78AF150E-488E-437A-823C-A00833F1D7FA}" destId="{E9469D29-FFE4-41CD-8123-92B8A93D24C8}" srcOrd="1" destOrd="0" parTransId="{0C495D42-654C-42A5-ADBE-138E3BF980EA}" sibTransId="{A88BBB22-8340-451A-871E-32EA4C628D06}"/>
    <dgm:cxn modelId="{44412E9B-F783-48AD-84BB-9CF8466BCDA0}" type="presOf" srcId="{DEA170A4-57D2-477C-9C66-7684833DBBDA}" destId="{784E41C8-7C57-4E44-BD02-30BF966F726A}" srcOrd="0" destOrd="0" presId="urn:microsoft.com/office/officeart/2005/8/layout/default"/>
    <dgm:cxn modelId="{BCBF98E0-7D61-4662-8A0C-AC75229A98F8}" type="presOf" srcId="{ACF22E1F-0CB5-4A85-84DA-6DEB4733108C}" destId="{54AC866A-18EE-4F41-9EE3-0C8193B01C44}" srcOrd="0" destOrd="0" presId="urn:microsoft.com/office/officeart/2005/8/layout/default"/>
    <dgm:cxn modelId="{E96F36C2-F931-4D6B-B68C-B2C208D67456}" srcId="{78AF150E-488E-437A-823C-A00833F1D7FA}" destId="{BFFE1F54-EA06-42AB-A6FC-5B5CD1104E1A}" srcOrd="0" destOrd="0" parTransId="{7E546325-1DCD-4AF6-BAD8-C41B2838A923}" sibTransId="{A28D1F7C-76E2-4E63-81CD-518E5402EC9E}"/>
    <dgm:cxn modelId="{1FAC2F5B-3797-4F4D-9248-324CBE321A10}" type="presParOf" srcId="{A7A7A23E-8092-4453-935B-654B5F52BCB8}" destId="{9BB44960-36AA-4007-8A52-2264154F16E0}" srcOrd="0" destOrd="0" presId="urn:microsoft.com/office/officeart/2005/8/layout/default"/>
    <dgm:cxn modelId="{8E307FFA-E903-4E96-AA41-1EC3057398C0}" type="presParOf" srcId="{A7A7A23E-8092-4453-935B-654B5F52BCB8}" destId="{A0390206-D7E2-4DCB-9011-3F53B7E489A5}" srcOrd="1" destOrd="0" presId="urn:microsoft.com/office/officeart/2005/8/layout/default"/>
    <dgm:cxn modelId="{8448F3ED-C65A-43D3-8385-179E3EEAB52D}" type="presParOf" srcId="{A7A7A23E-8092-4453-935B-654B5F52BCB8}" destId="{7BF3F1F0-1CDB-4C00-AF6A-83551787513A}" srcOrd="2" destOrd="0" presId="urn:microsoft.com/office/officeart/2005/8/layout/default"/>
    <dgm:cxn modelId="{3C9D82ED-0EF2-4D37-9178-DF3C59041D8F}" type="presParOf" srcId="{A7A7A23E-8092-4453-935B-654B5F52BCB8}" destId="{67700193-25B7-4E7D-BB9B-FD5EAF5C3190}" srcOrd="3" destOrd="0" presId="urn:microsoft.com/office/officeart/2005/8/layout/default"/>
    <dgm:cxn modelId="{53BE4B0B-556B-4B6E-80B3-5D1DAF1036F6}" type="presParOf" srcId="{A7A7A23E-8092-4453-935B-654B5F52BCB8}" destId="{784E41C8-7C57-4E44-BD02-30BF966F726A}" srcOrd="4" destOrd="0" presId="urn:microsoft.com/office/officeart/2005/8/layout/default"/>
    <dgm:cxn modelId="{5F078632-106E-46F3-834D-C9C3E1A2509D}" type="presParOf" srcId="{A7A7A23E-8092-4453-935B-654B5F52BCB8}" destId="{0DD7258C-42DB-4000-B2A1-A7A2B31A8C42}" srcOrd="5" destOrd="0" presId="urn:microsoft.com/office/officeart/2005/8/layout/default"/>
    <dgm:cxn modelId="{27918C9C-0E5C-41B7-ACA3-6180C2573121}" type="presParOf" srcId="{A7A7A23E-8092-4453-935B-654B5F52BCB8}" destId="{54AC866A-18EE-4F41-9EE3-0C8193B01C44}" srcOrd="6" destOrd="0" presId="urn:microsoft.com/office/officeart/2005/8/layout/default"/>
    <dgm:cxn modelId="{EE73BE73-C28C-41FC-95BC-E15D43D4173C}" type="presParOf" srcId="{A7A7A23E-8092-4453-935B-654B5F52BCB8}" destId="{8F09807B-283D-4B8C-AC34-6FA19B2D0CFE}" srcOrd="7" destOrd="0" presId="urn:microsoft.com/office/officeart/2005/8/layout/default"/>
    <dgm:cxn modelId="{A8120DC3-001B-4C97-812C-4DB549678E63}" type="presParOf" srcId="{A7A7A23E-8092-4453-935B-654B5F52BCB8}" destId="{EF16311E-A56B-4219-A178-829C107A5961}" srcOrd="8" destOrd="0" presId="urn:microsoft.com/office/officeart/2005/8/layout/default"/>
    <dgm:cxn modelId="{80424484-AB3F-4B8C-A201-299D3193BB0E}" type="presParOf" srcId="{A7A7A23E-8092-4453-935B-654B5F52BCB8}" destId="{C814E49C-DD2A-4AB8-95EA-88DD798ABA05}" srcOrd="9" destOrd="0" presId="urn:microsoft.com/office/officeart/2005/8/layout/default"/>
    <dgm:cxn modelId="{D0024CFC-D031-4108-A320-C6D84DA9AE61}" type="presParOf" srcId="{A7A7A23E-8092-4453-935B-654B5F52BCB8}" destId="{A587EEDA-3A4E-49C3-9CFC-3AA9A2E31E27}" srcOrd="10" destOrd="0" presId="urn:microsoft.com/office/officeart/2005/8/layout/default"/>
    <dgm:cxn modelId="{2B200158-F4D9-478F-8C3B-04AFD70487C1}" type="presParOf" srcId="{A7A7A23E-8092-4453-935B-654B5F52BCB8}" destId="{1B4447AD-3E5C-42F2-9FD3-D42797231697}" srcOrd="11" destOrd="0" presId="urn:microsoft.com/office/officeart/2005/8/layout/default"/>
    <dgm:cxn modelId="{C3E740B7-5A5F-4714-A1CE-D45B751FFCF3}" type="presParOf" srcId="{A7A7A23E-8092-4453-935B-654B5F52BCB8}" destId="{FBCB1FFA-CAD6-4C8F-A7E8-0383691FFFF7}" srcOrd="12" destOrd="0" presId="urn:microsoft.com/office/officeart/2005/8/layout/default"/>
    <dgm:cxn modelId="{B40E942E-E5D5-46A6-AAD6-5E8D9EBF2FE7}" type="presParOf" srcId="{A7A7A23E-8092-4453-935B-654B5F52BCB8}" destId="{D51F1F23-FF64-48A8-B470-9BDA0E212041}" srcOrd="13" destOrd="0" presId="urn:microsoft.com/office/officeart/2005/8/layout/default"/>
    <dgm:cxn modelId="{3AB3FEF8-105A-4DC9-95BB-F24AF8CEF750}" type="presParOf" srcId="{A7A7A23E-8092-4453-935B-654B5F52BCB8}" destId="{11601D97-EB33-4911-A263-8AB2502415D5}" srcOrd="14" destOrd="0" presId="urn:microsoft.com/office/officeart/2005/8/layout/default"/>
    <dgm:cxn modelId="{16B7D6D8-79E9-4360-8A3E-D6244F226C4F}" type="presParOf" srcId="{A7A7A23E-8092-4453-935B-654B5F52BCB8}" destId="{EA3CEAF8-C34D-407F-82D7-1DCE2DAAB0B9}" srcOrd="15" destOrd="0" presId="urn:microsoft.com/office/officeart/2005/8/layout/default"/>
    <dgm:cxn modelId="{CFC1AE25-0B8A-4005-93B4-13E9F7E46DE2}" type="presParOf" srcId="{A7A7A23E-8092-4453-935B-654B5F52BCB8}" destId="{5EF431AC-A6B2-45D0-AA9B-694521CD28B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EFB395-543C-4120-B412-FECB3D9475F1}" type="doc">
      <dgm:prSet loTypeId="urn:microsoft.com/office/officeart/2008/layout/VerticalAccentList" loCatId="list" qsTypeId="urn:microsoft.com/office/officeart/2005/8/quickstyle/simple1" qsCatId="simple" csTypeId="urn:microsoft.com/office/officeart/2005/8/colors/accent4_5" csCatId="accent4" phldr="1"/>
      <dgm:spPr/>
      <dgm:t>
        <a:bodyPr/>
        <a:lstStyle/>
        <a:p>
          <a:endParaRPr lang="es-ES"/>
        </a:p>
      </dgm:t>
    </dgm:pt>
    <dgm:pt modelId="{FCA35862-AF9C-4A0C-8019-46E4A55D9AC8}">
      <dgm:prSet phldrT="[Texto]"/>
      <dgm:spPr/>
      <dgm:t>
        <a:bodyPr/>
        <a:lstStyle/>
        <a:p>
          <a:endParaRPr lang="es-ES" dirty="0"/>
        </a:p>
      </dgm:t>
    </dgm:pt>
    <dgm:pt modelId="{7DBD836E-98B7-4852-87BF-046CA34534F6}" type="parTrans" cxnId="{91B3C365-5406-4EC8-B603-7B7D15B6E481}">
      <dgm:prSet/>
      <dgm:spPr/>
      <dgm:t>
        <a:bodyPr/>
        <a:lstStyle/>
        <a:p>
          <a:endParaRPr lang="es-ES"/>
        </a:p>
      </dgm:t>
    </dgm:pt>
    <dgm:pt modelId="{5783340B-CC26-4B5C-8F5F-72EC272CF5BB}" type="sibTrans" cxnId="{91B3C365-5406-4EC8-B603-7B7D15B6E481}">
      <dgm:prSet/>
      <dgm:spPr/>
      <dgm:t>
        <a:bodyPr/>
        <a:lstStyle/>
        <a:p>
          <a:endParaRPr lang="es-ES"/>
        </a:p>
      </dgm:t>
    </dgm:pt>
    <dgm:pt modelId="{C02C7D31-0376-4AA3-A01E-FABDA036DFA5}">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Disponibilidad de médico especialista en radioterapia u oncología radioterápica.</a:t>
          </a:r>
          <a:endParaRPr lang="es-ES" sz="1800" dirty="0"/>
        </a:p>
      </dgm:t>
    </dgm:pt>
    <dgm:pt modelId="{75B07DCF-3E39-465F-A892-121098D6C550}" type="parTrans" cxnId="{2F7E85D5-D2DB-4AE4-9380-4E7697184E26}">
      <dgm:prSet/>
      <dgm:spPr/>
      <dgm:t>
        <a:bodyPr/>
        <a:lstStyle/>
        <a:p>
          <a:endParaRPr lang="es-ES"/>
        </a:p>
      </dgm:t>
    </dgm:pt>
    <dgm:pt modelId="{5970F53F-97CC-46BE-B888-1AD20172E640}" type="sibTrans" cxnId="{2F7E85D5-D2DB-4AE4-9380-4E7697184E26}">
      <dgm:prSet/>
      <dgm:spPr/>
      <dgm:t>
        <a:bodyPr/>
        <a:lstStyle/>
        <a:p>
          <a:endParaRPr lang="es-ES"/>
        </a:p>
      </dgm:t>
    </dgm:pt>
    <dgm:pt modelId="{5E10412F-2FF3-4D1B-BFCE-490B25835F3E}">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Contar con: tecnólogo en radioterapia y físico medico.</a:t>
          </a:r>
          <a:endParaRPr lang="es-ES" sz="1800" dirty="0"/>
        </a:p>
      </dgm:t>
    </dgm:pt>
    <dgm:pt modelId="{BBD1DD24-69A3-4618-957A-2DEA874C7659}" type="parTrans" cxnId="{9DD01D25-330A-4589-B991-BB7614727752}">
      <dgm:prSet/>
      <dgm:spPr/>
      <dgm:t>
        <a:bodyPr/>
        <a:lstStyle/>
        <a:p>
          <a:endParaRPr lang="es-ES"/>
        </a:p>
      </dgm:t>
    </dgm:pt>
    <dgm:pt modelId="{FC39953E-959B-47FB-B878-5A95E048D428}" type="sibTrans" cxnId="{9DD01D25-330A-4589-B991-BB7614727752}">
      <dgm:prSet/>
      <dgm:spPr/>
      <dgm:t>
        <a:bodyPr/>
        <a:lstStyle/>
        <a:p>
          <a:endParaRPr lang="es-ES"/>
        </a:p>
      </dgm:t>
    </dgm:pt>
    <dgm:pt modelId="{E6A17C46-6C44-4CCC-9FCA-379AE4604886}">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Todo el personal asistencial deberá contar con licencia vigente de manejo de material radioactivo. </a:t>
          </a:r>
          <a:endParaRPr lang="es-ES" sz="1800" dirty="0">
            <a:latin typeface="Times New Roman" panose="02020603050405020304" pitchFamily="18" charset="0"/>
            <a:cs typeface="Times New Roman" panose="02020603050405020304" pitchFamily="18" charset="0"/>
          </a:endParaRPr>
        </a:p>
      </dgm:t>
    </dgm:pt>
    <dgm:pt modelId="{E116564F-B5E3-4122-A952-DC2161B8C58D}" type="parTrans" cxnId="{56AF5041-2731-4AA6-AD6A-C6E2B2706553}">
      <dgm:prSet/>
      <dgm:spPr/>
      <dgm:t>
        <a:bodyPr/>
        <a:lstStyle/>
        <a:p>
          <a:endParaRPr lang="es-ES"/>
        </a:p>
      </dgm:t>
    </dgm:pt>
    <dgm:pt modelId="{DC2F1E6E-02AC-4D4D-B1C1-F46B8EC80121}" type="sibTrans" cxnId="{56AF5041-2731-4AA6-AD6A-C6E2B2706553}">
      <dgm:prSet/>
      <dgm:spPr/>
      <dgm:t>
        <a:bodyPr/>
        <a:lstStyle/>
        <a:p>
          <a:endParaRPr lang="es-ES"/>
        </a:p>
      </dgm:t>
    </dgm:pt>
    <dgm:pt modelId="{573830CE-B084-4092-997F-89DA17DC8119}">
      <dgm:prSet phldrT="[Texto]" custT="1"/>
      <dgm:spPr/>
      <dgm:t>
        <a:bodyPr/>
        <a:lstStyle/>
        <a:p>
          <a:pPr algn="just"/>
          <a:r>
            <a:rPr lang="es-CO" sz="1800" dirty="0" smtClean="0">
              <a:latin typeface="Times New Roman" panose="02020603050405020304" pitchFamily="18" charset="0"/>
              <a:cs typeface="Times New Roman" panose="02020603050405020304" pitchFamily="18" charset="0"/>
            </a:rPr>
            <a:t>Todo el equipo tratante debe demostrar disponibilidad para atender las 24 horas.</a:t>
          </a:r>
          <a:endParaRPr lang="es-ES" sz="1800" dirty="0"/>
        </a:p>
      </dgm:t>
    </dgm:pt>
    <dgm:pt modelId="{75E96BD3-592D-466E-B842-99C1483127D0}" type="parTrans" cxnId="{F7F4F39D-C575-4D90-AD67-8A177EBE6025}">
      <dgm:prSet/>
      <dgm:spPr/>
      <dgm:t>
        <a:bodyPr/>
        <a:lstStyle/>
        <a:p>
          <a:endParaRPr lang="es-ES"/>
        </a:p>
      </dgm:t>
    </dgm:pt>
    <dgm:pt modelId="{1685147E-E6FF-494C-8EDA-72C1AC869458}" type="sibTrans" cxnId="{F7F4F39D-C575-4D90-AD67-8A177EBE6025}">
      <dgm:prSet/>
      <dgm:spPr/>
      <dgm:t>
        <a:bodyPr/>
        <a:lstStyle/>
        <a:p>
          <a:endParaRPr lang="es-ES"/>
        </a:p>
      </dgm:t>
    </dgm:pt>
    <dgm:pt modelId="{15B9A7AD-CF55-4A9F-8D90-4A0089E022CD}">
      <dgm:prSet phldrT="[Texto]"/>
      <dgm:spPr/>
      <dgm:t>
        <a:bodyPr/>
        <a:lstStyle/>
        <a:p>
          <a:endParaRPr lang="es-ES" dirty="0"/>
        </a:p>
      </dgm:t>
    </dgm:pt>
    <dgm:pt modelId="{AA40A6C3-6FAF-4A86-8157-F80F20A6B7C5}" type="parTrans" cxnId="{47B111FB-49F2-4A89-A22C-A8452033631B}">
      <dgm:prSet/>
      <dgm:spPr/>
      <dgm:t>
        <a:bodyPr/>
        <a:lstStyle/>
        <a:p>
          <a:endParaRPr lang="es-ES"/>
        </a:p>
      </dgm:t>
    </dgm:pt>
    <dgm:pt modelId="{9CF477BF-E4DC-4021-8906-E46F81DF4072}" type="sibTrans" cxnId="{47B111FB-49F2-4A89-A22C-A8452033631B}">
      <dgm:prSet/>
      <dgm:spPr/>
      <dgm:t>
        <a:bodyPr/>
        <a:lstStyle/>
        <a:p>
          <a:endParaRPr lang="es-ES"/>
        </a:p>
      </dgm:t>
    </dgm:pt>
    <dgm:pt modelId="{FB6B7610-B538-4415-AF12-854999E23B16}">
      <dgm:prSet phldrT="[Texto]"/>
      <dgm:spPr/>
      <dgm:t>
        <a:bodyPr/>
        <a:lstStyle/>
        <a:p>
          <a:endParaRPr lang="es-ES" dirty="0"/>
        </a:p>
      </dgm:t>
    </dgm:pt>
    <dgm:pt modelId="{3556D593-4E54-45A5-83FC-7BB843B7F952}" type="sibTrans" cxnId="{F7ADE6B7-AFC5-44DD-97D0-EB09115BD889}">
      <dgm:prSet/>
      <dgm:spPr/>
      <dgm:t>
        <a:bodyPr/>
        <a:lstStyle/>
        <a:p>
          <a:endParaRPr lang="es-ES"/>
        </a:p>
      </dgm:t>
    </dgm:pt>
    <dgm:pt modelId="{23D83987-9334-4AE7-A057-61A217E3BD20}" type="parTrans" cxnId="{F7ADE6B7-AFC5-44DD-97D0-EB09115BD889}">
      <dgm:prSet/>
      <dgm:spPr/>
      <dgm:t>
        <a:bodyPr/>
        <a:lstStyle/>
        <a:p>
          <a:endParaRPr lang="es-ES"/>
        </a:p>
      </dgm:t>
    </dgm:pt>
    <dgm:pt modelId="{7BEC7B74-6B51-49E2-8F1B-6461C7C91714}">
      <dgm:prSet phldrT="[Texto]"/>
      <dgm:spPr/>
      <dgm:t>
        <a:bodyPr/>
        <a:lstStyle/>
        <a:p>
          <a:endParaRPr lang="es-ES" dirty="0"/>
        </a:p>
      </dgm:t>
    </dgm:pt>
    <dgm:pt modelId="{380BAD77-DC2D-422E-AF87-E7F0E2AF40DE}" type="sibTrans" cxnId="{5055EEFD-C5C6-43A1-845F-C2742E7BFEAA}">
      <dgm:prSet/>
      <dgm:spPr/>
      <dgm:t>
        <a:bodyPr/>
        <a:lstStyle/>
        <a:p>
          <a:endParaRPr lang="es-ES"/>
        </a:p>
      </dgm:t>
    </dgm:pt>
    <dgm:pt modelId="{E96232CF-1D1D-44DA-8C76-C45C97852C76}" type="parTrans" cxnId="{5055EEFD-C5C6-43A1-845F-C2742E7BFEAA}">
      <dgm:prSet/>
      <dgm:spPr/>
      <dgm:t>
        <a:bodyPr/>
        <a:lstStyle/>
        <a:p>
          <a:endParaRPr lang="es-ES"/>
        </a:p>
      </dgm:t>
    </dgm:pt>
    <dgm:pt modelId="{BBB98AF3-D507-421A-8A6E-368BFBE1B35B}" type="pres">
      <dgm:prSet presAssocID="{F0EFB395-543C-4120-B412-FECB3D9475F1}" presName="Name0" presStyleCnt="0">
        <dgm:presLayoutVars>
          <dgm:chMax/>
          <dgm:chPref/>
          <dgm:dir/>
        </dgm:presLayoutVars>
      </dgm:prSet>
      <dgm:spPr/>
      <dgm:t>
        <a:bodyPr/>
        <a:lstStyle/>
        <a:p>
          <a:endParaRPr lang="es-ES"/>
        </a:p>
      </dgm:t>
    </dgm:pt>
    <dgm:pt modelId="{3974F388-A73A-4C94-A94A-296DEE9B2353}" type="pres">
      <dgm:prSet presAssocID="{FCA35862-AF9C-4A0C-8019-46E4A55D9AC8}" presName="parenttextcomposite" presStyleCnt="0"/>
      <dgm:spPr/>
    </dgm:pt>
    <dgm:pt modelId="{73084FB8-7A5F-45DD-B452-CC1D19C3EE91}" type="pres">
      <dgm:prSet presAssocID="{FCA35862-AF9C-4A0C-8019-46E4A55D9AC8}" presName="parenttext" presStyleLbl="revTx" presStyleIdx="0" presStyleCnt="4" custScaleY="26055">
        <dgm:presLayoutVars>
          <dgm:chMax/>
          <dgm:chPref val="2"/>
          <dgm:bulletEnabled val="1"/>
        </dgm:presLayoutVars>
      </dgm:prSet>
      <dgm:spPr/>
      <dgm:t>
        <a:bodyPr/>
        <a:lstStyle/>
        <a:p>
          <a:endParaRPr lang="es-ES"/>
        </a:p>
      </dgm:t>
    </dgm:pt>
    <dgm:pt modelId="{BCAAEC95-D712-4998-8BF4-D4C4A84755F1}" type="pres">
      <dgm:prSet presAssocID="{FCA35862-AF9C-4A0C-8019-46E4A55D9AC8}" presName="composite" presStyleCnt="0"/>
      <dgm:spPr/>
    </dgm:pt>
    <dgm:pt modelId="{3FEF0587-C3C3-452B-9263-16C7CE44DE83}" type="pres">
      <dgm:prSet presAssocID="{FCA35862-AF9C-4A0C-8019-46E4A55D9AC8}" presName="chevron1" presStyleLbl="alignNode1" presStyleIdx="0" presStyleCnt="28"/>
      <dgm:spPr/>
    </dgm:pt>
    <dgm:pt modelId="{6B43C8BB-354C-4634-B819-79FD12E1498C}" type="pres">
      <dgm:prSet presAssocID="{FCA35862-AF9C-4A0C-8019-46E4A55D9AC8}" presName="chevron2" presStyleLbl="alignNode1" presStyleIdx="1" presStyleCnt="28"/>
      <dgm:spPr/>
    </dgm:pt>
    <dgm:pt modelId="{A5F32A6A-6DDA-45C3-B869-0B4268FCEF46}" type="pres">
      <dgm:prSet presAssocID="{FCA35862-AF9C-4A0C-8019-46E4A55D9AC8}" presName="chevron3" presStyleLbl="alignNode1" presStyleIdx="2" presStyleCnt="28"/>
      <dgm:spPr/>
    </dgm:pt>
    <dgm:pt modelId="{7D79D2F0-702B-4339-BA3C-2DADD1638869}" type="pres">
      <dgm:prSet presAssocID="{FCA35862-AF9C-4A0C-8019-46E4A55D9AC8}" presName="chevron4" presStyleLbl="alignNode1" presStyleIdx="3" presStyleCnt="28"/>
      <dgm:spPr/>
    </dgm:pt>
    <dgm:pt modelId="{91F3A62D-6A54-414B-BE9B-AF47F50068BB}" type="pres">
      <dgm:prSet presAssocID="{FCA35862-AF9C-4A0C-8019-46E4A55D9AC8}" presName="chevron5" presStyleLbl="alignNode1" presStyleIdx="4" presStyleCnt="28"/>
      <dgm:spPr/>
    </dgm:pt>
    <dgm:pt modelId="{05865E12-4A53-47C9-92D8-985658028F0F}" type="pres">
      <dgm:prSet presAssocID="{FCA35862-AF9C-4A0C-8019-46E4A55D9AC8}" presName="chevron6" presStyleLbl="alignNode1" presStyleIdx="5" presStyleCnt="28"/>
      <dgm:spPr/>
    </dgm:pt>
    <dgm:pt modelId="{79306B34-AEA3-4F2F-AC28-6A189B5499A4}" type="pres">
      <dgm:prSet presAssocID="{FCA35862-AF9C-4A0C-8019-46E4A55D9AC8}" presName="chevron7" presStyleLbl="alignNode1" presStyleIdx="6" presStyleCnt="28"/>
      <dgm:spPr/>
    </dgm:pt>
    <dgm:pt modelId="{D6B2665F-7355-4014-98C6-FF39E50C97ED}" type="pres">
      <dgm:prSet presAssocID="{FCA35862-AF9C-4A0C-8019-46E4A55D9AC8}" presName="childtext" presStyleLbl="solidFgAcc1" presStyleIdx="0" presStyleCnt="4">
        <dgm:presLayoutVars>
          <dgm:chMax/>
          <dgm:chPref val="0"/>
          <dgm:bulletEnabled val="1"/>
        </dgm:presLayoutVars>
      </dgm:prSet>
      <dgm:spPr/>
      <dgm:t>
        <a:bodyPr/>
        <a:lstStyle/>
        <a:p>
          <a:endParaRPr lang="es-ES"/>
        </a:p>
      </dgm:t>
    </dgm:pt>
    <dgm:pt modelId="{356FF6CB-9C54-4064-BC08-7B09087FDA7A}" type="pres">
      <dgm:prSet presAssocID="{5783340B-CC26-4B5C-8F5F-72EC272CF5BB}" presName="sibTrans" presStyleCnt="0"/>
      <dgm:spPr/>
    </dgm:pt>
    <dgm:pt modelId="{6B5DBFC2-1518-461B-A904-9D6F18EDF6B7}" type="pres">
      <dgm:prSet presAssocID="{7BEC7B74-6B51-49E2-8F1B-6461C7C91714}" presName="parenttextcomposite" presStyleCnt="0"/>
      <dgm:spPr/>
    </dgm:pt>
    <dgm:pt modelId="{2F1FB5EB-4F15-45EF-B4AF-878F0DB843D4}" type="pres">
      <dgm:prSet presAssocID="{7BEC7B74-6B51-49E2-8F1B-6461C7C91714}" presName="parenttext" presStyleLbl="revTx" presStyleIdx="1" presStyleCnt="4" custScaleY="22182">
        <dgm:presLayoutVars>
          <dgm:chMax/>
          <dgm:chPref val="2"/>
          <dgm:bulletEnabled val="1"/>
        </dgm:presLayoutVars>
      </dgm:prSet>
      <dgm:spPr/>
      <dgm:t>
        <a:bodyPr/>
        <a:lstStyle/>
        <a:p>
          <a:endParaRPr lang="es-ES"/>
        </a:p>
      </dgm:t>
    </dgm:pt>
    <dgm:pt modelId="{373009AA-86B8-40C8-8957-9EFEEC226C9F}" type="pres">
      <dgm:prSet presAssocID="{7BEC7B74-6B51-49E2-8F1B-6461C7C91714}" presName="composite" presStyleCnt="0"/>
      <dgm:spPr/>
    </dgm:pt>
    <dgm:pt modelId="{67BEB27D-773C-4CF6-A989-7145DF31F3B7}" type="pres">
      <dgm:prSet presAssocID="{7BEC7B74-6B51-49E2-8F1B-6461C7C91714}" presName="chevron1" presStyleLbl="alignNode1" presStyleIdx="7" presStyleCnt="28"/>
      <dgm:spPr/>
    </dgm:pt>
    <dgm:pt modelId="{077E60CB-DB79-4FA1-BA50-FCF9AF924C0D}" type="pres">
      <dgm:prSet presAssocID="{7BEC7B74-6B51-49E2-8F1B-6461C7C91714}" presName="chevron2" presStyleLbl="alignNode1" presStyleIdx="8" presStyleCnt="28"/>
      <dgm:spPr/>
    </dgm:pt>
    <dgm:pt modelId="{CFFA53BD-BEA2-4547-BA8A-512D849DCCB8}" type="pres">
      <dgm:prSet presAssocID="{7BEC7B74-6B51-49E2-8F1B-6461C7C91714}" presName="chevron3" presStyleLbl="alignNode1" presStyleIdx="9" presStyleCnt="28"/>
      <dgm:spPr/>
    </dgm:pt>
    <dgm:pt modelId="{8F5AB4E2-5962-4979-A328-AB00F7C6BF57}" type="pres">
      <dgm:prSet presAssocID="{7BEC7B74-6B51-49E2-8F1B-6461C7C91714}" presName="chevron4" presStyleLbl="alignNode1" presStyleIdx="10" presStyleCnt="28"/>
      <dgm:spPr/>
    </dgm:pt>
    <dgm:pt modelId="{40F73EAE-3ACD-4468-B0CC-D7962531CC01}" type="pres">
      <dgm:prSet presAssocID="{7BEC7B74-6B51-49E2-8F1B-6461C7C91714}" presName="chevron5" presStyleLbl="alignNode1" presStyleIdx="11" presStyleCnt="28"/>
      <dgm:spPr/>
    </dgm:pt>
    <dgm:pt modelId="{CB5811FD-B0EB-4489-AEA5-1E159437ABD3}" type="pres">
      <dgm:prSet presAssocID="{7BEC7B74-6B51-49E2-8F1B-6461C7C91714}" presName="chevron6" presStyleLbl="alignNode1" presStyleIdx="12" presStyleCnt="28"/>
      <dgm:spPr/>
    </dgm:pt>
    <dgm:pt modelId="{23CA1CE9-602C-4418-AA5E-3E4A9D82F9F1}" type="pres">
      <dgm:prSet presAssocID="{7BEC7B74-6B51-49E2-8F1B-6461C7C91714}" presName="chevron7" presStyleLbl="alignNode1" presStyleIdx="13" presStyleCnt="28"/>
      <dgm:spPr/>
    </dgm:pt>
    <dgm:pt modelId="{308DF21C-3A71-40F9-96EA-B1892DB91B0A}" type="pres">
      <dgm:prSet presAssocID="{7BEC7B74-6B51-49E2-8F1B-6461C7C91714}" presName="childtext" presStyleLbl="solidFgAcc1" presStyleIdx="1" presStyleCnt="4">
        <dgm:presLayoutVars>
          <dgm:chMax/>
          <dgm:chPref val="0"/>
          <dgm:bulletEnabled val="1"/>
        </dgm:presLayoutVars>
      </dgm:prSet>
      <dgm:spPr/>
      <dgm:t>
        <a:bodyPr/>
        <a:lstStyle/>
        <a:p>
          <a:endParaRPr lang="es-ES"/>
        </a:p>
      </dgm:t>
    </dgm:pt>
    <dgm:pt modelId="{BE14C706-546F-4148-B488-87F42892E838}" type="pres">
      <dgm:prSet presAssocID="{380BAD77-DC2D-422E-AF87-E7F0E2AF40DE}" presName="sibTrans" presStyleCnt="0"/>
      <dgm:spPr/>
    </dgm:pt>
    <dgm:pt modelId="{92150632-B795-4B72-AA9D-6DA0531B6272}" type="pres">
      <dgm:prSet presAssocID="{FB6B7610-B538-4415-AF12-854999E23B16}" presName="parenttextcomposite" presStyleCnt="0"/>
      <dgm:spPr/>
    </dgm:pt>
    <dgm:pt modelId="{8700FADE-6B2B-48CE-82F3-B2204A64F8D4}" type="pres">
      <dgm:prSet presAssocID="{FB6B7610-B538-4415-AF12-854999E23B16}" presName="parenttext" presStyleLbl="revTx" presStyleIdx="2" presStyleCnt="4" custScaleY="24318">
        <dgm:presLayoutVars>
          <dgm:chMax/>
          <dgm:chPref val="2"/>
          <dgm:bulletEnabled val="1"/>
        </dgm:presLayoutVars>
      </dgm:prSet>
      <dgm:spPr/>
      <dgm:t>
        <a:bodyPr/>
        <a:lstStyle/>
        <a:p>
          <a:endParaRPr lang="es-ES"/>
        </a:p>
      </dgm:t>
    </dgm:pt>
    <dgm:pt modelId="{D06CBDE3-D738-44AD-BB54-F7C2A8DA079A}" type="pres">
      <dgm:prSet presAssocID="{FB6B7610-B538-4415-AF12-854999E23B16}" presName="composite" presStyleCnt="0"/>
      <dgm:spPr/>
    </dgm:pt>
    <dgm:pt modelId="{9806154D-57D0-49E2-AA27-2D1D5364DD34}" type="pres">
      <dgm:prSet presAssocID="{FB6B7610-B538-4415-AF12-854999E23B16}" presName="chevron1" presStyleLbl="alignNode1" presStyleIdx="14" presStyleCnt="28"/>
      <dgm:spPr/>
    </dgm:pt>
    <dgm:pt modelId="{80AD984C-BF76-462E-ADDD-E3758746BC9D}" type="pres">
      <dgm:prSet presAssocID="{FB6B7610-B538-4415-AF12-854999E23B16}" presName="chevron2" presStyleLbl="alignNode1" presStyleIdx="15" presStyleCnt="28"/>
      <dgm:spPr/>
    </dgm:pt>
    <dgm:pt modelId="{7E72D494-9AB0-4331-813A-A667611B2DDB}" type="pres">
      <dgm:prSet presAssocID="{FB6B7610-B538-4415-AF12-854999E23B16}" presName="chevron3" presStyleLbl="alignNode1" presStyleIdx="16" presStyleCnt="28"/>
      <dgm:spPr/>
    </dgm:pt>
    <dgm:pt modelId="{E3FEC099-6A37-45A6-A4A6-FB19DF6D84FA}" type="pres">
      <dgm:prSet presAssocID="{FB6B7610-B538-4415-AF12-854999E23B16}" presName="chevron4" presStyleLbl="alignNode1" presStyleIdx="17" presStyleCnt="28"/>
      <dgm:spPr/>
    </dgm:pt>
    <dgm:pt modelId="{DCC54522-93E2-4F02-8404-309ED7C22266}" type="pres">
      <dgm:prSet presAssocID="{FB6B7610-B538-4415-AF12-854999E23B16}" presName="chevron5" presStyleLbl="alignNode1" presStyleIdx="18" presStyleCnt="28"/>
      <dgm:spPr/>
    </dgm:pt>
    <dgm:pt modelId="{91D94C29-D53E-40E5-A5BE-90080B270621}" type="pres">
      <dgm:prSet presAssocID="{FB6B7610-B538-4415-AF12-854999E23B16}" presName="chevron6" presStyleLbl="alignNode1" presStyleIdx="19" presStyleCnt="28"/>
      <dgm:spPr/>
    </dgm:pt>
    <dgm:pt modelId="{2A6AFC26-45DB-46FB-92BF-FF6430394758}" type="pres">
      <dgm:prSet presAssocID="{FB6B7610-B538-4415-AF12-854999E23B16}" presName="chevron7" presStyleLbl="alignNode1" presStyleIdx="20" presStyleCnt="28"/>
      <dgm:spPr/>
    </dgm:pt>
    <dgm:pt modelId="{B36A0604-1B69-463A-9E8C-E91228D84CE7}" type="pres">
      <dgm:prSet presAssocID="{FB6B7610-B538-4415-AF12-854999E23B16}" presName="childtext" presStyleLbl="solidFgAcc1" presStyleIdx="2" presStyleCnt="4">
        <dgm:presLayoutVars>
          <dgm:chMax/>
          <dgm:chPref val="0"/>
          <dgm:bulletEnabled val="1"/>
        </dgm:presLayoutVars>
      </dgm:prSet>
      <dgm:spPr/>
      <dgm:t>
        <a:bodyPr/>
        <a:lstStyle/>
        <a:p>
          <a:endParaRPr lang="es-ES"/>
        </a:p>
      </dgm:t>
    </dgm:pt>
    <dgm:pt modelId="{4AC196B1-B459-44B3-AA72-0BC07758226B}" type="pres">
      <dgm:prSet presAssocID="{3556D593-4E54-45A5-83FC-7BB843B7F952}" presName="sibTrans" presStyleCnt="0"/>
      <dgm:spPr/>
    </dgm:pt>
    <dgm:pt modelId="{41DCFC47-9751-4DAA-96C4-3964E472610C}" type="pres">
      <dgm:prSet presAssocID="{15B9A7AD-CF55-4A9F-8D90-4A0089E022CD}" presName="parenttextcomposite" presStyleCnt="0"/>
      <dgm:spPr/>
    </dgm:pt>
    <dgm:pt modelId="{07BB4651-E7B7-46CD-847D-F7B9E852111C}" type="pres">
      <dgm:prSet presAssocID="{15B9A7AD-CF55-4A9F-8D90-4A0089E022CD}" presName="parenttext" presStyleLbl="revTx" presStyleIdx="3" presStyleCnt="4" custScaleY="18241">
        <dgm:presLayoutVars>
          <dgm:chMax/>
          <dgm:chPref val="2"/>
          <dgm:bulletEnabled val="1"/>
        </dgm:presLayoutVars>
      </dgm:prSet>
      <dgm:spPr/>
      <dgm:t>
        <a:bodyPr/>
        <a:lstStyle/>
        <a:p>
          <a:endParaRPr lang="es-ES"/>
        </a:p>
      </dgm:t>
    </dgm:pt>
    <dgm:pt modelId="{D4DEBC4E-C903-43D8-9FE6-7D7A1D450417}" type="pres">
      <dgm:prSet presAssocID="{15B9A7AD-CF55-4A9F-8D90-4A0089E022CD}" presName="composite" presStyleCnt="0"/>
      <dgm:spPr/>
    </dgm:pt>
    <dgm:pt modelId="{938036F8-CAA3-4657-BB1F-FA0E4AC491A3}" type="pres">
      <dgm:prSet presAssocID="{15B9A7AD-CF55-4A9F-8D90-4A0089E022CD}" presName="chevron1" presStyleLbl="alignNode1" presStyleIdx="21" presStyleCnt="28"/>
      <dgm:spPr/>
    </dgm:pt>
    <dgm:pt modelId="{30C4D859-EF69-4E1B-866C-D89F7AB41E18}" type="pres">
      <dgm:prSet presAssocID="{15B9A7AD-CF55-4A9F-8D90-4A0089E022CD}" presName="chevron2" presStyleLbl="alignNode1" presStyleIdx="22" presStyleCnt="28"/>
      <dgm:spPr/>
    </dgm:pt>
    <dgm:pt modelId="{8EE8553E-C8B5-49B9-A06F-7D27960EBA81}" type="pres">
      <dgm:prSet presAssocID="{15B9A7AD-CF55-4A9F-8D90-4A0089E022CD}" presName="chevron3" presStyleLbl="alignNode1" presStyleIdx="23" presStyleCnt="28"/>
      <dgm:spPr/>
    </dgm:pt>
    <dgm:pt modelId="{723E64EB-B3B8-433E-BA97-BA66856F2E15}" type="pres">
      <dgm:prSet presAssocID="{15B9A7AD-CF55-4A9F-8D90-4A0089E022CD}" presName="chevron4" presStyleLbl="alignNode1" presStyleIdx="24" presStyleCnt="28"/>
      <dgm:spPr/>
    </dgm:pt>
    <dgm:pt modelId="{40FE650C-F242-4606-AD73-080D55A9B348}" type="pres">
      <dgm:prSet presAssocID="{15B9A7AD-CF55-4A9F-8D90-4A0089E022CD}" presName="chevron5" presStyleLbl="alignNode1" presStyleIdx="25" presStyleCnt="28"/>
      <dgm:spPr/>
    </dgm:pt>
    <dgm:pt modelId="{94F5E4F1-3204-4A93-9CDB-E9C08B483B4D}" type="pres">
      <dgm:prSet presAssocID="{15B9A7AD-CF55-4A9F-8D90-4A0089E022CD}" presName="chevron6" presStyleLbl="alignNode1" presStyleIdx="26" presStyleCnt="28"/>
      <dgm:spPr/>
    </dgm:pt>
    <dgm:pt modelId="{FD02F7C0-0E77-4AC5-8B35-FC6BC2718822}" type="pres">
      <dgm:prSet presAssocID="{15B9A7AD-CF55-4A9F-8D90-4A0089E022CD}" presName="chevron7" presStyleLbl="alignNode1" presStyleIdx="27" presStyleCnt="28"/>
      <dgm:spPr/>
    </dgm:pt>
    <dgm:pt modelId="{0C9772D2-7DAF-49A0-A35D-489240942B51}" type="pres">
      <dgm:prSet presAssocID="{15B9A7AD-CF55-4A9F-8D90-4A0089E022CD}" presName="childtext" presStyleLbl="solidFgAcc1" presStyleIdx="3" presStyleCnt="4">
        <dgm:presLayoutVars>
          <dgm:chMax/>
          <dgm:chPref val="0"/>
          <dgm:bulletEnabled val="1"/>
        </dgm:presLayoutVars>
      </dgm:prSet>
      <dgm:spPr/>
      <dgm:t>
        <a:bodyPr/>
        <a:lstStyle/>
        <a:p>
          <a:endParaRPr lang="es-ES"/>
        </a:p>
      </dgm:t>
    </dgm:pt>
  </dgm:ptLst>
  <dgm:cxnLst>
    <dgm:cxn modelId="{56AF5041-2731-4AA6-AD6A-C6E2B2706553}" srcId="{FB6B7610-B538-4415-AF12-854999E23B16}" destId="{E6A17C46-6C44-4CCC-9FCA-379AE4604886}" srcOrd="0" destOrd="0" parTransId="{E116564F-B5E3-4122-A952-DC2161B8C58D}" sibTransId="{DC2F1E6E-02AC-4D4D-B1C1-F46B8EC80121}"/>
    <dgm:cxn modelId="{9DD01D25-330A-4589-B991-BB7614727752}" srcId="{7BEC7B74-6B51-49E2-8F1B-6461C7C91714}" destId="{5E10412F-2FF3-4D1B-BFCE-490B25835F3E}" srcOrd="0" destOrd="0" parTransId="{BBD1DD24-69A3-4618-957A-2DEA874C7659}" sibTransId="{FC39953E-959B-47FB-B878-5A95E048D428}"/>
    <dgm:cxn modelId="{2F7E85D5-D2DB-4AE4-9380-4E7697184E26}" srcId="{FCA35862-AF9C-4A0C-8019-46E4A55D9AC8}" destId="{C02C7D31-0376-4AA3-A01E-FABDA036DFA5}" srcOrd="0" destOrd="0" parTransId="{75B07DCF-3E39-465F-A892-121098D6C550}" sibTransId="{5970F53F-97CC-46BE-B888-1AD20172E640}"/>
    <dgm:cxn modelId="{47B111FB-49F2-4A89-A22C-A8452033631B}" srcId="{F0EFB395-543C-4120-B412-FECB3D9475F1}" destId="{15B9A7AD-CF55-4A9F-8D90-4A0089E022CD}" srcOrd="3" destOrd="0" parTransId="{AA40A6C3-6FAF-4A86-8157-F80F20A6B7C5}" sibTransId="{9CF477BF-E4DC-4021-8906-E46F81DF4072}"/>
    <dgm:cxn modelId="{FC4635F1-7438-4DA7-A8F0-9DA430B8FDFE}" type="presOf" srcId="{7BEC7B74-6B51-49E2-8F1B-6461C7C91714}" destId="{2F1FB5EB-4F15-45EF-B4AF-878F0DB843D4}" srcOrd="0" destOrd="0" presId="urn:microsoft.com/office/officeart/2008/layout/VerticalAccentList"/>
    <dgm:cxn modelId="{F7F4F39D-C575-4D90-AD67-8A177EBE6025}" srcId="{15B9A7AD-CF55-4A9F-8D90-4A0089E022CD}" destId="{573830CE-B084-4092-997F-89DA17DC8119}" srcOrd="0" destOrd="0" parTransId="{75E96BD3-592D-466E-B842-99C1483127D0}" sibTransId="{1685147E-E6FF-494C-8EDA-72C1AC869458}"/>
    <dgm:cxn modelId="{9FDB0FE7-A868-431A-8E9E-4F83560D741D}" type="presOf" srcId="{F0EFB395-543C-4120-B412-FECB3D9475F1}" destId="{BBB98AF3-D507-421A-8A6E-368BFBE1B35B}" srcOrd="0" destOrd="0" presId="urn:microsoft.com/office/officeart/2008/layout/VerticalAccentList"/>
    <dgm:cxn modelId="{A89CFFA0-7744-43DA-9DC6-2106EE47F068}" type="presOf" srcId="{FCA35862-AF9C-4A0C-8019-46E4A55D9AC8}" destId="{73084FB8-7A5F-45DD-B452-CC1D19C3EE91}" srcOrd="0" destOrd="0" presId="urn:microsoft.com/office/officeart/2008/layout/VerticalAccentList"/>
    <dgm:cxn modelId="{6AE804C1-4E89-4C2E-B27E-CC68926D868B}" type="presOf" srcId="{573830CE-B084-4092-997F-89DA17DC8119}" destId="{0C9772D2-7DAF-49A0-A35D-489240942B51}" srcOrd="0" destOrd="0" presId="urn:microsoft.com/office/officeart/2008/layout/VerticalAccentList"/>
    <dgm:cxn modelId="{91B3C365-5406-4EC8-B603-7B7D15B6E481}" srcId="{F0EFB395-543C-4120-B412-FECB3D9475F1}" destId="{FCA35862-AF9C-4A0C-8019-46E4A55D9AC8}" srcOrd="0" destOrd="0" parTransId="{7DBD836E-98B7-4852-87BF-046CA34534F6}" sibTransId="{5783340B-CC26-4B5C-8F5F-72EC272CF5BB}"/>
    <dgm:cxn modelId="{890772A5-CAA9-418B-B038-5CD6466677D8}" type="presOf" srcId="{C02C7D31-0376-4AA3-A01E-FABDA036DFA5}" destId="{D6B2665F-7355-4014-98C6-FF39E50C97ED}" srcOrd="0" destOrd="0" presId="urn:microsoft.com/office/officeart/2008/layout/VerticalAccentList"/>
    <dgm:cxn modelId="{5055EEFD-C5C6-43A1-845F-C2742E7BFEAA}" srcId="{F0EFB395-543C-4120-B412-FECB3D9475F1}" destId="{7BEC7B74-6B51-49E2-8F1B-6461C7C91714}" srcOrd="1" destOrd="0" parTransId="{E96232CF-1D1D-44DA-8C76-C45C97852C76}" sibTransId="{380BAD77-DC2D-422E-AF87-E7F0E2AF40DE}"/>
    <dgm:cxn modelId="{FF83C261-79B3-4D7A-B25E-18DB947336B3}" type="presOf" srcId="{15B9A7AD-CF55-4A9F-8D90-4A0089E022CD}" destId="{07BB4651-E7B7-46CD-847D-F7B9E852111C}" srcOrd="0" destOrd="0" presId="urn:microsoft.com/office/officeart/2008/layout/VerticalAccentList"/>
    <dgm:cxn modelId="{C9EED4DE-E9D9-4940-8644-E9C7FA54D240}" type="presOf" srcId="{FB6B7610-B538-4415-AF12-854999E23B16}" destId="{8700FADE-6B2B-48CE-82F3-B2204A64F8D4}" srcOrd="0" destOrd="0" presId="urn:microsoft.com/office/officeart/2008/layout/VerticalAccentList"/>
    <dgm:cxn modelId="{D904B727-0373-4FDB-8D9A-4D7DADE2B0B2}" type="presOf" srcId="{E6A17C46-6C44-4CCC-9FCA-379AE4604886}" destId="{B36A0604-1B69-463A-9E8C-E91228D84CE7}" srcOrd="0" destOrd="0" presId="urn:microsoft.com/office/officeart/2008/layout/VerticalAccentList"/>
    <dgm:cxn modelId="{4139B962-AF9C-4742-A276-4EC11FF309C3}" type="presOf" srcId="{5E10412F-2FF3-4D1B-BFCE-490B25835F3E}" destId="{308DF21C-3A71-40F9-96EA-B1892DB91B0A}" srcOrd="0" destOrd="0" presId="urn:microsoft.com/office/officeart/2008/layout/VerticalAccentList"/>
    <dgm:cxn modelId="{F7ADE6B7-AFC5-44DD-97D0-EB09115BD889}" srcId="{F0EFB395-543C-4120-B412-FECB3D9475F1}" destId="{FB6B7610-B538-4415-AF12-854999E23B16}" srcOrd="2" destOrd="0" parTransId="{23D83987-9334-4AE7-A057-61A217E3BD20}" sibTransId="{3556D593-4E54-45A5-83FC-7BB843B7F952}"/>
    <dgm:cxn modelId="{83C7142E-61FF-41C9-B7DE-07A7E336FA90}" type="presParOf" srcId="{BBB98AF3-D507-421A-8A6E-368BFBE1B35B}" destId="{3974F388-A73A-4C94-A94A-296DEE9B2353}" srcOrd="0" destOrd="0" presId="urn:microsoft.com/office/officeart/2008/layout/VerticalAccentList"/>
    <dgm:cxn modelId="{47A49266-01D9-44C7-84D3-CE8B83A71A80}" type="presParOf" srcId="{3974F388-A73A-4C94-A94A-296DEE9B2353}" destId="{73084FB8-7A5F-45DD-B452-CC1D19C3EE91}" srcOrd="0" destOrd="0" presId="urn:microsoft.com/office/officeart/2008/layout/VerticalAccentList"/>
    <dgm:cxn modelId="{EB669E89-F7AE-44A8-87CC-05DDAC19E566}" type="presParOf" srcId="{BBB98AF3-D507-421A-8A6E-368BFBE1B35B}" destId="{BCAAEC95-D712-4998-8BF4-D4C4A84755F1}" srcOrd="1" destOrd="0" presId="urn:microsoft.com/office/officeart/2008/layout/VerticalAccentList"/>
    <dgm:cxn modelId="{BC404A7E-C44F-4519-B437-DC2C140DE073}" type="presParOf" srcId="{BCAAEC95-D712-4998-8BF4-D4C4A84755F1}" destId="{3FEF0587-C3C3-452B-9263-16C7CE44DE83}" srcOrd="0" destOrd="0" presId="urn:microsoft.com/office/officeart/2008/layout/VerticalAccentList"/>
    <dgm:cxn modelId="{487CCEEC-626B-48D5-BDAB-DD84532FD767}" type="presParOf" srcId="{BCAAEC95-D712-4998-8BF4-D4C4A84755F1}" destId="{6B43C8BB-354C-4634-B819-79FD12E1498C}" srcOrd="1" destOrd="0" presId="urn:microsoft.com/office/officeart/2008/layout/VerticalAccentList"/>
    <dgm:cxn modelId="{D41374A0-909D-4024-B610-A78903D72929}" type="presParOf" srcId="{BCAAEC95-D712-4998-8BF4-D4C4A84755F1}" destId="{A5F32A6A-6DDA-45C3-B869-0B4268FCEF46}" srcOrd="2" destOrd="0" presId="urn:microsoft.com/office/officeart/2008/layout/VerticalAccentList"/>
    <dgm:cxn modelId="{1EAA568F-72C1-4340-B962-5D15206CE9A3}" type="presParOf" srcId="{BCAAEC95-D712-4998-8BF4-D4C4A84755F1}" destId="{7D79D2F0-702B-4339-BA3C-2DADD1638869}" srcOrd="3" destOrd="0" presId="urn:microsoft.com/office/officeart/2008/layout/VerticalAccentList"/>
    <dgm:cxn modelId="{956FAC66-C6F3-4B25-B539-CE9B2574EF94}" type="presParOf" srcId="{BCAAEC95-D712-4998-8BF4-D4C4A84755F1}" destId="{91F3A62D-6A54-414B-BE9B-AF47F50068BB}" srcOrd="4" destOrd="0" presId="urn:microsoft.com/office/officeart/2008/layout/VerticalAccentList"/>
    <dgm:cxn modelId="{CB004166-C860-4FA6-9518-67AFA246C957}" type="presParOf" srcId="{BCAAEC95-D712-4998-8BF4-D4C4A84755F1}" destId="{05865E12-4A53-47C9-92D8-985658028F0F}" srcOrd="5" destOrd="0" presId="urn:microsoft.com/office/officeart/2008/layout/VerticalAccentList"/>
    <dgm:cxn modelId="{CE54E7B6-F552-4F4A-9EDD-334762A96175}" type="presParOf" srcId="{BCAAEC95-D712-4998-8BF4-D4C4A84755F1}" destId="{79306B34-AEA3-4F2F-AC28-6A189B5499A4}" srcOrd="6" destOrd="0" presId="urn:microsoft.com/office/officeart/2008/layout/VerticalAccentList"/>
    <dgm:cxn modelId="{6D01762F-ECC7-406C-B797-8F7F2DCD255E}" type="presParOf" srcId="{BCAAEC95-D712-4998-8BF4-D4C4A84755F1}" destId="{D6B2665F-7355-4014-98C6-FF39E50C97ED}" srcOrd="7" destOrd="0" presId="urn:microsoft.com/office/officeart/2008/layout/VerticalAccentList"/>
    <dgm:cxn modelId="{2B98F459-920A-4D53-9E93-CD9EF031BED4}" type="presParOf" srcId="{BBB98AF3-D507-421A-8A6E-368BFBE1B35B}" destId="{356FF6CB-9C54-4064-BC08-7B09087FDA7A}" srcOrd="2" destOrd="0" presId="urn:microsoft.com/office/officeart/2008/layout/VerticalAccentList"/>
    <dgm:cxn modelId="{B372520F-8C45-422E-A546-8779E954773E}" type="presParOf" srcId="{BBB98AF3-D507-421A-8A6E-368BFBE1B35B}" destId="{6B5DBFC2-1518-461B-A904-9D6F18EDF6B7}" srcOrd="3" destOrd="0" presId="urn:microsoft.com/office/officeart/2008/layout/VerticalAccentList"/>
    <dgm:cxn modelId="{43587480-A6EB-4EC8-BA3B-820140D1A6DC}" type="presParOf" srcId="{6B5DBFC2-1518-461B-A904-9D6F18EDF6B7}" destId="{2F1FB5EB-4F15-45EF-B4AF-878F0DB843D4}" srcOrd="0" destOrd="0" presId="urn:microsoft.com/office/officeart/2008/layout/VerticalAccentList"/>
    <dgm:cxn modelId="{B96EB03E-CA2E-44F3-9D7E-C2A0F9366D69}" type="presParOf" srcId="{BBB98AF3-D507-421A-8A6E-368BFBE1B35B}" destId="{373009AA-86B8-40C8-8957-9EFEEC226C9F}" srcOrd="4" destOrd="0" presId="urn:microsoft.com/office/officeart/2008/layout/VerticalAccentList"/>
    <dgm:cxn modelId="{38949EF9-F24D-415B-962F-8E235C3FD385}" type="presParOf" srcId="{373009AA-86B8-40C8-8957-9EFEEC226C9F}" destId="{67BEB27D-773C-4CF6-A989-7145DF31F3B7}" srcOrd="0" destOrd="0" presId="urn:microsoft.com/office/officeart/2008/layout/VerticalAccentList"/>
    <dgm:cxn modelId="{D3CD2AAE-E880-4388-84F4-AFBCC9FB81C9}" type="presParOf" srcId="{373009AA-86B8-40C8-8957-9EFEEC226C9F}" destId="{077E60CB-DB79-4FA1-BA50-FCF9AF924C0D}" srcOrd="1" destOrd="0" presId="urn:microsoft.com/office/officeart/2008/layout/VerticalAccentList"/>
    <dgm:cxn modelId="{563EBE57-4685-45AC-990B-529441ED9859}" type="presParOf" srcId="{373009AA-86B8-40C8-8957-9EFEEC226C9F}" destId="{CFFA53BD-BEA2-4547-BA8A-512D849DCCB8}" srcOrd="2" destOrd="0" presId="urn:microsoft.com/office/officeart/2008/layout/VerticalAccentList"/>
    <dgm:cxn modelId="{41043E18-3081-42C4-AB00-452001B0DCE1}" type="presParOf" srcId="{373009AA-86B8-40C8-8957-9EFEEC226C9F}" destId="{8F5AB4E2-5962-4979-A328-AB00F7C6BF57}" srcOrd="3" destOrd="0" presId="urn:microsoft.com/office/officeart/2008/layout/VerticalAccentList"/>
    <dgm:cxn modelId="{A2C35E49-4526-4B55-A1A2-4E5E3AD05C8C}" type="presParOf" srcId="{373009AA-86B8-40C8-8957-9EFEEC226C9F}" destId="{40F73EAE-3ACD-4468-B0CC-D7962531CC01}" srcOrd="4" destOrd="0" presId="urn:microsoft.com/office/officeart/2008/layout/VerticalAccentList"/>
    <dgm:cxn modelId="{C6EA8F7F-ACAD-4AF3-8A76-F36C0101DF60}" type="presParOf" srcId="{373009AA-86B8-40C8-8957-9EFEEC226C9F}" destId="{CB5811FD-B0EB-4489-AEA5-1E159437ABD3}" srcOrd="5" destOrd="0" presId="urn:microsoft.com/office/officeart/2008/layout/VerticalAccentList"/>
    <dgm:cxn modelId="{2D9B4DBD-6702-4208-BA90-799143EA193A}" type="presParOf" srcId="{373009AA-86B8-40C8-8957-9EFEEC226C9F}" destId="{23CA1CE9-602C-4418-AA5E-3E4A9D82F9F1}" srcOrd="6" destOrd="0" presId="urn:microsoft.com/office/officeart/2008/layout/VerticalAccentList"/>
    <dgm:cxn modelId="{0778C695-5D82-486E-82BC-EA155B8116A4}" type="presParOf" srcId="{373009AA-86B8-40C8-8957-9EFEEC226C9F}" destId="{308DF21C-3A71-40F9-96EA-B1892DB91B0A}" srcOrd="7" destOrd="0" presId="urn:microsoft.com/office/officeart/2008/layout/VerticalAccentList"/>
    <dgm:cxn modelId="{9AF256DD-CEB1-49A0-AF46-65914AC40451}" type="presParOf" srcId="{BBB98AF3-D507-421A-8A6E-368BFBE1B35B}" destId="{BE14C706-546F-4148-B488-87F42892E838}" srcOrd="5" destOrd="0" presId="urn:microsoft.com/office/officeart/2008/layout/VerticalAccentList"/>
    <dgm:cxn modelId="{C3D78315-4AFA-4F91-BC69-CD5D6525D040}" type="presParOf" srcId="{BBB98AF3-D507-421A-8A6E-368BFBE1B35B}" destId="{92150632-B795-4B72-AA9D-6DA0531B6272}" srcOrd="6" destOrd="0" presId="urn:microsoft.com/office/officeart/2008/layout/VerticalAccentList"/>
    <dgm:cxn modelId="{5AE0414E-A43D-4292-9958-4D0C462D2099}" type="presParOf" srcId="{92150632-B795-4B72-AA9D-6DA0531B6272}" destId="{8700FADE-6B2B-48CE-82F3-B2204A64F8D4}" srcOrd="0" destOrd="0" presId="urn:microsoft.com/office/officeart/2008/layout/VerticalAccentList"/>
    <dgm:cxn modelId="{2AD53FAC-56E1-4C27-B039-CE7BCE9F10EE}" type="presParOf" srcId="{BBB98AF3-D507-421A-8A6E-368BFBE1B35B}" destId="{D06CBDE3-D738-44AD-BB54-F7C2A8DA079A}" srcOrd="7" destOrd="0" presId="urn:microsoft.com/office/officeart/2008/layout/VerticalAccentList"/>
    <dgm:cxn modelId="{1DBE4090-6E0B-47A8-BE3D-CF322BC38B4C}" type="presParOf" srcId="{D06CBDE3-D738-44AD-BB54-F7C2A8DA079A}" destId="{9806154D-57D0-49E2-AA27-2D1D5364DD34}" srcOrd="0" destOrd="0" presId="urn:microsoft.com/office/officeart/2008/layout/VerticalAccentList"/>
    <dgm:cxn modelId="{F7CE351B-3B69-47D0-A204-0D7C742BEBB8}" type="presParOf" srcId="{D06CBDE3-D738-44AD-BB54-F7C2A8DA079A}" destId="{80AD984C-BF76-462E-ADDD-E3758746BC9D}" srcOrd="1" destOrd="0" presId="urn:microsoft.com/office/officeart/2008/layout/VerticalAccentList"/>
    <dgm:cxn modelId="{6A833D15-7CCE-48FF-AB5A-1AE2E798F3A8}" type="presParOf" srcId="{D06CBDE3-D738-44AD-BB54-F7C2A8DA079A}" destId="{7E72D494-9AB0-4331-813A-A667611B2DDB}" srcOrd="2" destOrd="0" presId="urn:microsoft.com/office/officeart/2008/layout/VerticalAccentList"/>
    <dgm:cxn modelId="{39705689-28C4-4D56-8F05-FCD6FC7E12FB}" type="presParOf" srcId="{D06CBDE3-D738-44AD-BB54-F7C2A8DA079A}" destId="{E3FEC099-6A37-45A6-A4A6-FB19DF6D84FA}" srcOrd="3" destOrd="0" presId="urn:microsoft.com/office/officeart/2008/layout/VerticalAccentList"/>
    <dgm:cxn modelId="{16FEB634-82ED-4A8E-A1CF-368F007522F8}" type="presParOf" srcId="{D06CBDE3-D738-44AD-BB54-F7C2A8DA079A}" destId="{DCC54522-93E2-4F02-8404-309ED7C22266}" srcOrd="4" destOrd="0" presId="urn:microsoft.com/office/officeart/2008/layout/VerticalAccentList"/>
    <dgm:cxn modelId="{44CDF6F6-3759-4745-ABDB-6AE4265550CF}" type="presParOf" srcId="{D06CBDE3-D738-44AD-BB54-F7C2A8DA079A}" destId="{91D94C29-D53E-40E5-A5BE-90080B270621}" srcOrd="5" destOrd="0" presId="urn:microsoft.com/office/officeart/2008/layout/VerticalAccentList"/>
    <dgm:cxn modelId="{EAC2DA06-641E-4DFC-8E33-55050DD5FE70}" type="presParOf" srcId="{D06CBDE3-D738-44AD-BB54-F7C2A8DA079A}" destId="{2A6AFC26-45DB-46FB-92BF-FF6430394758}" srcOrd="6" destOrd="0" presId="urn:microsoft.com/office/officeart/2008/layout/VerticalAccentList"/>
    <dgm:cxn modelId="{DFFA3E5F-5CCD-4D81-B960-A0C1510B1567}" type="presParOf" srcId="{D06CBDE3-D738-44AD-BB54-F7C2A8DA079A}" destId="{B36A0604-1B69-463A-9E8C-E91228D84CE7}" srcOrd="7" destOrd="0" presId="urn:microsoft.com/office/officeart/2008/layout/VerticalAccentList"/>
    <dgm:cxn modelId="{D27F7AEB-5099-4EB7-BE25-A66DFE5894B5}" type="presParOf" srcId="{BBB98AF3-D507-421A-8A6E-368BFBE1B35B}" destId="{4AC196B1-B459-44B3-AA72-0BC07758226B}" srcOrd="8" destOrd="0" presId="urn:microsoft.com/office/officeart/2008/layout/VerticalAccentList"/>
    <dgm:cxn modelId="{3D8E256F-6257-4E47-AB6F-BAAD6D83E8BB}" type="presParOf" srcId="{BBB98AF3-D507-421A-8A6E-368BFBE1B35B}" destId="{41DCFC47-9751-4DAA-96C4-3964E472610C}" srcOrd="9" destOrd="0" presId="urn:microsoft.com/office/officeart/2008/layout/VerticalAccentList"/>
    <dgm:cxn modelId="{E7B924A1-1B58-4239-8D12-9DD3F4A3AA4E}" type="presParOf" srcId="{41DCFC47-9751-4DAA-96C4-3964E472610C}" destId="{07BB4651-E7B7-46CD-847D-F7B9E852111C}" srcOrd="0" destOrd="0" presId="urn:microsoft.com/office/officeart/2008/layout/VerticalAccentList"/>
    <dgm:cxn modelId="{FA961611-66EB-4392-A80A-972384B8BC29}" type="presParOf" srcId="{BBB98AF3-D507-421A-8A6E-368BFBE1B35B}" destId="{D4DEBC4E-C903-43D8-9FE6-7D7A1D450417}" srcOrd="10" destOrd="0" presId="urn:microsoft.com/office/officeart/2008/layout/VerticalAccentList"/>
    <dgm:cxn modelId="{E15CA757-11CC-40E0-AB82-89259B4187C5}" type="presParOf" srcId="{D4DEBC4E-C903-43D8-9FE6-7D7A1D450417}" destId="{938036F8-CAA3-4657-BB1F-FA0E4AC491A3}" srcOrd="0" destOrd="0" presId="urn:microsoft.com/office/officeart/2008/layout/VerticalAccentList"/>
    <dgm:cxn modelId="{0536CC77-76BC-468C-A056-72C02D7D388A}" type="presParOf" srcId="{D4DEBC4E-C903-43D8-9FE6-7D7A1D450417}" destId="{30C4D859-EF69-4E1B-866C-D89F7AB41E18}" srcOrd="1" destOrd="0" presId="urn:microsoft.com/office/officeart/2008/layout/VerticalAccentList"/>
    <dgm:cxn modelId="{CCC0D318-2D57-4A9D-B4BB-35E5E7320B57}" type="presParOf" srcId="{D4DEBC4E-C903-43D8-9FE6-7D7A1D450417}" destId="{8EE8553E-C8B5-49B9-A06F-7D27960EBA81}" srcOrd="2" destOrd="0" presId="urn:microsoft.com/office/officeart/2008/layout/VerticalAccentList"/>
    <dgm:cxn modelId="{B67DF63D-2733-4896-8316-E347263AB22C}" type="presParOf" srcId="{D4DEBC4E-C903-43D8-9FE6-7D7A1D450417}" destId="{723E64EB-B3B8-433E-BA97-BA66856F2E15}" srcOrd="3" destOrd="0" presId="urn:microsoft.com/office/officeart/2008/layout/VerticalAccentList"/>
    <dgm:cxn modelId="{6812E595-4E39-4777-A497-CD382FBA7C57}" type="presParOf" srcId="{D4DEBC4E-C903-43D8-9FE6-7D7A1D450417}" destId="{40FE650C-F242-4606-AD73-080D55A9B348}" srcOrd="4" destOrd="0" presId="urn:microsoft.com/office/officeart/2008/layout/VerticalAccentList"/>
    <dgm:cxn modelId="{06469630-B962-46EC-B4AB-BA7085BAE6B4}" type="presParOf" srcId="{D4DEBC4E-C903-43D8-9FE6-7D7A1D450417}" destId="{94F5E4F1-3204-4A93-9CDB-E9C08B483B4D}" srcOrd="5" destOrd="0" presId="urn:microsoft.com/office/officeart/2008/layout/VerticalAccentList"/>
    <dgm:cxn modelId="{E1F77E72-3754-4673-A04F-E9592F84C64C}" type="presParOf" srcId="{D4DEBC4E-C903-43D8-9FE6-7D7A1D450417}" destId="{FD02F7C0-0E77-4AC5-8B35-FC6BC2718822}" srcOrd="6" destOrd="0" presId="urn:microsoft.com/office/officeart/2008/layout/VerticalAccentList"/>
    <dgm:cxn modelId="{26EF1AD6-F542-4760-A758-396E339FD43F}" type="presParOf" srcId="{D4DEBC4E-C903-43D8-9FE6-7D7A1D450417}" destId="{0C9772D2-7DAF-49A0-A35D-489240942B5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2B9FC-1A33-4667-B637-4AFE1AC1481D}"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386985AE-A614-4302-A19A-204637261375}">
      <dgm:prSet custT="1"/>
      <dgm:spPr/>
      <dgm:t>
        <a:bodyPr/>
        <a:lstStyle/>
        <a:p>
          <a:pPr algn="just"/>
          <a:r>
            <a:rPr lang="es-CO" sz="1800" dirty="0" smtClean="0">
              <a:solidFill>
                <a:schemeClr val="tx1"/>
              </a:solidFill>
              <a:latin typeface="Times New Roman" panose="02020603050405020304" pitchFamily="18" charset="0"/>
              <a:cs typeface="Times New Roman" panose="02020603050405020304" pitchFamily="18" charset="0"/>
            </a:rPr>
            <a:t>Se estudia la opción del leasing (arrendamiento) ya que es una alternativa para financiar los proyectos de infraestructura, y los activos fijos como vehículos, maquinaria.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70996C95-2A3B-47DA-8CB8-4A8C2E206A65}" type="parTrans" cxnId="{5D1E54D0-179F-45F4-84B6-2D75D7284241}">
      <dgm:prSet/>
      <dgm:spPr/>
      <dgm:t>
        <a:bodyPr/>
        <a:lstStyle/>
        <a:p>
          <a:endParaRPr lang="es-ES"/>
        </a:p>
      </dgm:t>
    </dgm:pt>
    <dgm:pt modelId="{AAB53E4F-CC8E-4CB9-B2FA-297C52DE2917}" type="sibTrans" cxnId="{5D1E54D0-179F-45F4-84B6-2D75D7284241}">
      <dgm:prSet/>
      <dgm:spPr/>
      <dgm:t>
        <a:bodyPr/>
        <a:lstStyle/>
        <a:p>
          <a:endParaRPr lang="es-ES"/>
        </a:p>
      </dgm:t>
    </dgm:pt>
    <dgm:pt modelId="{7B8F27C6-2443-47D8-B9A8-4868C0700A25}">
      <dgm:prSet custT="1"/>
      <dgm:spPr/>
      <dgm:t>
        <a:bodyPr/>
        <a:lstStyle/>
        <a:p>
          <a:pPr algn="just"/>
          <a:r>
            <a:rPr lang="es-CO" sz="1800" dirty="0" smtClean="0">
              <a:solidFill>
                <a:schemeClr val="tx1"/>
              </a:solidFill>
              <a:latin typeface="Times New Roman" panose="02020603050405020304" pitchFamily="18" charset="0"/>
              <a:cs typeface="Times New Roman" panose="02020603050405020304" pitchFamily="18" charset="0"/>
            </a:rPr>
            <a:t>Se recomienda un préstamo financiero a una tasa de interés fija ya que este se mantendrá en el tiempo de inversión o el préstamo</a:t>
          </a:r>
          <a:endParaRPr lang="es-CO" sz="1800" dirty="0">
            <a:solidFill>
              <a:schemeClr val="tx1"/>
            </a:solidFill>
            <a:latin typeface="Times New Roman" panose="02020603050405020304" pitchFamily="18" charset="0"/>
            <a:cs typeface="Times New Roman" panose="02020603050405020304" pitchFamily="18" charset="0"/>
          </a:endParaRPr>
        </a:p>
      </dgm:t>
    </dgm:pt>
    <dgm:pt modelId="{AB9050A7-097B-4D40-9407-FF654DEECB78}" type="parTrans" cxnId="{A8C65C40-4367-4379-9E21-9043F86F6167}">
      <dgm:prSet/>
      <dgm:spPr/>
      <dgm:t>
        <a:bodyPr/>
        <a:lstStyle/>
        <a:p>
          <a:endParaRPr lang="es-ES"/>
        </a:p>
      </dgm:t>
    </dgm:pt>
    <dgm:pt modelId="{9552C473-FEB8-451C-956C-59AB254A201E}" type="sibTrans" cxnId="{A8C65C40-4367-4379-9E21-9043F86F6167}">
      <dgm:prSet/>
      <dgm:spPr/>
      <dgm:t>
        <a:bodyPr/>
        <a:lstStyle/>
        <a:p>
          <a:endParaRPr lang="es-ES"/>
        </a:p>
      </dgm:t>
    </dgm:pt>
    <dgm:pt modelId="{420F390C-A1EE-48DB-80CF-138BE81FFAC8}" type="pres">
      <dgm:prSet presAssocID="{B092B9FC-1A33-4667-B637-4AFE1AC1481D}" presName="linear" presStyleCnt="0">
        <dgm:presLayoutVars>
          <dgm:dir/>
          <dgm:animLvl val="lvl"/>
          <dgm:resizeHandles val="exact"/>
        </dgm:presLayoutVars>
      </dgm:prSet>
      <dgm:spPr/>
      <dgm:t>
        <a:bodyPr/>
        <a:lstStyle/>
        <a:p>
          <a:endParaRPr lang="es-ES"/>
        </a:p>
      </dgm:t>
    </dgm:pt>
    <dgm:pt modelId="{145F3322-E7E8-4205-A26C-A432D835A469}" type="pres">
      <dgm:prSet presAssocID="{386985AE-A614-4302-A19A-204637261375}" presName="parentLin" presStyleCnt="0"/>
      <dgm:spPr/>
    </dgm:pt>
    <dgm:pt modelId="{E0BF5C6D-52E2-4D82-B043-69F03DBFA793}" type="pres">
      <dgm:prSet presAssocID="{386985AE-A614-4302-A19A-204637261375}" presName="parentLeftMargin" presStyleLbl="node1" presStyleIdx="0" presStyleCnt="2"/>
      <dgm:spPr/>
      <dgm:t>
        <a:bodyPr/>
        <a:lstStyle/>
        <a:p>
          <a:endParaRPr lang="es-ES"/>
        </a:p>
      </dgm:t>
    </dgm:pt>
    <dgm:pt modelId="{5D91771C-C896-4AB4-93D0-EAFCABEE2C56}" type="pres">
      <dgm:prSet presAssocID="{386985AE-A614-4302-A19A-204637261375}" presName="parentText" presStyleLbl="node1" presStyleIdx="0" presStyleCnt="2" custScaleX="136009">
        <dgm:presLayoutVars>
          <dgm:chMax val="0"/>
          <dgm:bulletEnabled val="1"/>
        </dgm:presLayoutVars>
      </dgm:prSet>
      <dgm:spPr/>
      <dgm:t>
        <a:bodyPr/>
        <a:lstStyle/>
        <a:p>
          <a:endParaRPr lang="es-ES"/>
        </a:p>
      </dgm:t>
    </dgm:pt>
    <dgm:pt modelId="{A5C63032-E45F-4444-B6D4-C98136754915}" type="pres">
      <dgm:prSet presAssocID="{386985AE-A614-4302-A19A-204637261375}" presName="negativeSpace" presStyleCnt="0"/>
      <dgm:spPr/>
    </dgm:pt>
    <dgm:pt modelId="{594F10A6-C272-4414-816A-01F9F2D6A546}" type="pres">
      <dgm:prSet presAssocID="{386985AE-A614-4302-A19A-204637261375}" presName="childText" presStyleLbl="conFgAcc1" presStyleIdx="0" presStyleCnt="2">
        <dgm:presLayoutVars>
          <dgm:bulletEnabled val="1"/>
        </dgm:presLayoutVars>
      </dgm:prSet>
      <dgm:spPr/>
      <dgm:t>
        <a:bodyPr/>
        <a:lstStyle/>
        <a:p>
          <a:endParaRPr lang="es-ES"/>
        </a:p>
      </dgm:t>
    </dgm:pt>
    <dgm:pt modelId="{76BD00DE-E561-4E90-9D08-41CA287D4F73}" type="pres">
      <dgm:prSet presAssocID="{AAB53E4F-CC8E-4CB9-B2FA-297C52DE2917}" presName="spaceBetweenRectangles" presStyleCnt="0"/>
      <dgm:spPr/>
    </dgm:pt>
    <dgm:pt modelId="{5D2C04B5-2E0C-4ADB-A13A-0DE7C501BDA1}" type="pres">
      <dgm:prSet presAssocID="{7B8F27C6-2443-47D8-B9A8-4868C0700A25}" presName="parentLin" presStyleCnt="0"/>
      <dgm:spPr/>
    </dgm:pt>
    <dgm:pt modelId="{94CF734B-8AB7-4872-AC82-D3A7B177694D}" type="pres">
      <dgm:prSet presAssocID="{7B8F27C6-2443-47D8-B9A8-4868C0700A25}" presName="parentLeftMargin" presStyleLbl="node1" presStyleIdx="0" presStyleCnt="2"/>
      <dgm:spPr/>
      <dgm:t>
        <a:bodyPr/>
        <a:lstStyle/>
        <a:p>
          <a:endParaRPr lang="es-ES"/>
        </a:p>
      </dgm:t>
    </dgm:pt>
    <dgm:pt modelId="{7097FB84-C33D-4D59-BB3D-76E4FFD932FB}" type="pres">
      <dgm:prSet presAssocID="{7B8F27C6-2443-47D8-B9A8-4868C0700A25}" presName="parentText" presStyleLbl="node1" presStyleIdx="1" presStyleCnt="2" custScaleX="142503">
        <dgm:presLayoutVars>
          <dgm:chMax val="0"/>
          <dgm:bulletEnabled val="1"/>
        </dgm:presLayoutVars>
      </dgm:prSet>
      <dgm:spPr/>
      <dgm:t>
        <a:bodyPr/>
        <a:lstStyle/>
        <a:p>
          <a:endParaRPr lang="es-ES"/>
        </a:p>
      </dgm:t>
    </dgm:pt>
    <dgm:pt modelId="{7FA6F9B4-B0E1-46CD-8B09-1500E25263A0}" type="pres">
      <dgm:prSet presAssocID="{7B8F27C6-2443-47D8-B9A8-4868C0700A25}" presName="negativeSpace" presStyleCnt="0"/>
      <dgm:spPr/>
    </dgm:pt>
    <dgm:pt modelId="{B71D3EF9-6DE8-4193-9BE9-9BE3CDF01026}" type="pres">
      <dgm:prSet presAssocID="{7B8F27C6-2443-47D8-B9A8-4868C0700A25}" presName="childText" presStyleLbl="conFgAcc1" presStyleIdx="1" presStyleCnt="2">
        <dgm:presLayoutVars>
          <dgm:bulletEnabled val="1"/>
        </dgm:presLayoutVars>
      </dgm:prSet>
      <dgm:spPr/>
    </dgm:pt>
  </dgm:ptLst>
  <dgm:cxnLst>
    <dgm:cxn modelId="{A8C65C40-4367-4379-9E21-9043F86F6167}" srcId="{B092B9FC-1A33-4667-B637-4AFE1AC1481D}" destId="{7B8F27C6-2443-47D8-B9A8-4868C0700A25}" srcOrd="1" destOrd="0" parTransId="{AB9050A7-097B-4D40-9407-FF654DEECB78}" sibTransId="{9552C473-FEB8-451C-956C-59AB254A201E}"/>
    <dgm:cxn modelId="{B0AF1A59-B3C8-46A3-A99E-26531A086654}" type="presOf" srcId="{B092B9FC-1A33-4667-B637-4AFE1AC1481D}" destId="{420F390C-A1EE-48DB-80CF-138BE81FFAC8}" srcOrd="0" destOrd="0" presId="urn:microsoft.com/office/officeart/2005/8/layout/list1"/>
    <dgm:cxn modelId="{5D1E54D0-179F-45F4-84B6-2D75D7284241}" srcId="{B092B9FC-1A33-4667-B637-4AFE1AC1481D}" destId="{386985AE-A614-4302-A19A-204637261375}" srcOrd="0" destOrd="0" parTransId="{70996C95-2A3B-47DA-8CB8-4A8C2E206A65}" sibTransId="{AAB53E4F-CC8E-4CB9-B2FA-297C52DE2917}"/>
    <dgm:cxn modelId="{1E7779CB-E032-4604-A46F-20FBFD617B35}" type="presOf" srcId="{386985AE-A614-4302-A19A-204637261375}" destId="{E0BF5C6D-52E2-4D82-B043-69F03DBFA793}" srcOrd="0" destOrd="0" presId="urn:microsoft.com/office/officeart/2005/8/layout/list1"/>
    <dgm:cxn modelId="{6F466164-D8C6-4DE8-82AC-93DEF42B45E3}" type="presOf" srcId="{7B8F27C6-2443-47D8-B9A8-4868C0700A25}" destId="{94CF734B-8AB7-4872-AC82-D3A7B177694D}" srcOrd="0" destOrd="0" presId="urn:microsoft.com/office/officeart/2005/8/layout/list1"/>
    <dgm:cxn modelId="{A9E01A97-836F-464B-97B4-82AD65086D31}" type="presOf" srcId="{7B8F27C6-2443-47D8-B9A8-4868C0700A25}" destId="{7097FB84-C33D-4D59-BB3D-76E4FFD932FB}" srcOrd="1" destOrd="0" presId="urn:microsoft.com/office/officeart/2005/8/layout/list1"/>
    <dgm:cxn modelId="{F5F2982F-2D7B-49B4-9DBA-336205CA10B2}" type="presOf" srcId="{386985AE-A614-4302-A19A-204637261375}" destId="{5D91771C-C896-4AB4-93D0-EAFCABEE2C56}" srcOrd="1" destOrd="0" presId="urn:microsoft.com/office/officeart/2005/8/layout/list1"/>
    <dgm:cxn modelId="{30DFC56C-4F78-415A-B1B3-9A98DDD854D1}" type="presParOf" srcId="{420F390C-A1EE-48DB-80CF-138BE81FFAC8}" destId="{145F3322-E7E8-4205-A26C-A432D835A469}" srcOrd="0" destOrd="0" presId="urn:microsoft.com/office/officeart/2005/8/layout/list1"/>
    <dgm:cxn modelId="{FAA8DFFB-297A-4B97-99FD-C6F5271DFBC2}" type="presParOf" srcId="{145F3322-E7E8-4205-A26C-A432D835A469}" destId="{E0BF5C6D-52E2-4D82-B043-69F03DBFA793}" srcOrd="0" destOrd="0" presId="urn:microsoft.com/office/officeart/2005/8/layout/list1"/>
    <dgm:cxn modelId="{C3D99F30-0BE2-4386-81BA-ED9799CDB95F}" type="presParOf" srcId="{145F3322-E7E8-4205-A26C-A432D835A469}" destId="{5D91771C-C896-4AB4-93D0-EAFCABEE2C56}" srcOrd="1" destOrd="0" presId="urn:microsoft.com/office/officeart/2005/8/layout/list1"/>
    <dgm:cxn modelId="{D2993BE5-77A2-490F-BD22-9CFB553F5891}" type="presParOf" srcId="{420F390C-A1EE-48DB-80CF-138BE81FFAC8}" destId="{A5C63032-E45F-4444-B6D4-C98136754915}" srcOrd="1" destOrd="0" presId="urn:microsoft.com/office/officeart/2005/8/layout/list1"/>
    <dgm:cxn modelId="{0625D2BC-C7A9-4F6E-8DF2-FD0AC113C6B6}" type="presParOf" srcId="{420F390C-A1EE-48DB-80CF-138BE81FFAC8}" destId="{594F10A6-C272-4414-816A-01F9F2D6A546}" srcOrd="2" destOrd="0" presId="urn:microsoft.com/office/officeart/2005/8/layout/list1"/>
    <dgm:cxn modelId="{9E328A77-B1B7-4B31-99B2-EAF5B497E0F5}" type="presParOf" srcId="{420F390C-A1EE-48DB-80CF-138BE81FFAC8}" destId="{76BD00DE-E561-4E90-9D08-41CA287D4F73}" srcOrd="3" destOrd="0" presId="urn:microsoft.com/office/officeart/2005/8/layout/list1"/>
    <dgm:cxn modelId="{DE856AFA-0679-4A08-B54B-974AB4711762}" type="presParOf" srcId="{420F390C-A1EE-48DB-80CF-138BE81FFAC8}" destId="{5D2C04B5-2E0C-4ADB-A13A-0DE7C501BDA1}" srcOrd="4" destOrd="0" presId="urn:microsoft.com/office/officeart/2005/8/layout/list1"/>
    <dgm:cxn modelId="{228CB981-05EF-4A66-A943-A351D0BBC4A8}" type="presParOf" srcId="{5D2C04B5-2E0C-4ADB-A13A-0DE7C501BDA1}" destId="{94CF734B-8AB7-4872-AC82-D3A7B177694D}" srcOrd="0" destOrd="0" presId="urn:microsoft.com/office/officeart/2005/8/layout/list1"/>
    <dgm:cxn modelId="{0191C31C-C2DF-446D-823A-0055A66392BD}" type="presParOf" srcId="{5D2C04B5-2E0C-4ADB-A13A-0DE7C501BDA1}" destId="{7097FB84-C33D-4D59-BB3D-76E4FFD932FB}" srcOrd="1" destOrd="0" presId="urn:microsoft.com/office/officeart/2005/8/layout/list1"/>
    <dgm:cxn modelId="{03E44BE2-8422-4049-9DEA-F05A85D7CAF4}" type="presParOf" srcId="{420F390C-A1EE-48DB-80CF-138BE81FFAC8}" destId="{7FA6F9B4-B0E1-46CD-8B09-1500E25263A0}" srcOrd="5" destOrd="0" presId="urn:microsoft.com/office/officeart/2005/8/layout/list1"/>
    <dgm:cxn modelId="{8476A399-3174-4879-8888-BD8B6ED0C117}" type="presParOf" srcId="{420F390C-A1EE-48DB-80CF-138BE81FFAC8}" destId="{B71D3EF9-6DE8-4193-9BE9-9BE3CDF0102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8F086-5F48-4230-8369-0D94E1BE03C6}">
      <dsp:nvSpPr>
        <dsp:cNvPr id="0" name=""/>
        <dsp:cNvSpPr/>
      </dsp:nvSpPr>
      <dsp:spPr>
        <a:xfrm>
          <a:off x="0" y="632610"/>
          <a:ext cx="6622868" cy="5544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90F291-613E-4022-A47E-38F019160371}">
      <dsp:nvSpPr>
        <dsp:cNvPr id="0" name=""/>
        <dsp:cNvSpPr/>
      </dsp:nvSpPr>
      <dsp:spPr>
        <a:xfrm>
          <a:off x="290038" y="62207"/>
          <a:ext cx="5970343" cy="867216"/>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30" tIns="0" rIns="175230" bIns="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Realizar un diagnóstico sobre el estado actual del uso de técnicas radioterapéuticas en tratamientos de pacientes con cáncer en la ciudad de Popayán.</a:t>
          </a:r>
          <a:endParaRPr lang="es-ES" sz="1800" kern="1200" dirty="0">
            <a:latin typeface="Times New Roman" panose="02020603050405020304" pitchFamily="18" charset="0"/>
            <a:cs typeface="Times New Roman" panose="02020603050405020304" pitchFamily="18" charset="0"/>
          </a:endParaRPr>
        </a:p>
      </dsp:txBody>
      <dsp:txXfrm>
        <a:off x="332372" y="104541"/>
        <a:ext cx="5885675" cy="782548"/>
      </dsp:txXfrm>
    </dsp:sp>
    <dsp:sp modelId="{458E3DFE-660B-437C-8A72-BB0000017C49}">
      <dsp:nvSpPr>
        <dsp:cNvPr id="0" name=""/>
        <dsp:cNvSpPr/>
      </dsp:nvSpPr>
      <dsp:spPr>
        <a:xfrm>
          <a:off x="0" y="1744695"/>
          <a:ext cx="6622868" cy="5544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sp>
    <dsp:sp modelId="{168EB227-E718-482B-8B57-37B9E8BB5D08}">
      <dsp:nvSpPr>
        <dsp:cNvPr id="0" name=""/>
        <dsp:cNvSpPr/>
      </dsp:nvSpPr>
      <dsp:spPr>
        <a:xfrm>
          <a:off x="331143" y="1305810"/>
          <a:ext cx="5819580" cy="763605"/>
        </a:xfrm>
        <a:prstGeom prst="roundRec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30" tIns="0" rIns="175230" bIns="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Describir las normas legales que se requieren para prestar los servicios de oncología de un centro de radioterapia  en la ciudad de Popayán</a:t>
          </a:r>
          <a:r>
            <a:rPr lang="es-CO" sz="1500" kern="1200" dirty="0" smtClean="0">
              <a:latin typeface="Times New Roman" panose="02020603050405020304" pitchFamily="18" charset="0"/>
              <a:cs typeface="Times New Roman" panose="02020603050405020304" pitchFamily="18" charset="0"/>
            </a:rPr>
            <a:t>.</a:t>
          </a:r>
          <a:endParaRPr lang="es-ES" sz="1500" kern="1200" dirty="0">
            <a:latin typeface="Times New Roman" panose="02020603050405020304" pitchFamily="18" charset="0"/>
            <a:cs typeface="Times New Roman" panose="02020603050405020304" pitchFamily="18" charset="0"/>
          </a:endParaRPr>
        </a:p>
      </dsp:txBody>
      <dsp:txXfrm>
        <a:off x="368419" y="1343086"/>
        <a:ext cx="5745028" cy="689053"/>
      </dsp:txXfrm>
    </dsp:sp>
    <dsp:sp modelId="{48396D61-025E-491C-909B-18CA8B8C7170}">
      <dsp:nvSpPr>
        <dsp:cNvPr id="0" name=""/>
        <dsp:cNvSpPr/>
      </dsp:nvSpPr>
      <dsp:spPr>
        <a:xfrm>
          <a:off x="0" y="3029901"/>
          <a:ext cx="6622868" cy="5544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sp>
    <dsp:sp modelId="{075A34F8-8D46-4727-83AE-55C8CB0B9B1C}">
      <dsp:nvSpPr>
        <dsp:cNvPr id="0" name=""/>
        <dsp:cNvSpPr/>
      </dsp:nvSpPr>
      <dsp:spPr>
        <a:xfrm>
          <a:off x="331143" y="2417895"/>
          <a:ext cx="5787406" cy="936726"/>
        </a:xfrm>
        <a:prstGeom prst="roundRec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30" tIns="0" rIns="175230" bIns="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Especificar el entorno de la gestión de calidad relacionada a los tratamientos con radiaciones ionizantes de un centro de radioterapia en la ciudad de Popayán.</a:t>
          </a:r>
          <a:endParaRPr lang="es-ES" sz="1800" kern="1200" dirty="0">
            <a:latin typeface="Times New Roman" panose="02020603050405020304" pitchFamily="18" charset="0"/>
            <a:cs typeface="Times New Roman" panose="02020603050405020304" pitchFamily="18" charset="0"/>
          </a:endParaRPr>
        </a:p>
      </dsp:txBody>
      <dsp:txXfrm>
        <a:off x="376870" y="2463622"/>
        <a:ext cx="5695952" cy="845272"/>
      </dsp:txXfrm>
    </dsp:sp>
    <dsp:sp modelId="{24D5AA99-20AB-4B32-A201-63A01D916D42}">
      <dsp:nvSpPr>
        <dsp:cNvPr id="0" name=""/>
        <dsp:cNvSpPr/>
      </dsp:nvSpPr>
      <dsp:spPr>
        <a:xfrm>
          <a:off x="0" y="4240994"/>
          <a:ext cx="6622868" cy="5544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 modelId="{E7FC603B-AEB8-4299-BCA8-3074A9DB1515}">
      <dsp:nvSpPr>
        <dsp:cNvPr id="0" name=""/>
        <dsp:cNvSpPr/>
      </dsp:nvSpPr>
      <dsp:spPr>
        <a:xfrm>
          <a:off x="331143" y="3703101"/>
          <a:ext cx="5785366" cy="862612"/>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30" tIns="0" rIns="175230" bIns="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Realizar el estudio de mercado y financiero acerca de un centro de radioterapia en la ciudad de Popayán.</a:t>
          </a:r>
          <a:endParaRPr lang="es-ES" sz="1800" kern="1200" dirty="0">
            <a:latin typeface="Times New Roman" panose="02020603050405020304" pitchFamily="18" charset="0"/>
            <a:cs typeface="Times New Roman" panose="02020603050405020304" pitchFamily="18" charset="0"/>
          </a:endParaRPr>
        </a:p>
      </dsp:txBody>
      <dsp:txXfrm>
        <a:off x="373252" y="3745210"/>
        <a:ext cx="5701148" cy="778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44960-36AA-4007-8A52-2264154F16E0}">
      <dsp:nvSpPr>
        <dsp:cNvPr id="0" name=""/>
        <dsp:cNvSpPr/>
      </dsp:nvSpPr>
      <dsp:spPr>
        <a:xfrm>
          <a:off x="0" y="169333"/>
          <a:ext cx="2539999" cy="1524000"/>
        </a:xfrm>
        <a:prstGeom prst="rect">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9031 de 1990</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0" y="169333"/>
        <a:ext cx="2539999" cy="1524000"/>
      </dsp:txXfrm>
    </dsp:sp>
    <dsp:sp modelId="{7BF3F1F0-1CDB-4C00-AF6A-83551787513A}">
      <dsp:nvSpPr>
        <dsp:cNvPr id="0" name=""/>
        <dsp:cNvSpPr/>
      </dsp:nvSpPr>
      <dsp:spPr>
        <a:xfrm>
          <a:off x="2794000" y="169333"/>
          <a:ext cx="2539999" cy="1524000"/>
        </a:xfrm>
        <a:prstGeom prst="rect">
          <a:avLst/>
        </a:prstGeom>
        <a:gradFill rotWithShape="0">
          <a:gsLst>
            <a:gs pos="0">
              <a:schemeClr val="accent4">
                <a:shade val="50000"/>
                <a:hueOff val="-132045"/>
                <a:satOff val="0"/>
                <a:lumOff val="10734"/>
                <a:alphaOff val="0"/>
                <a:satMod val="103000"/>
                <a:lumMod val="102000"/>
                <a:tint val="94000"/>
              </a:schemeClr>
            </a:gs>
            <a:gs pos="50000">
              <a:schemeClr val="accent4">
                <a:shade val="50000"/>
                <a:hueOff val="-132045"/>
                <a:satOff val="0"/>
                <a:lumOff val="10734"/>
                <a:alphaOff val="0"/>
                <a:satMod val="110000"/>
                <a:lumMod val="100000"/>
                <a:shade val="100000"/>
              </a:schemeClr>
            </a:gs>
            <a:gs pos="100000">
              <a:schemeClr val="accent4">
                <a:shade val="50000"/>
                <a:hueOff val="-132045"/>
                <a:satOff val="0"/>
                <a:lumOff val="107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18-1434 de 2002</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2794000" y="169333"/>
        <a:ext cx="2539999" cy="1524000"/>
      </dsp:txXfrm>
    </dsp:sp>
    <dsp:sp modelId="{784E41C8-7C57-4E44-BD02-30BF966F726A}">
      <dsp:nvSpPr>
        <dsp:cNvPr id="0" name=""/>
        <dsp:cNvSpPr/>
      </dsp:nvSpPr>
      <dsp:spPr>
        <a:xfrm>
          <a:off x="5587999" y="169333"/>
          <a:ext cx="2539999" cy="1524000"/>
        </a:xfrm>
        <a:prstGeom prst="rect">
          <a:avLst/>
        </a:prstGeom>
        <a:gradFill rotWithShape="0">
          <a:gsLst>
            <a:gs pos="0">
              <a:schemeClr val="accent4">
                <a:shade val="50000"/>
                <a:hueOff val="-264091"/>
                <a:satOff val="0"/>
                <a:lumOff val="21468"/>
                <a:alphaOff val="0"/>
                <a:satMod val="103000"/>
                <a:lumMod val="102000"/>
                <a:tint val="94000"/>
              </a:schemeClr>
            </a:gs>
            <a:gs pos="50000">
              <a:schemeClr val="accent4">
                <a:shade val="50000"/>
                <a:hueOff val="-264091"/>
                <a:satOff val="0"/>
                <a:lumOff val="21468"/>
                <a:alphaOff val="0"/>
                <a:satMod val="110000"/>
                <a:lumMod val="100000"/>
                <a:shade val="100000"/>
              </a:schemeClr>
            </a:gs>
            <a:gs pos="100000">
              <a:schemeClr val="accent4">
                <a:shade val="50000"/>
                <a:hueOff val="-264091"/>
                <a:satOff val="0"/>
                <a:lumOff val="214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Ley 1388 de 2010</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5587999" y="169333"/>
        <a:ext cx="2539999" cy="1524000"/>
      </dsp:txXfrm>
    </dsp:sp>
    <dsp:sp modelId="{54AC866A-18EE-4F41-9EE3-0C8193B01C44}">
      <dsp:nvSpPr>
        <dsp:cNvPr id="0" name=""/>
        <dsp:cNvSpPr/>
      </dsp:nvSpPr>
      <dsp:spPr>
        <a:xfrm>
          <a:off x="0" y="1947333"/>
          <a:ext cx="2539999" cy="1524000"/>
        </a:xfrm>
        <a:prstGeom prst="rect">
          <a:avLst/>
        </a:prstGeom>
        <a:gradFill rotWithShape="0">
          <a:gsLst>
            <a:gs pos="0">
              <a:schemeClr val="accent4">
                <a:shade val="50000"/>
                <a:hueOff val="-396136"/>
                <a:satOff val="0"/>
                <a:lumOff val="32202"/>
                <a:alphaOff val="0"/>
                <a:satMod val="103000"/>
                <a:lumMod val="102000"/>
                <a:tint val="94000"/>
              </a:schemeClr>
            </a:gs>
            <a:gs pos="50000">
              <a:schemeClr val="accent4">
                <a:shade val="50000"/>
                <a:hueOff val="-396136"/>
                <a:satOff val="0"/>
                <a:lumOff val="32202"/>
                <a:alphaOff val="0"/>
                <a:satMod val="110000"/>
                <a:lumMod val="100000"/>
                <a:shade val="100000"/>
              </a:schemeClr>
            </a:gs>
            <a:gs pos="100000">
              <a:schemeClr val="accent4">
                <a:shade val="50000"/>
                <a:hueOff val="-396136"/>
                <a:satOff val="0"/>
                <a:lumOff val="32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1384 de 2010</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0" y="1947333"/>
        <a:ext cx="2539999" cy="1524000"/>
      </dsp:txXfrm>
    </dsp:sp>
    <dsp:sp modelId="{EF16311E-A56B-4219-A178-829C107A5961}">
      <dsp:nvSpPr>
        <dsp:cNvPr id="0" name=""/>
        <dsp:cNvSpPr/>
      </dsp:nvSpPr>
      <dsp:spPr>
        <a:xfrm>
          <a:off x="2794000" y="1947333"/>
          <a:ext cx="2539999" cy="1524000"/>
        </a:xfrm>
        <a:prstGeom prst="rect">
          <a:avLst/>
        </a:prstGeom>
        <a:gradFill rotWithShape="0">
          <a:gsLst>
            <a:gs pos="0">
              <a:schemeClr val="accent4">
                <a:shade val="50000"/>
                <a:hueOff val="-528181"/>
                <a:satOff val="0"/>
                <a:lumOff val="42936"/>
                <a:alphaOff val="0"/>
                <a:satMod val="103000"/>
                <a:lumMod val="102000"/>
                <a:tint val="94000"/>
              </a:schemeClr>
            </a:gs>
            <a:gs pos="50000">
              <a:schemeClr val="accent4">
                <a:shade val="50000"/>
                <a:hueOff val="-528181"/>
                <a:satOff val="0"/>
                <a:lumOff val="42936"/>
                <a:alphaOff val="0"/>
                <a:satMod val="110000"/>
                <a:lumMod val="100000"/>
                <a:shade val="100000"/>
              </a:schemeClr>
            </a:gs>
            <a:gs pos="100000">
              <a:schemeClr val="accent4">
                <a:shade val="50000"/>
                <a:hueOff val="-528181"/>
                <a:satOff val="0"/>
                <a:lumOff val="429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Ley 1438 de 2011</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2794000" y="1947333"/>
        <a:ext cx="2539999" cy="1524000"/>
      </dsp:txXfrm>
    </dsp:sp>
    <dsp:sp modelId="{A587EEDA-3A4E-49C3-9CFC-3AA9A2E31E27}">
      <dsp:nvSpPr>
        <dsp:cNvPr id="0" name=""/>
        <dsp:cNvSpPr/>
      </dsp:nvSpPr>
      <dsp:spPr>
        <a:xfrm>
          <a:off x="5587999" y="1947333"/>
          <a:ext cx="2539999" cy="1524000"/>
        </a:xfrm>
        <a:prstGeom prst="rect">
          <a:avLst/>
        </a:prstGeom>
        <a:gradFill rotWithShape="0">
          <a:gsLst>
            <a:gs pos="0">
              <a:schemeClr val="accent4">
                <a:shade val="50000"/>
                <a:hueOff val="-528181"/>
                <a:satOff val="0"/>
                <a:lumOff val="42936"/>
                <a:alphaOff val="0"/>
                <a:satMod val="103000"/>
                <a:lumMod val="102000"/>
                <a:tint val="94000"/>
              </a:schemeClr>
            </a:gs>
            <a:gs pos="50000">
              <a:schemeClr val="accent4">
                <a:shade val="50000"/>
                <a:hueOff val="-528181"/>
                <a:satOff val="0"/>
                <a:lumOff val="42936"/>
                <a:alphaOff val="0"/>
                <a:satMod val="110000"/>
                <a:lumMod val="100000"/>
                <a:shade val="100000"/>
              </a:schemeClr>
            </a:gs>
            <a:gs pos="100000">
              <a:schemeClr val="accent4">
                <a:shade val="50000"/>
                <a:hueOff val="-528181"/>
                <a:satOff val="0"/>
                <a:lumOff val="429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1383 de 2013</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5587999" y="1947333"/>
        <a:ext cx="2539999" cy="1524000"/>
      </dsp:txXfrm>
    </dsp:sp>
    <dsp:sp modelId="{FBCB1FFA-CAD6-4C8F-A7E8-0383691FFFF7}">
      <dsp:nvSpPr>
        <dsp:cNvPr id="0" name=""/>
        <dsp:cNvSpPr/>
      </dsp:nvSpPr>
      <dsp:spPr>
        <a:xfrm>
          <a:off x="0" y="3725333"/>
          <a:ext cx="2539999" cy="1524000"/>
        </a:xfrm>
        <a:prstGeom prst="rect">
          <a:avLst/>
        </a:prstGeom>
        <a:gradFill rotWithShape="0">
          <a:gsLst>
            <a:gs pos="0">
              <a:schemeClr val="accent4">
                <a:shade val="50000"/>
                <a:hueOff val="-396136"/>
                <a:satOff val="0"/>
                <a:lumOff val="32202"/>
                <a:alphaOff val="0"/>
                <a:satMod val="103000"/>
                <a:lumMod val="102000"/>
                <a:tint val="94000"/>
              </a:schemeClr>
            </a:gs>
            <a:gs pos="50000">
              <a:schemeClr val="accent4">
                <a:shade val="50000"/>
                <a:hueOff val="-396136"/>
                <a:satOff val="0"/>
                <a:lumOff val="32202"/>
                <a:alphaOff val="0"/>
                <a:satMod val="110000"/>
                <a:lumMod val="100000"/>
                <a:shade val="100000"/>
              </a:schemeClr>
            </a:gs>
            <a:gs pos="100000">
              <a:schemeClr val="accent4">
                <a:shade val="50000"/>
                <a:hueOff val="-396136"/>
                <a:satOff val="0"/>
                <a:lumOff val="32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1419 de 2013</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0" y="3725333"/>
        <a:ext cx="2539999" cy="1524000"/>
      </dsp:txXfrm>
    </dsp:sp>
    <dsp:sp modelId="{11601D97-EB33-4911-A263-8AB2502415D5}">
      <dsp:nvSpPr>
        <dsp:cNvPr id="0" name=""/>
        <dsp:cNvSpPr/>
      </dsp:nvSpPr>
      <dsp:spPr>
        <a:xfrm>
          <a:off x="2794000" y="3725333"/>
          <a:ext cx="2539999" cy="1524000"/>
        </a:xfrm>
        <a:prstGeom prst="rect">
          <a:avLst/>
        </a:prstGeom>
        <a:gradFill rotWithShape="0">
          <a:gsLst>
            <a:gs pos="0">
              <a:schemeClr val="accent4">
                <a:shade val="50000"/>
                <a:hueOff val="-264091"/>
                <a:satOff val="0"/>
                <a:lumOff val="21468"/>
                <a:alphaOff val="0"/>
                <a:satMod val="103000"/>
                <a:lumMod val="102000"/>
                <a:tint val="94000"/>
              </a:schemeClr>
            </a:gs>
            <a:gs pos="50000">
              <a:schemeClr val="accent4">
                <a:shade val="50000"/>
                <a:hueOff val="-264091"/>
                <a:satOff val="0"/>
                <a:lumOff val="21468"/>
                <a:alphaOff val="0"/>
                <a:satMod val="110000"/>
                <a:lumMod val="100000"/>
                <a:shade val="100000"/>
              </a:schemeClr>
            </a:gs>
            <a:gs pos="100000">
              <a:schemeClr val="accent4">
                <a:shade val="50000"/>
                <a:hueOff val="-264091"/>
                <a:satOff val="0"/>
                <a:lumOff val="214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1440 de 2013</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2794000" y="3725333"/>
        <a:ext cx="2539999" cy="1524000"/>
      </dsp:txXfrm>
    </dsp:sp>
    <dsp:sp modelId="{5EF431AC-A6B2-45D0-AA9B-694521CD28B0}">
      <dsp:nvSpPr>
        <dsp:cNvPr id="0" name=""/>
        <dsp:cNvSpPr/>
      </dsp:nvSpPr>
      <dsp:spPr>
        <a:xfrm>
          <a:off x="5587999" y="3725333"/>
          <a:ext cx="2539999" cy="1524000"/>
        </a:xfrm>
        <a:prstGeom prst="rect">
          <a:avLst/>
        </a:prstGeom>
        <a:gradFill rotWithShape="0">
          <a:gsLst>
            <a:gs pos="0">
              <a:schemeClr val="accent4">
                <a:shade val="50000"/>
                <a:hueOff val="-132045"/>
                <a:satOff val="0"/>
                <a:lumOff val="10734"/>
                <a:alphaOff val="0"/>
                <a:satMod val="103000"/>
                <a:lumMod val="102000"/>
                <a:tint val="94000"/>
              </a:schemeClr>
            </a:gs>
            <a:gs pos="50000">
              <a:schemeClr val="accent4">
                <a:shade val="50000"/>
                <a:hueOff val="-132045"/>
                <a:satOff val="0"/>
                <a:lumOff val="10734"/>
                <a:alphaOff val="0"/>
                <a:satMod val="110000"/>
                <a:lumMod val="100000"/>
                <a:shade val="100000"/>
              </a:schemeClr>
            </a:gs>
            <a:gs pos="100000">
              <a:schemeClr val="accent4">
                <a:shade val="50000"/>
                <a:hueOff val="-132045"/>
                <a:satOff val="0"/>
                <a:lumOff val="107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i="1" kern="1200" dirty="0" smtClean="0">
              <a:solidFill>
                <a:schemeClr val="tx1"/>
              </a:solidFill>
              <a:latin typeface="Times New Roman" panose="02020603050405020304" pitchFamily="18" charset="0"/>
              <a:cs typeface="Times New Roman" panose="02020603050405020304" pitchFamily="18" charset="0"/>
            </a:rPr>
            <a:t>Resolución 2003 de 2014</a:t>
          </a: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5587999" y="3725333"/>
        <a:ext cx="2539999" cy="152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84FB8-7A5F-45DD-B452-CC1D19C3EE91}">
      <dsp:nvSpPr>
        <dsp:cNvPr id="0" name=""/>
        <dsp:cNvSpPr/>
      </dsp:nvSpPr>
      <dsp:spPr>
        <a:xfrm>
          <a:off x="461373" y="1286"/>
          <a:ext cx="5475265" cy="12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266700">
            <a:lnSpc>
              <a:spcPct val="90000"/>
            </a:lnSpc>
            <a:spcBef>
              <a:spcPct val="0"/>
            </a:spcBef>
            <a:spcAft>
              <a:spcPct val="35000"/>
            </a:spcAft>
          </a:pPr>
          <a:endParaRPr lang="es-ES" sz="600" kern="1200" dirty="0"/>
        </a:p>
      </dsp:txBody>
      <dsp:txXfrm>
        <a:off x="461373" y="1286"/>
        <a:ext cx="5475265" cy="129689"/>
      </dsp:txXfrm>
    </dsp:sp>
    <dsp:sp modelId="{3FEF0587-C3C3-452B-9263-16C7CE44DE83}">
      <dsp:nvSpPr>
        <dsp:cNvPr id="0" name=""/>
        <dsp:cNvSpPr/>
      </dsp:nvSpPr>
      <dsp:spPr>
        <a:xfrm>
          <a:off x="461373" y="130975"/>
          <a:ext cx="1281212" cy="1013938"/>
        </a:xfrm>
        <a:prstGeom prst="chevron">
          <a:avLst>
            <a:gd name="adj" fmla="val 70610"/>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3C8BB-354C-4634-B819-79FD12E1498C}">
      <dsp:nvSpPr>
        <dsp:cNvPr id="0" name=""/>
        <dsp:cNvSpPr/>
      </dsp:nvSpPr>
      <dsp:spPr>
        <a:xfrm>
          <a:off x="1230952" y="130975"/>
          <a:ext cx="1281212" cy="1013938"/>
        </a:xfrm>
        <a:prstGeom prst="chevron">
          <a:avLst>
            <a:gd name="adj" fmla="val 70610"/>
          </a:avLst>
        </a:prstGeom>
        <a:solidFill>
          <a:schemeClr val="accent4">
            <a:alpha val="90000"/>
            <a:hueOff val="0"/>
            <a:satOff val="0"/>
            <a:lumOff val="0"/>
            <a:alphaOff val="-1481"/>
          </a:schemeClr>
        </a:solidFill>
        <a:ln w="12700" cap="flat" cmpd="sng" algn="ctr">
          <a:solidFill>
            <a:schemeClr val="accent4">
              <a:alpha val="90000"/>
              <a:hueOff val="0"/>
              <a:satOff val="0"/>
              <a:lumOff val="0"/>
              <a:alphaOff val="-148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32A6A-6DDA-45C3-B869-0B4268FCEF46}">
      <dsp:nvSpPr>
        <dsp:cNvPr id="0" name=""/>
        <dsp:cNvSpPr/>
      </dsp:nvSpPr>
      <dsp:spPr>
        <a:xfrm>
          <a:off x="2001140" y="130975"/>
          <a:ext cx="1281212" cy="1013938"/>
        </a:xfrm>
        <a:prstGeom prst="chevron">
          <a:avLst>
            <a:gd name="adj" fmla="val 70610"/>
          </a:avLst>
        </a:prstGeom>
        <a:solidFill>
          <a:schemeClr val="accent4">
            <a:alpha val="90000"/>
            <a:hueOff val="0"/>
            <a:satOff val="0"/>
            <a:lumOff val="0"/>
            <a:alphaOff val="-2963"/>
          </a:schemeClr>
        </a:solidFill>
        <a:ln w="12700" cap="flat" cmpd="sng" algn="ctr">
          <a:solidFill>
            <a:schemeClr val="accent4">
              <a:alpha val="90000"/>
              <a:hueOff val="0"/>
              <a:satOff val="0"/>
              <a:lumOff val="0"/>
              <a:alphaOff val="-296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9D2F0-702B-4339-BA3C-2DADD1638869}">
      <dsp:nvSpPr>
        <dsp:cNvPr id="0" name=""/>
        <dsp:cNvSpPr/>
      </dsp:nvSpPr>
      <dsp:spPr>
        <a:xfrm>
          <a:off x="2770719" y="130975"/>
          <a:ext cx="1281212" cy="1013938"/>
        </a:xfrm>
        <a:prstGeom prst="chevron">
          <a:avLst>
            <a:gd name="adj" fmla="val 70610"/>
          </a:avLst>
        </a:prstGeom>
        <a:solidFill>
          <a:schemeClr val="accent4">
            <a:alpha val="90000"/>
            <a:hueOff val="0"/>
            <a:satOff val="0"/>
            <a:lumOff val="0"/>
            <a:alphaOff val="-4444"/>
          </a:schemeClr>
        </a:solidFill>
        <a:ln w="12700" cap="flat" cmpd="sng" algn="ctr">
          <a:solidFill>
            <a:schemeClr val="accent4">
              <a:alpha val="90000"/>
              <a:hueOff val="0"/>
              <a:satOff val="0"/>
              <a:lumOff val="0"/>
              <a:alphaOff val="-444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3A62D-6A54-414B-BE9B-AF47F50068BB}">
      <dsp:nvSpPr>
        <dsp:cNvPr id="0" name=""/>
        <dsp:cNvSpPr/>
      </dsp:nvSpPr>
      <dsp:spPr>
        <a:xfrm>
          <a:off x="3540906" y="130975"/>
          <a:ext cx="1281212" cy="1013938"/>
        </a:xfrm>
        <a:prstGeom prst="chevron">
          <a:avLst>
            <a:gd name="adj" fmla="val 70610"/>
          </a:avLst>
        </a:prstGeom>
        <a:solidFill>
          <a:schemeClr val="accent4">
            <a:alpha val="90000"/>
            <a:hueOff val="0"/>
            <a:satOff val="0"/>
            <a:lumOff val="0"/>
            <a:alphaOff val="-5926"/>
          </a:schemeClr>
        </a:solidFill>
        <a:ln w="12700" cap="flat" cmpd="sng" algn="ctr">
          <a:solidFill>
            <a:schemeClr val="accent4">
              <a:alpha val="90000"/>
              <a:hueOff val="0"/>
              <a:satOff val="0"/>
              <a:lumOff val="0"/>
              <a:alphaOff val="-592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65E12-4A53-47C9-92D8-985658028F0F}">
      <dsp:nvSpPr>
        <dsp:cNvPr id="0" name=""/>
        <dsp:cNvSpPr/>
      </dsp:nvSpPr>
      <dsp:spPr>
        <a:xfrm>
          <a:off x="4310485" y="130975"/>
          <a:ext cx="1281212" cy="1013938"/>
        </a:xfrm>
        <a:prstGeom prst="chevron">
          <a:avLst>
            <a:gd name="adj" fmla="val 70610"/>
          </a:avLst>
        </a:prstGeom>
        <a:solidFill>
          <a:schemeClr val="accent4">
            <a:alpha val="90000"/>
            <a:hueOff val="0"/>
            <a:satOff val="0"/>
            <a:lumOff val="0"/>
            <a:alphaOff val="-7407"/>
          </a:schemeClr>
        </a:solidFill>
        <a:ln w="12700" cap="flat" cmpd="sng" algn="ctr">
          <a:solidFill>
            <a:schemeClr val="accent4">
              <a:alpha val="90000"/>
              <a:hueOff val="0"/>
              <a:satOff val="0"/>
              <a:lumOff val="0"/>
              <a:alphaOff val="-740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06B34-AEA3-4F2F-AC28-6A189B5499A4}">
      <dsp:nvSpPr>
        <dsp:cNvPr id="0" name=""/>
        <dsp:cNvSpPr/>
      </dsp:nvSpPr>
      <dsp:spPr>
        <a:xfrm>
          <a:off x="5080672" y="130975"/>
          <a:ext cx="1281212" cy="1013938"/>
        </a:xfrm>
        <a:prstGeom prst="chevron">
          <a:avLst>
            <a:gd name="adj" fmla="val 70610"/>
          </a:avLst>
        </a:prstGeom>
        <a:solidFill>
          <a:schemeClr val="accent4">
            <a:alpha val="90000"/>
            <a:hueOff val="0"/>
            <a:satOff val="0"/>
            <a:lumOff val="0"/>
            <a:alphaOff val="-8889"/>
          </a:schemeClr>
        </a:solidFill>
        <a:ln w="12700" cap="flat" cmpd="sng" algn="ctr">
          <a:solidFill>
            <a:schemeClr val="accent4">
              <a:alpha val="90000"/>
              <a:hueOff val="0"/>
              <a:satOff val="0"/>
              <a:lumOff val="0"/>
              <a:alphaOff val="-888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2665F-7355-4014-98C6-FF39E50C97ED}">
      <dsp:nvSpPr>
        <dsp:cNvPr id="0" name=""/>
        <dsp:cNvSpPr/>
      </dsp:nvSpPr>
      <dsp:spPr>
        <a:xfrm>
          <a:off x="461373" y="232369"/>
          <a:ext cx="5546443" cy="811150"/>
        </a:xfrm>
        <a:prstGeom prst="rect">
          <a:avLst/>
        </a:prstGeom>
        <a:solidFill>
          <a:schemeClr val="lt1">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Disponibilidad de médico especialista en radioterapia u oncología radioterápica.</a:t>
          </a:r>
          <a:endParaRPr lang="es-ES" sz="1800" kern="1200" dirty="0"/>
        </a:p>
      </dsp:txBody>
      <dsp:txXfrm>
        <a:off x="461373" y="232369"/>
        <a:ext cx="5546443" cy="811150"/>
      </dsp:txXfrm>
    </dsp:sp>
    <dsp:sp modelId="{2F1FB5EB-4F15-45EF-B4AF-878F0DB843D4}">
      <dsp:nvSpPr>
        <dsp:cNvPr id="0" name=""/>
        <dsp:cNvSpPr/>
      </dsp:nvSpPr>
      <dsp:spPr>
        <a:xfrm>
          <a:off x="461373" y="1229886"/>
          <a:ext cx="5475265" cy="110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S" sz="500" kern="1200" dirty="0"/>
        </a:p>
      </dsp:txBody>
      <dsp:txXfrm>
        <a:off x="461373" y="1229886"/>
        <a:ext cx="5475265" cy="110411"/>
      </dsp:txXfrm>
    </dsp:sp>
    <dsp:sp modelId="{67BEB27D-773C-4CF6-A989-7145DF31F3B7}">
      <dsp:nvSpPr>
        <dsp:cNvPr id="0" name=""/>
        <dsp:cNvSpPr/>
      </dsp:nvSpPr>
      <dsp:spPr>
        <a:xfrm>
          <a:off x="461373" y="1340298"/>
          <a:ext cx="1281212" cy="1013938"/>
        </a:xfrm>
        <a:prstGeom prst="chevron">
          <a:avLst>
            <a:gd name="adj" fmla="val 70610"/>
          </a:avLst>
        </a:prstGeom>
        <a:solidFill>
          <a:schemeClr val="accent4">
            <a:alpha val="90000"/>
            <a:hueOff val="0"/>
            <a:satOff val="0"/>
            <a:lumOff val="0"/>
            <a:alphaOff val="-10370"/>
          </a:schemeClr>
        </a:solidFill>
        <a:ln w="12700" cap="flat" cmpd="sng" algn="ctr">
          <a:solidFill>
            <a:schemeClr val="accent4">
              <a:alpha val="90000"/>
              <a:hueOff val="0"/>
              <a:satOff val="0"/>
              <a:lumOff val="0"/>
              <a:alphaOff val="-1037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E60CB-DB79-4FA1-BA50-FCF9AF924C0D}">
      <dsp:nvSpPr>
        <dsp:cNvPr id="0" name=""/>
        <dsp:cNvSpPr/>
      </dsp:nvSpPr>
      <dsp:spPr>
        <a:xfrm>
          <a:off x="1230952" y="1340298"/>
          <a:ext cx="1281212" cy="1013938"/>
        </a:xfrm>
        <a:prstGeom prst="chevron">
          <a:avLst>
            <a:gd name="adj" fmla="val 70610"/>
          </a:avLst>
        </a:prstGeom>
        <a:solidFill>
          <a:schemeClr val="accent4">
            <a:alpha val="90000"/>
            <a:hueOff val="0"/>
            <a:satOff val="0"/>
            <a:lumOff val="0"/>
            <a:alphaOff val="-11852"/>
          </a:schemeClr>
        </a:solidFill>
        <a:ln w="12700" cap="flat" cmpd="sng" algn="ctr">
          <a:solidFill>
            <a:schemeClr val="accent4">
              <a:alpha val="90000"/>
              <a:hueOff val="0"/>
              <a:satOff val="0"/>
              <a:lumOff val="0"/>
              <a:alphaOff val="-1185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A53BD-BEA2-4547-BA8A-512D849DCCB8}">
      <dsp:nvSpPr>
        <dsp:cNvPr id="0" name=""/>
        <dsp:cNvSpPr/>
      </dsp:nvSpPr>
      <dsp:spPr>
        <a:xfrm>
          <a:off x="2001140" y="1340298"/>
          <a:ext cx="1281212" cy="1013938"/>
        </a:xfrm>
        <a:prstGeom prst="chevron">
          <a:avLst>
            <a:gd name="adj" fmla="val 70610"/>
          </a:avLst>
        </a:prstGeom>
        <a:solidFill>
          <a:schemeClr val="accent4">
            <a:alpha val="90000"/>
            <a:hueOff val="0"/>
            <a:satOff val="0"/>
            <a:lumOff val="0"/>
            <a:alphaOff val="-13333"/>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AB4E2-5962-4979-A328-AB00F7C6BF57}">
      <dsp:nvSpPr>
        <dsp:cNvPr id="0" name=""/>
        <dsp:cNvSpPr/>
      </dsp:nvSpPr>
      <dsp:spPr>
        <a:xfrm>
          <a:off x="2770719" y="1340298"/>
          <a:ext cx="1281212" cy="1013938"/>
        </a:xfrm>
        <a:prstGeom prst="chevron">
          <a:avLst>
            <a:gd name="adj" fmla="val 70610"/>
          </a:avLst>
        </a:prstGeom>
        <a:solidFill>
          <a:schemeClr val="accent4">
            <a:alpha val="90000"/>
            <a:hueOff val="0"/>
            <a:satOff val="0"/>
            <a:lumOff val="0"/>
            <a:alphaOff val="-14815"/>
          </a:schemeClr>
        </a:solidFill>
        <a:ln w="12700" cap="flat" cmpd="sng" algn="ctr">
          <a:solidFill>
            <a:schemeClr val="accent4">
              <a:alpha val="90000"/>
              <a:hueOff val="0"/>
              <a:satOff val="0"/>
              <a:lumOff val="0"/>
              <a:alphaOff val="-1481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73EAE-3ACD-4468-B0CC-D7962531CC01}">
      <dsp:nvSpPr>
        <dsp:cNvPr id="0" name=""/>
        <dsp:cNvSpPr/>
      </dsp:nvSpPr>
      <dsp:spPr>
        <a:xfrm>
          <a:off x="3540906" y="1340298"/>
          <a:ext cx="1281212" cy="1013938"/>
        </a:xfrm>
        <a:prstGeom prst="chevron">
          <a:avLst>
            <a:gd name="adj" fmla="val 70610"/>
          </a:avLst>
        </a:prstGeom>
        <a:solidFill>
          <a:schemeClr val="accent4">
            <a:alpha val="90000"/>
            <a:hueOff val="0"/>
            <a:satOff val="0"/>
            <a:lumOff val="0"/>
            <a:alphaOff val="-16296"/>
          </a:schemeClr>
        </a:solidFill>
        <a:ln w="12700" cap="flat" cmpd="sng" algn="ctr">
          <a:solidFill>
            <a:schemeClr val="accent4">
              <a:alpha val="90000"/>
              <a:hueOff val="0"/>
              <a:satOff val="0"/>
              <a:lumOff val="0"/>
              <a:alphaOff val="-1629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811FD-B0EB-4489-AEA5-1E159437ABD3}">
      <dsp:nvSpPr>
        <dsp:cNvPr id="0" name=""/>
        <dsp:cNvSpPr/>
      </dsp:nvSpPr>
      <dsp:spPr>
        <a:xfrm>
          <a:off x="4310485" y="1340298"/>
          <a:ext cx="1281212" cy="1013938"/>
        </a:xfrm>
        <a:prstGeom prst="chevron">
          <a:avLst>
            <a:gd name="adj" fmla="val 70610"/>
          </a:avLst>
        </a:prstGeom>
        <a:solidFill>
          <a:schemeClr val="accent4">
            <a:alpha val="90000"/>
            <a:hueOff val="0"/>
            <a:satOff val="0"/>
            <a:lumOff val="0"/>
            <a:alphaOff val="-17778"/>
          </a:schemeClr>
        </a:solidFill>
        <a:ln w="12700" cap="flat" cmpd="sng" algn="ctr">
          <a:solidFill>
            <a:schemeClr val="accent4">
              <a:alpha val="90000"/>
              <a:hueOff val="0"/>
              <a:satOff val="0"/>
              <a:lumOff val="0"/>
              <a:alphaOff val="-1777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A1CE9-602C-4418-AA5E-3E4A9D82F9F1}">
      <dsp:nvSpPr>
        <dsp:cNvPr id="0" name=""/>
        <dsp:cNvSpPr/>
      </dsp:nvSpPr>
      <dsp:spPr>
        <a:xfrm>
          <a:off x="5080672" y="1340298"/>
          <a:ext cx="1281212" cy="1013938"/>
        </a:xfrm>
        <a:prstGeom prst="chevron">
          <a:avLst>
            <a:gd name="adj" fmla="val 70610"/>
          </a:avLst>
        </a:prstGeom>
        <a:solidFill>
          <a:schemeClr val="accent4">
            <a:alpha val="90000"/>
            <a:hueOff val="0"/>
            <a:satOff val="0"/>
            <a:lumOff val="0"/>
            <a:alphaOff val="-19259"/>
          </a:schemeClr>
        </a:solidFill>
        <a:ln w="12700" cap="flat" cmpd="sng" algn="ctr">
          <a:solidFill>
            <a:schemeClr val="accent4">
              <a:alpha val="90000"/>
              <a:hueOff val="0"/>
              <a:satOff val="0"/>
              <a:lumOff val="0"/>
              <a:alphaOff val="-1925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DF21C-3A71-40F9-96EA-B1892DB91B0A}">
      <dsp:nvSpPr>
        <dsp:cNvPr id="0" name=""/>
        <dsp:cNvSpPr/>
      </dsp:nvSpPr>
      <dsp:spPr>
        <a:xfrm>
          <a:off x="461373" y="1441691"/>
          <a:ext cx="5546443" cy="811150"/>
        </a:xfrm>
        <a:prstGeom prst="rect">
          <a:avLst/>
        </a:prstGeom>
        <a:solidFill>
          <a:schemeClr val="lt1">
            <a:hueOff val="0"/>
            <a:satOff val="0"/>
            <a:lumOff val="0"/>
            <a:alphaOff val="0"/>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Contar con: tecnólogo en radioterapia y físico medico.</a:t>
          </a:r>
          <a:endParaRPr lang="es-ES" sz="1800" kern="1200" dirty="0"/>
        </a:p>
      </dsp:txBody>
      <dsp:txXfrm>
        <a:off x="461373" y="1441691"/>
        <a:ext cx="5546443" cy="811150"/>
      </dsp:txXfrm>
    </dsp:sp>
    <dsp:sp modelId="{8700FADE-6B2B-48CE-82F3-B2204A64F8D4}">
      <dsp:nvSpPr>
        <dsp:cNvPr id="0" name=""/>
        <dsp:cNvSpPr/>
      </dsp:nvSpPr>
      <dsp:spPr>
        <a:xfrm>
          <a:off x="461373" y="2439209"/>
          <a:ext cx="5475265" cy="12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S" sz="500" kern="1200" dirty="0"/>
        </a:p>
      </dsp:txBody>
      <dsp:txXfrm>
        <a:off x="461373" y="2439209"/>
        <a:ext cx="5475265" cy="121043"/>
      </dsp:txXfrm>
    </dsp:sp>
    <dsp:sp modelId="{9806154D-57D0-49E2-AA27-2D1D5364DD34}">
      <dsp:nvSpPr>
        <dsp:cNvPr id="0" name=""/>
        <dsp:cNvSpPr/>
      </dsp:nvSpPr>
      <dsp:spPr>
        <a:xfrm>
          <a:off x="461373" y="2560252"/>
          <a:ext cx="1281212" cy="1013938"/>
        </a:xfrm>
        <a:prstGeom prst="chevron">
          <a:avLst>
            <a:gd name="adj" fmla="val 70610"/>
          </a:avLst>
        </a:prstGeom>
        <a:solidFill>
          <a:schemeClr val="accent4">
            <a:alpha val="90000"/>
            <a:hueOff val="0"/>
            <a:satOff val="0"/>
            <a:lumOff val="0"/>
            <a:alphaOff val="-20741"/>
          </a:schemeClr>
        </a:solidFill>
        <a:ln w="12700" cap="flat" cmpd="sng" algn="ctr">
          <a:solidFill>
            <a:schemeClr val="accent4">
              <a:alpha val="90000"/>
              <a:hueOff val="0"/>
              <a:satOff val="0"/>
              <a:lumOff val="0"/>
              <a:alphaOff val="-2074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D984C-BF76-462E-ADDD-E3758746BC9D}">
      <dsp:nvSpPr>
        <dsp:cNvPr id="0" name=""/>
        <dsp:cNvSpPr/>
      </dsp:nvSpPr>
      <dsp:spPr>
        <a:xfrm>
          <a:off x="1230952" y="2560252"/>
          <a:ext cx="1281212" cy="1013938"/>
        </a:xfrm>
        <a:prstGeom prst="chevron">
          <a:avLst>
            <a:gd name="adj" fmla="val 70610"/>
          </a:avLst>
        </a:prstGeom>
        <a:solidFill>
          <a:schemeClr val="accent4">
            <a:alpha val="90000"/>
            <a:hueOff val="0"/>
            <a:satOff val="0"/>
            <a:lumOff val="0"/>
            <a:alphaOff val="-22222"/>
          </a:schemeClr>
        </a:solidFill>
        <a:ln w="12700" cap="flat" cmpd="sng" algn="ctr">
          <a:solidFill>
            <a:schemeClr val="accent4">
              <a:alpha val="90000"/>
              <a:hueOff val="0"/>
              <a:satOff val="0"/>
              <a:lumOff val="0"/>
              <a:alphaOff val="-2222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2D494-9AB0-4331-813A-A667611B2DDB}">
      <dsp:nvSpPr>
        <dsp:cNvPr id="0" name=""/>
        <dsp:cNvSpPr/>
      </dsp:nvSpPr>
      <dsp:spPr>
        <a:xfrm>
          <a:off x="2001140" y="2560252"/>
          <a:ext cx="1281212" cy="1013938"/>
        </a:xfrm>
        <a:prstGeom prst="chevron">
          <a:avLst>
            <a:gd name="adj" fmla="val 70610"/>
          </a:avLst>
        </a:prstGeom>
        <a:solidFill>
          <a:schemeClr val="accent4">
            <a:alpha val="90000"/>
            <a:hueOff val="0"/>
            <a:satOff val="0"/>
            <a:lumOff val="0"/>
            <a:alphaOff val="-23704"/>
          </a:schemeClr>
        </a:solidFill>
        <a:ln w="12700" cap="flat" cmpd="sng" algn="ctr">
          <a:solidFill>
            <a:schemeClr val="accent4">
              <a:alpha val="90000"/>
              <a:hueOff val="0"/>
              <a:satOff val="0"/>
              <a:lumOff val="0"/>
              <a:alphaOff val="-2370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EC099-6A37-45A6-A4A6-FB19DF6D84FA}">
      <dsp:nvSpPr>
        <dsp:cNvPr id="0" name=""/>
        <dsp:cNvSpPr/>
      </dsp:nvSpPr>
      <dsp:spPr>
        <a:xfrm>
          <a:off x="2770719" y="2560252"/>
          <a:ext cx="1281212" cy="1013938"/>
        </a:xfrm>
        <a:prstGeom prst="chevron">
          <a:avLst>
            <a:gd name="adj" fmla="val 70610"/>
          </a:avLst>
        </a:prstGeom>
        <a:solidFill>
          <a:schemeClr val="accent4">
            <a:alpha val="90000"/>
            <a:hueOff val="0"/>
            <a:satOff val="0"/>
            <a:lumOff val="0"/>
            <a:alphaOff val="-25185"/>
          </a:schemeClr>
        </a:solidFill>
        <a:ln w="12700" cap="flat" cmpd="sng" algn="ctr">
          <a:solidFill>
            <a:schemeClr val="accent4">
              <a:alpha val="90000"/>
              <a:hueOff val="0"/>
              <a:satOff val="0"/>
              <a:lumOff val="0"/>
              <a:alphaOff val="-2518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C54522-93E2-4F02-8404-309ED7C22266}">
      <dsp:nvSpPr>
        <dsp:cNvPr id="0" name=""/>
        <dsp:cNvSpPr/>
      </dsp:nvSpPr>
      <dsp:spPr>
        <a:xfrm>
          <a:off x="3540906" y="2560252"/>
          <a:ext cx="1281212" cy="1013938"/>
        </a:xfrm>
        <a:prstGeom prst="chevron">
          <a:avLst>
            <a:gd name="adj" fmla="val 70610"/>
          </a:avLst>
        </a:prstGeom>
        <a:solidFill>
          <a:schemeClr val="accent4">
            <a:alpha val="90000"/>
            <a:hueOff val="0"/>
            <a:satOff val="0"/>
            <a:lumOff val="0"/>
            <a:alphaOff val="-26667"/>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94C29-D53E-40E5-A5BE-90080B270621}">
      <dsp:nvSpPr>
        <dsp:cNvPr id="0" name=""/>
        <dsp:cNvSpPr/>
      </dsp:nvSpPr>
      <dsp:spPr>
        <a:xfrm>
          <a:off x="4310485" y="2560252"/>
          <a:ext cx="1281212" cy="1013938"/>
        </a:xfrm>
        <a:prstGeom prst="chevron">
          <a:avLst>
            <a:gd name="adj" fmla="val 70610"/>
          </a:avLst>
        </a:prstGeom>
        <a:solidFill>
          <a:schemeClr val="accent4">
            <a:alpha val="90000"/>
            <a:hueOff val="0"/>
            <a:satOff val="0"/>
            <a:lumOff val="0"/>
            <a:alphaOff val="-28148"/>
          </a:schemeClr>
        </a:solidFill>
        <a:ln w="12700" cap="flat" cmpd="sng" algn="ctr">
          <a:solidFill>
            <a:schemeClr val="accent4">
              <a:alpha val="90000"/>
              <a:hueOff val="0"/>
              <a:satOff val="0"/>
              <a:lumOff val="0"/>
              <a:alphaOff val="-2814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AFC26-45DB-46FB-92BF-FF6430394758}">
      <dsp:nvSpPr>
        <dsp:cNvPr id="0" name=""/>
        <dsp:cNvSpPr/>
      </dsp:nvSpPr>
      <dsp:spPr>
        <a:xfrm>
          <a:off x="5080672" y="2560252"/>
          <a:ext cx="1281212" cy="1013938"/>
        </a:xfrm>
        <a:prstGeom prst="chevron">
          <a:avLst>
            <a:gd name="adj" fmla="val 70610"/>
          </a:avLst>
        </a:prstGeom>
        <a:solidFill>
          <a:schemeClr val="accent4">
            <a:alpha val="90000"/>
            <a:hueOff val="0"/>
            <a:satOff val="0"/>
            <a:lumOff val="0"/>
            <a:alphaOff val="-29630"/>
          </a:schemeClr>
        </a:solidFill>
        <a:ln w="12700" cap="flat" cmpd="sng" algn="ctr">
          <a:solidFill>
            <a:schemeClr val="accent4">
              <a:alpha val="90000"/>
              <a:hueOff val="0"/>
              <a:satOff val="0"/>
              <a:lumOff val="0"/>
              <a:alphaOff val="-2963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A0604-1B69-463A-9E8C-E91228D84CE7}">
      <dsp:nvSpPr>
        <dsp:cNvPr id="0" name=""/>
        <dsp:cNvSpPr/>
      </dsp:nvSpPr>
      <dsp:spPr>
        <a:xfrm>
          <a:off x="461373" y="2661646"/>
          <a:ext cx="5546443" cy="811150"/>
        </a:xfrm>
        <a:prstGeom prst="rect">
          <a:avLst/>
        </a:prstGeom>
        <a:solidFill>
          <a:schemeClr val="lt1">
            <a:hueOff val="0"/>
            <a:satOff val="0"/>
            <a:lumOff val="0"/>
            <a:alphaOff val="0"/>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Todo el personal asistencial deberá contar con licencia vigente de manejo de material radioactivo. </a:t>
          </a:r>
          <a:endParaRPr lang="es-ES" sz="1800" kern="1200" dirty="0">
            <a:latin typeface="Times New Roman" panose="02020603050405020304" pitchFamily="18" charset="0"/>
            <a:cs typeface="Times New Roman" panose="02020603050405020304" pitchFamily="18" charset="0"/>
          </a:endParaRPr>
        </a:p>
      </dsp:txBody>
      <dsp:txXfrm>
        <a:off x="461373" y="2661646"/>
        <a:ext cx="5546443" cy="811150"/>
      </dsp:txXfrm>
    </dsp:sp>
    <dsp:sp modelId="{07BB4651-E7B7-46CD-847D-F7B9E852111C}">
      <dsp:nvSpPr>
        <dsp:cNvPr id="0" name=""/>
        <dsp:cNvSpPr/>
      </dsp:nvSpPr>
      <dsp:spPr>
        <a:xfrm>
          <a:off x="461373" y="3659163"/>
          <a:ext cx="5475265" cy="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S" sz="500" kern="1200" dirty="0"/>
        </a:p>
      </dsp:txBody>
      <dsp:txXfrm>
        <a:off x="461373" y="3659163"/>
        <a:ext cx="5475265" cy="90794"/>
      </dsp:txXfrm>
    </dsp:sp>
    <dsp:sp modelId="{938036F8-CAA3-4657-BB1F-FA0E4AC491A3}">
      <dsp:nvSpPr>
        <dsp:cNvPr id="0" name=""/>
        <dsp:cNvSpPr/>
      </dsp:nvSpPr>
      <dsp:spPr>
        <a:xfrm>
          <a:off x="461373" y="3749958"/>
          <a:ext cx="1281212" cy="1013938"/>
        </a:xfrm>
        <a:prstGeom prst="chevron">
          <a:avLst>
            <a:gd name="adj" fmla="val 70610"/>
          </a:avLst>
        </a:prstGeom>
        <a:solidFill>
          <a:schemeClr val="accent4">
            <a:alpha val="90000"/>
            <a:hueOff val="0"/>
            <a:satOff val="0"/>
            <a:lumOff val="0"/>
            <a:alphaOff val="-31111"/>
          </a:schemeClr>
        </a:solidFill>
        <a:ln w="12700" cap="flat" cmpd="sng" algn="ctr">
          <a:solidFill>
            <a:schemeClr val="accent4">
              <a:alpha val="90000"/>
              <a:hueOff val="0"/>
              <a:satOff val="0"/>
              <a:lumOff val="0"/>
              <a:alphaOff val="-3111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4D859-EF69-4E1B-866C-D89F7AB41E18}">
      <dsp:nvSpPr>
        <dsp:cNvPr id="0" name=""/>
        <dsp:cNvSpPr/>
      </dsp:nvSpPr>
      <dsp:spPr>
        <a:xfrm>
          <a:off x="1230952" y="3749958"/>
          <a:ext cx="1281212" cy="1013938"/>
        </a:xfrm>
        <a:prstGeom prst="chevron">
          <a:avLst>
            <a:gd name="adj" fmla="val 70610"/>
          </a:avLst>
        </a:prstGeom>
        <a:solidFill>
          <a:schemeClr val="accent4">
            <a:alpha val="90000"/>
            <a:hueOff val="0"/>
            <a:satOff val="0"/>
            <a:lumOff val="0"/>
            <a:alphaOff val="-32593"/>
          </a:schemeClr>
        </a:solidFill>
        <a:ln w="12700" cap="flat" cmpd="sng" algn="ctr">
          <a:solidFill>
            <a:schemeClr val="accent4">
              <a:alpha val="90000"/>
              <a:hueOff val="0"/>
              <a:satOff val="0"/>
              <a:lumOff val="0"/>
              <a:alphaOff val="-3259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8553E-C8B5-49B9-A06F-7D27960EBA81}">
      <dsp:nvSpPr>
        <dsp:cNvPr id="0" name=""/>
        <dsp:cNvSpPr/>
      </dsp:nvSpPr>
      <dsp:spPr>
        <a:xfrm>
          <a:off x="2001140" y="3749958"/>
          <a:ext cx="1281212" cy="1013938"/>
        </a:xfrm>
        <a:prstGeom prst="chevron">
          <a:avLst>
            <a:gd name="adj" fmla="val 70610"/>
          </a:avLst>
        </a:prstGeom>
        <a:solidFill>
          <a:schemeClr val="accent4">
            <a:alpha val="90000"/>
            <a:hueOff val="0"/>
            <a:satOff val="0"/>
            <a:lumOff val="0"/>
            <a:alphaOff val="-34074"/>
          </a:schemeClr>
        </a:solidFill>
        <a:ln w="12700" cap="flat" cmpd="sng" algn="ctr">
          <a:solidFill>
            <a:schemeClr val="accent4">
              <a:alpha val="90000"/>
              <a:hueOff val="0"/>
              <a:satOff val="0"/>
              <a:lumOff val="0"/>
              <a:alphaOff val="-3407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E64EB-B3B8-433E-BA97-BA66856F2E15}">
      <dsp:nvSpPr>
        <dsp:cNvPr id="0" name=""/>
        <dsp:cNvSpPr/>
      </dsp:nvSpPr>
      <dsp:spPr>
        <a:xfrm>
          <a:off x="2770719" y="3749958"/>
          <a:ext cx="1281212" cy="1013938"/>
        </a:xfrm>
        <a:prstGeom prst="chevron">
          <a:avLst>
            <a:gd name="adj" fmla="val 70610"/>
          </a:avLst>
        </a:prstGeom>
        <a:solidFill>
          <a:schemeClr val="accent4">
            <a:alpha val="90000"/>
            <a:hueOff val="0"/>
            <a:satOff val="0"/>
            <a:lumOff val="0"/>
            <a:alphaOff val="-35556"/>
          </a:schemeClr>
        </a:solidFill>
        <a:ln w="12700" cap="flat" cmpd="sng" algn="ctr">
          <a:solidFill>
            <a:schemeClr val="accent4">
              <a:alpha val="90000"/>
              <a:hueOff val="0"/>
              <a:satOff val="0"/>
              <a:lumOff val="0"/>
              <a:alphaOff val="-3555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E650C-F242-4606-AD73-080D55A9B348}">
      <dsp:nvSpPr>
        <dsp:cNvPr id="0" name=""/>
        <dsp:cNvSpPr/>
      </dsp:nvSpPr>
      <dsp:spPr>
        <a:xfrm>
          <a:off x="3540906" y="3749958"/>
          <a:ext cx="1281212" cy="1013938"/>
        </a:xfrm>
        <a:prstGeom prst="chevron">
          <a:avLst>
            <a:gd name="adj" fmla="val 70610"/>
          </a:avLst>
        </a:prstGeom>
        <a:solidFill>
          <a:schemeClr val="accent4">
            <a:alpha val="90000"/>
            <a:hueOff val="0"/>
            <a:satOff val="0"/>
            <a:lumOff val="0"/>
            <a:alphaOff val="-37037"/>
          </a:schemeClr>
        </a:solidFill>
        <a:ln w="12700" cap="flat" cmpd="sng" algn="ctr">
          <a:solidFill>
            <a:schemeClr val="accent4">
              <a:alpha val="90000"/>
              <a:hueOff val="0"/>
              <a:satOff val="0"/>
              <a:lumOff val="0"/>
              <a:alphaOff val="-3703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5E4F1-3204-4A93-9CDB-E9C08B483B4D}">
      <dsp:nvSpPr>
        <dsp:cNvPr id="0" name=""/>
        <dsp:cNvSpPr/>
      </dsp:nvSpPr>
      <dsp:spPr>
        <a:xfrm>
          <a:off x="4310485" y="3749958"/>
          <a:ext cx="1281212" cy="1013938"/>
        </a:xfrm>
        <a:prstGeom prst="chevron">
          <a:avLst>
            <a:gd name="adj" fmla="val 70610"/>
          </a:avLst>
        </a:prstGeom>
        <a:solidFill>
          <a:schemeClr val="accent4">
            <a:alpha val="90000"/>
            <a:hueOff val="0"/>
            <a:satOff val="0"/>
            <a:lumOff val="0"/>
            <a:alphaOff val="-38519"/>
          </a:schemeClr>
        </a:solidFill>
        <a:ln w="12700" cap="flat" cmpd="sng" algn="ctr">
          <a:solidFill>
            <a:schemeClr val="accent4">
              <a:alpha val="90000"/>
              <a:hueOff val="0"/>
              <a:satOff val="0"/>
              <a:lumOff val="0"/>
              <a:alphaOff val="-3851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2F7C0-0E77-4AC5-8B35-FC6BC2718822}">
      <dsp:nvSpPr>
        <dsp:cNvPr id="0" name=""/>
        <dsp:cNvSpPr/>
      </dsp:nvSpPr>
      <dsp:spPr>
        <a:xfrm>
          <a:off x="5080672" y="3749958"/>
          <a:ext cx="1281212" cy="1013938"/>
        </a:xfrm>
        <a:prstGeom prst="chevron">
          <a:avLst>
            <a:gd name="adj" fmla="val 70610"/>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772D2-7DAF-49A0-A35D-489240942B51}">
      <dsp:nvSpPr>
        <dsp:cNvPr id="0" name=""/>
        <dsp:cNvSpPr/>
      </dsp:nvSpPr>
      <dsp:spPr>
        <a:xfrm>
          <a:off x="461373" y="3851351"/>
          <a:ext cx="5546443" cy="811150"/>
        </a:xfrm>
        <a:prstGeom prst="rect">
          <a:avLst/>
        </a:prstGeom>
        <a:solidFill>
          <a:schemeClr val="lt1">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Todo el equipo tratante debe demostrar disponibilidad para atender las 24 horas.</a:t>
          </a:r>
          <a:endParaRPr lang="es-ES" sz="1800" kern="1200" dirty="0"/>
        </a:p>
      </dsp:txBody>
      <dsp:txXfrm>
        <a:off x="461373" y="3851351"/>
        <a:ext cx="5546443" cy="811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F10A6-C272-4414-816A-01F9F2D6A546}">
      <dsp:nvSpPr>
        <dsp:cNvPr id="0" name=""/>
        <dsp:cNvSpPr/>
      </dsp:nvSpPr>
      <dsp:spPr>
        <a:xfrm>
          <a:off x="0" y="709705"/>
          <a:ext cx="4775200" cy="11592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1771C-C896-4AB4-93D0-EAFCABEE2C56}">
      <dsp:nvSpPr>
        <dsp:cNvPr id="0" name=""/>
        <dsp:cNvSpPr/>
      </dsp:nvSpPr>
      <dsp:spPr>
        <a:xfrm>
          <a:off x="238060" y="30745"/>
          <a:ext cx="4532972" cy="135792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44" tIns="0" rIns="126344" bIns="0" numCol="1" spcCol="1270" anchor="ctr" anchorCtr="0">
          <a:noAutofit/>
        </a:bodyPr>
        <a:lstStyle/>
        <a:p>
          <a:pPr lvl="0" algn="just" defTabSz="800100">
            <a:lnSpc>
              <a:spcPct val="90000"/>
            </a:lnSpc>
            <a:spcBef>
              <a:spcPct val="0"/>
            </a:spcBef>
            <a:spcAft>
              <a:spcPct val="35000"/>
            </a:spcAft>
          </a:pPr>
          <a:r>
            <a:rPr lang="es-CO" sz="1800" kern="1200" dirty="0" smtClean="0">
              <a:solidFill>
                <a:schemeClr val="tx1"/>
              </a:solidFill>
              <a:latin typeface="Times New Roman" panose="02020603050405020304" pitchFamily="18" charset="0"/>
              <a:cs typeface="Times New Roman" panose="02020603050405020304" pitchFamily="18" charset="0"/>
            </a:rPr>
            <a:t>Se estudia la opción del leasing (arrendamiento) ya que es una alternativa para financiar los proyectos de infraestructura, y los activos fijos como vehículos, maquinaria.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04348" y="97033"/>
        <a:ext cx="4400396" cy="1225344"/>
      </dsp:txXfrm>
    </dsp:sp>
    <dsp:sp modelId="{B71D3EF9-6DE8-4193-9BE9-9BE3CDF01026}">
      <dsp:nvSpPr>
        <dsp:cNvPr id="0" name=""/>
        <dsp:cNvSpPr/>
      </dsp:nvSpPr>
      <dsp:spPr>
        <a:xfrm>
          <a:off x="0" y="2796266"/>
          <a:ext cx="4775200" cy="1159200"/>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7FB84-C33D-4D59-BB3D-76E4FFD932FB}">
      <dsp:nvSpPr>
        <dsp:cNvPr id="0" name=""/>
        <dsp:cNvSpPr/>
      </dsp:nvSpPr>
      <dsp:spPr>
        <a:xfrm>
          <a:off x="227801" y="2117305"/>
          <a:ext cx="4544731" cy="135792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44" tIns="0" rIns="126344" bIns="0" numCol="1" spcCol="1270" anchor="ctr" anchorCtr="0">
          <a:noAutofit/>
        </a:bodyPr>
        <a:lstStyle/>
        <a:p>
          <a:pPr lvl="0" algn="just" defTabSz="800100">
            <a:lnSpc>
              <a:spcPct val="90000"/>
            </a:lnSpc>
            <a:spcBef>
              <a:spcPct val="0"/>
            </a:spcBef>
            <a:spcAft>
              <a:spcPct val="35000"/>
            </a:spcAft>
          </a:pPr>
          <a:r>
            <a:rPr lang="es-CO" sz="1800" kern="1200" dirty="0" smtClean="0">
              <a:solidFill>
                <a:schemeClr val="tx1"/>
              </a:solidFill>
              <a:latin typeface="Times New Roman" panose="02020603050405020304" pitchFamily="18" charset="0"/>
              <a:cs typeface="Times New Roman" panose="02020603050405020304" pitchFamily="18" charset="0"/>
            </a:rPr>
            <a:t>Se recomienda un préstamo financiero a una tasa de interés fija ya que este se mantendrá en el tiempo de inversión o el préstamo</a:t>
          </a:r>
          <a:endParaRPr lang="es-CO" sz="1800" kern="1200" dirty="0">
            <a:solidFill>
              <a:schemeClr val="tx1"/>
            </a:solidFill>
            <a:latin typeface="Times New Roman" panose="02020603050405020304" pitchFamily="18" charset="0"/>
            <a:cs typeface="Times New Roman" panose="02020603050405020304" pitchFamily="18" charset="0"/>
          </a:endParaRPr>
        </a:p>
      </dsp:txBody>
      <dsp:txXfrm>
        <a:off x="294089" y="2183593"/>
        <a:ext cx="4412155" cy="12253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7EA57-C853-4A64-AD93-37139E4A2493}" type="datetimeFigureOut">
              <a:rPr lang="es-CO" smtClean="0"/>
              <a:t>24/04/2019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20EFE-1E5D-49C3-ACCF-1F411084ABD7}" type="slidenum">
              <a:rPr lang="es-CO" smtClean="0"/>
              <a:t>‹Nº›</a:t>
            </a:fld>
            <a:endParaRPr lang="es-CO"/>
          </a:p>
        </p:txBody>
      </p:sp>
    </p:spTree>
    <p:extLst>
      <p:ext uri="{BB962C8B-B14F-4D97-AF65-F5344CB8AC3E}">
        <p14:creationId xmlns:p14="http://schemas.microsoft.com/office/powerpoint/2010/main" val="231369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9D20EFE-1E5D-49C3-ACCF-1F411084ABD7}" type="slidenum">
              <a:rPr lang="es-CO" smtClean="0"/>
              <a:t>26</a:t>
            </a:fld>
            <a:endParaRPr lang="es-CO"/>
          </a:p>
        </p:txBody>
      </p:sp>
    </p:spTree>
    <p:extLst>
      <p:ext uri="{BB962C8B-B14F-4D97-AF65-F5344CB8AC3E}">
        <p14:creationId xmlns:p14="http://schemas.microsoft.com/office/powerpoint/2010/main" val="408870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24/04/2019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4951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24/04/2019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6410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24/04/2019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57683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24/04/2019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40591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EE6B32A-1F3E-465C-909A-F0BA1511EED9}" type="datetimeFigureOut">
              <a:rPr lang="es-CO" smtClean="0"/>
              <a:t>24/04/2019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396277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EE6B32A-1F3E-465C-909A-F0BA1511EED9}" type="datetimeFigureOut">
              <a:rPr lang="es-CO" smtClean="0"/>
              <a:t>24/04/2019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325418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EE6B32A-1F3E-465C-909A-F0BA1511EED9}" type="datetimeFigureOut">
              <a:rPr lang="es-CO" smtClean="0"/>
              <a:t>24/04/2019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62896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EE6B32A-1F3E-465C-909A-F0BA1511EED9}" type="datetimeFigureOut">
              <a:rPr lang="es-CO" smtClean="0"/>
              <a:t>24/04/2019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56720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E6B32A-1F3E-465C-909A-F0BA1511EED9}" type="datetimeFigureOut">
              <a:rPr lang="es-CO" smtClean="0"/>
              <a:t>24/04/2019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9208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E6B32A-1F3E-465C-909A-F0BA1511EED9}" type="datetimeFigureOut">
              <a:rPr lang="es-CO" smtClean="0"/>
              <a:t>24/04/2019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235696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E6B32A-1F3E-465C-909A-F0BA1511EED9}" type="datetimeFigureOut">
              <a:rPr lang="es-CO" smtClean="0"/>
              <a:t>24/04/2019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94178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6B32A-1F3E-465C-909A-F0BA1511EED9}" type="datetimeFigureOut">
              <a:rPr lang="es-CO" smtClean="0"/>
              <a:t>24/04/2019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ACCA1-1088-4C86-96DE-9D6EDC88D547}" type="slidenum">
              <a:rPr lang="es-CO" smtClean="0"/>
              <a:t>‹Nº›</a:t>
            </a:fld>
            <a:endParaRPr lang="es-CO"/>
          </a:p>
        </p:txBody>
      </p:sp>
    </p:spTree>
    <p:extLst>
      <p:ext uri="{BB962C8B-B14F-4D97-AF65-F5344CB8AC3E}">
        <p14:creationId xmlns:p14="http://schemas.microsoft.com/office/powerpoint/2010/main" val="395146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695325" y="5343525"/>
            <a:ext cx="1080134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CO" sz="2400" b="1" dirty="0" smtClean="0">
                <a:solidFill>
                  <a:schemeClr val="bg1"/>
                </a:solidFill>
                <a:latin typeface="Times New Roman" panose="02020603050405020304" pitchFamily="18" charset="0"/>
                <a:cs typeface="Times New Roman" panose="02020603050405020304" pitchFamily="18" charset="0"/>
              </a:rPr>
              <a:t>ESTUDIO DE FACTIBILIDAD DE UN CENTRO DE RADIOTERAPIA </a:t>
            </a:r>
            <a:r>
              <a:rPr lang="es-CO" sz="2400" b="1" dirty="0" smtClean="0">
                <a:solidFill>
                  <a:schemeClr val="bg1"/>
                </a:solidFill>
                <a:latin typeface="Times New Roman" panose="02020603050405020304" pitchFamily="18" charset="0"/>
                <a:cs typeface="Times New Roman" panose="02020603050405020304" pitchFamily="18" charset="0"/>
              </a:rPr>
              <a:t>EN</a:t>
            </a:r>
            <a:r>
              <a:rPr lang="es-CO" sz="2400" b="1" dirty="0" smtClean="0">
                <a:solidFill>
                  <a:schemeClr val="bg1"/>
                </a:solidFill>
                <a:latin typeface="Times New Roman" panose="02020603050405020304" pitchFamily="18" charset="0"/>
                <a:cs typeface="Times New Roman" panose="02020603050405020304" pitchFamily="18" charset="0"/>
              </a:rPr>
              <a:t> </a:t>
            </a:r>
            <a:r>
              <a:rPr lang="es-CO" sz="2400" b="1" dirty="0" smtClean="0">
                <a:solidFill>
                  <a:schemeClr val="bg1"/>
                </a:solidFill>
                <a:latin typeface="Times New Roman" panose="02020603050405020304" pitchFamily="18" charset="0"/>
                <a:cs typeface="Times New Roman" panose="02020603050405020304" pitchFamily="18" charset="0"/>
              </a:rPr>
              <a:t>LA CIUDAD DE POPAYÁN</a:t>
            </a:r>
            <a:endParaRPr lang="es-CO"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94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Resultado de imagen para matek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8172" y="3934495"/>
            <a:ext cx="2297611" cy="20012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2769694335"/>
              </p:ext>
            </p:extLst>
          </p:nvPr>
        </p:nvGraphicFramePr>
        <p:xfrm>
          <a:off x="1272146" y="51709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138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9354" y="12879"/>
            <a:ext cx="2662646" cy="757646"/>
          </a:xfrm>
        </p:spPr>
        <p:txBody>
          <a:bodyPr>
            <a:normAutofit/>
          </a:bodyPr>
          <a:lstStyle/>
          <a:p>
            <a:r>
              <a:rPr lang="es-CO" sz="3000" b="1" dirty="0" smtClean="0">
                <a:latin typeface="Times New Roman" panose="02020603050405020304" pitchFamily="18" charset="0"/>
                <a:cs typeface="Times New Roman" panose="02020603050405020304" pitchFamily="18" charset="0"/>
              </a:rPr>
              <a:t>OBJETIVO 3. </a:t>
            </a:r>
            <a:endParaRPr lang="es-CO" sz="30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99160" y="1085396"/>
            <a:ext cx="10515600" cy="4351338"/>
          </a:xfrm>
        </p:spPr>
        <p:txBody>
          <a:bodyPr/>
          <a:lstStyle/>
          <a:p>
            <a:pPr marL="0" lvl="0" indent="0" algn="just">
              <a:buNone/>
            </a:pPr>
            <a:r>
              <a:rPr lang="es-CO" dirty="0">
                <a:latin typeface="Times New Roman" panose="02020603050405020304" pitchFamily="18" charset="0"/>
                <a:cs typeface="Times New Roman" panose="02020603050405020304" pitchFamily="18" charset="0"/>
              </a:rPr>
              <a:t>Especificar el entorno de la gestión de calidad relacionada a los tratamientos con radiaciones ionizantes de un centro de </a:t>
            </a:r>
            <a:r>
              <a:rPr lang="es-CO" dirty="0" smtClean="0">
                <a:latin typeface="Times New Roman" panose="02020603050405020304" pitchFamily="18" charset="0"/>
                <a:cs typeface="Times New Roman" panose="02020603050405020304" pitchFamily="18" charset="0"/>
              </a:rPr>
              <a:t>radioterapia </a:t>
            </a:r>
            <a:r>
              <a:rPr lang="es-CO" dirty="0">
                <a:latin typeface="Times New Roman" panose="02020603050405020304" pitchFamily="18" charset="0"/>
                <a:cs typeface="Times New Roman" panose="02020603050405020304" pitchFamily="18" charset="0"/>
              </a:rPr>
              <a:t>en la ciudad de Popayán.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712" y="1976610"/>
            <a:ext cx="6920248" cy="3460124"/>
          </a:xfrm>
          <a:prstGeom prst="rect">
            <a:avLst/>
          </a:prstGeom>
        </p:spPr>
      </p:pic>
    </p:spTree>
    <p:extLst>
      <p:ext uri="{BB962C8B-B14F-4D97-AF65-F5344CB8AC3E}">
        <p14:creationId xmlns:p14="http://schemas.microsoft.com/office/powerpoint/2010/main" val="231385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6051997" cy="1325563"/>
          </a:xfrm>
        </p:spPr>
        <p:txBody>
          <a:bodyPr>
            <a:normAutofit/>
          </a:bodyPr>
          <a:lstStyle/>
          <a:p>
            <a:pPr lvl="0"/>
            <a:r>
              <a:rPr lang="es-ES" sz="3600" b="1" dirty="0" smtClean="0">
                <a:solidFill>
                  <a:schemeClr val="accent1">
                    <a:lumMod val="75000"/>
                  </a:schemeClr>
                </a:solidFill>
                <a:latin typeface="Times New Roman" panose="02020603050405020304" pitchFamily="18" charset="0"/>
                <a:cs typeface="Times New Roman" panose="02020603050405020304" pitchFamily="18" charset="0"/>
              </a:rPr>
              <a:t>GESTIÓN DE LA CALIDAD</a:t>
            </a:r>
            <a:endParaRPr lang="es-E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15886">
            <a:off x="2335741" y="3016827"/>
            <a:ext cx="2365153" cy="2590785"/>
          </a:xfrm>
          <a:prstGeom prst="rect">
            <a:avLst/>
          </a:prstGeom>
        </p:spPr>
      </p:pic>
      <p:sp>
        <p:nvSpPr>
          <p:cNvPr id="8" name="Rectángulo 7"/>
          <p:cNvSpPr/>
          <p:nvPr/>
        </p:nvSpPr>
        <p:spPr>
          <a:xfrm>
            <a:off x="838200" y="1690688"/>
            <a:ext cx="4468972" cy="3570208"/>
          </a:xfrm>
          <a:prstGeom prst="rect">
            <a:avLst/>
          </a:prstGeom>
        </p:spPr>
        <p:txBody>
          <a:bodyPr wrap="square">
            <a:spAutoFit/>
          </a:bodyPr>
          <a:lstStyle/>
          <a:p>
            <a:pPr algn="just"/>
            <a:r>
              <a:rPr lang="es-CO" sz="2000" dirty="0">
                <a:latin typeface="Times New Roman" panose="02020603050405020304" pitchFamily="18" charset="0"/>
                <a:cs typeface="Times New Roman" panose="02020603050405020304" pitchFamily="18" charset="0"/>
              </a:rPr>
              <a:t>S</a:t>
            </a:r>
            <a:r>
              <a:rPr lang="es-CO" sz="2000" dirty="0" smtClean="0">
                <a:latin typeface="Times New Roman" panose="02020603050405020304" pitchFamily="18" charset="0"/>
                <a:cs typeface="Times New Roman" panose="02020603050405020304" pitchFamily="18" charset="0"/>
              </a:rPr>
              <a:t>e </a:t>
            </a:r>
            <a:r>
              <a:rPr lang="es-CO" sz="2000" dirty="0">
                <a:latin typeface="Times New Roman" panose="02020603050405020304" pitchFamily="18" charset="0"/>
                <a:cs typeface="Times New Roman" panose="02020603050405020304" pitchFamily="18" charset="0"/>
              </a:rPr>
              <a:t>describe la gestión de calidad de un centro de radioterapia en base a la resolución 1419 del Ministerio de Salud y Protección social del año 2013 donde se detalla a esta </a:t>
            </a:r>
            <a:r>
              <a:rPr lang="es-CO" sz="2000" dirty="0" smtClean="0">
                <a:latin typeface="Times New Roman" panose="02020603050405020304" pitchFamily="18" charset="0"/>
                <a:cs typeface="Times New Roman" panose="02020603050405020304" pitchFamily="18" charset="0"/>
              </a:rPr>
              <a:t>como:</a:t>
            </a:r>
            <a:endParaRPr lang="es-CO" sz="2000"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p:txBody>
      </p:sp>
      <p:sp>
        <p:nvSpPr>
          <p:cNvPr id="13" name="Rectángulo 12">
            <a:extLst>
              <a:ext uri="{FF2B5EF4-FFF2-40B4-BE49-F238E27FC236}">
                <a16:creationId xmlns:a16="http://schemas.microsoft.com/office/drawing/2014/main" id="{EBAB37AC-6C84-6E4D-9A28-5F176824A796}"/>
              </a:ext>
            </a:extLst>
          </p:cNvPr>
          <p:cNvSpPr/>
          <p:nvPr/>
        </p:nvSpPr>
        <p:spPr>
          <a:xfrm>
            <a:off x="6499177" y="4204490"/>
            <a:ext cx="3709851" cy="1631216"/>
          </a:xfrm>
          <a:prstGeom prst="rect">
            <a:avLst/>
          </a:prstGeom>
        </p:spPr>
        <p:txBody>
          <a:bodyPr wrap="square">
            <a:spAutoFit/>
          </a:bodyPr>
          <a:lstStyle/>
          <a:p>
            <a:pPr algn="just"/>
            <a:r>
              <a:rPr lang="es-CO" sz="2000" dirty="0" smtClean="0">
                <a:latin typeface="Times New Roman" panose="02020603050405020304" pitchFamily="18" charset="0"/>
                <a:cs typeface="Times New Roman" panose="02020603050405020304" pitchFamily="18" charset="0"/>
              </a:rPr>
              <a:t>La </a:t>
            </a:r>
            <a:r>
              <a:rPr lang="es-CO" sz="2000" dirty="0">
                <a:latin typeface="Times New Roman" panose="02020603050405020304" pitchFamily="18" charset="0"/>
                <a:cs typeface="Times New Roman" panose="02020603050405020304" pitchFamily="18" charset="0"/>
              </a:rPr>
              <a:t>evaluación de las condiciones de pertinencia y seguridad de los mecanismos de seguimiento a pacientes y niveles de satisfacción de los usuarios</a:t>
            </a:r>
            <a:endParaRPr lang="es-CO" sz="2000" dirty="0">
              <a:solidFill>
                <a:srgbClr val="0000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539" y="1332667"/>
            <a:ext cx="2453722" cy="2453722"/>
          </a:xfrm>
          <a:prstGeom prst="rect">
            <a:avLst/>
          </a:prstGeom>
        </p:spPr>
      </p:pic>
    </p:spTree>
    <p:extLst>
      <p:ext uri="{BB962C8B-B14F-4D97-AF65-F5344CB8AC3E}">
        <p14:creationId xmlns:p14="http://schemas.microsoft.com/office/powerpoint/2010/main" val="2194876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36132" cy="1325563"/>
          </a:xfrm>
        </p:spPr>
        <p:txBody>
          <a:bodyPr>
            <a:normAutofit/>
          </a:bodyPr>
          <a:lstStyle/>
          <a:p>
            <a:pPr lvl="0"/>
            <a:r>
              <a:rPr lang="es-CO" sz="3000" b="1" dirty="0" smtClean="0">
                <a:solidFill>
                  <a:schemeClr val="accent1">
                    <a:lumMod val="75000"/>
                  </a:schemeClr>
                </a:solidFill>
                <a:latin typeface="Times New Roman" panose="02020603050405020304" pitchFamily="18" charset="0"/>
                <a:cs typeface="Times New Roman" panose="02020603050405020304" pitchFamily="18" charset="0"/>
              </a:rPr>
              <a:t>TALENTO HUMANO</a:t>
            </a:r>
            <a:endParaRPr lang="es-ES" sz="3000" b="1" dirty="0">
              <a:solidFill>
                <a:schemeClr val="accent1">
                  <a:lumMod val="75000"/>
                </a:schemeClr>
              </a:solidFill>
            </a:endParaRPr>
          </a:p>
        </p:txBody>
      </p:sp>
      <p:graphicFrame>
        <p:nvGraphicFramePr>
          <p:cNvPr id="5" name="Diagrama 4"/>
          <p:cNvGraphicFramePr/>
          <p:nvPr>
            <p:extLst>
              <p:ext uri="{D42A27DB-BD31-4B8C-83A1-F6EECF244321}">
                <p14:modId xmlns:p14="http://schemas.microsoft.com/office/powerpoint/2010/main" val="3464363853"/>
              </p:ext>
            </p:extLst>
          </p:nvPr>
        </p:nvGraphicFramePr>
        <p:xfrm>
          <a:off x="3466961" y="1223493"/>
          <a:ext cx="6823259" cy="4765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Resultado de imagen para delimitar responsabilidad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581" y="2129668"/>
            <a:ext cx="3048000" cy="271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59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CO" sz="3600" b="1" dirty="0" smtClean="0">
                <a:solidFill>
                  <a:schemeClr val="accent1">
                    <a:lumMod val="75000"/>
                  </a:schemeClr>
                </a:solidFill>
                <a:latin typeface="Times New Roman" panose="02020603050405020304" pitchFamily="18" charset="0"/>
                <a:cs typeface="Times New Roman" panose="02020603050405020304" pitchFamily="18" charset="0"/>
              </a:rPr>
              <a:t>INFRAESTRUCTURA</a:t>
            </a:r>
            <a:r>
              <a:rPr lang="es-CO" sz="3600" dirty="0" smtClean="0">
                <a:latin typeface="Times New Roman" panose="02020603050405020304" pitchFamily="18" charset="0"/>
                <a:cs typeface="Times New Roman" panose="02020603050405020304" pitchFamily="18" charset="0"/>
              </a:rPr>
              <a:t> </a:t>
            </a:r>
            <a:endParaRPr lang="es-ES" sz="3600" dirty="0"/>
          </a:p>
        </p:txBody>
      </p:sp>
      <p:sp>
        <p:nvSpPr>
          <p:cNvPr id="9" name="Rectángulo 8"/>
          <p:cNvSpPr/>
          <p:nvPr/>
        </p:nvSpPr>
        <p:spPr>
          <a:xfrm>
            <a:off x="838200" y="1548352"/>
            <a:ext cx="4341371" cy="5324535"/>
          </a:xfrm>
          <a:prstGeom prst="rect">
            <a:avLst/>
          </a:prstGeom>
        </p:spPr>
        <p:txBody>
          <a:bodyPr wrap="square">
            <a:spAutoFit/>
          </a:bodyPr>
          <a:lstStyle/>
          <a:p>
            <a:pPr marL="285750" indent="-28575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La unidad de servicio se encuentre en un área física </a:t>
            </a:r>
            <a:r>
              <a:rPr lang="es-CO" sz="2000" dirty="0" smtClean="0">
                <a:latin typeface="Times New Roman" panose="02020603050405020304" pitchFamily="18" charset="0"/>
                <a:cs typeface="Times New Roman" panose="02020603050405020304" pitchFamily="18" charset="0"/>
              </a:rPr>
              <a:t>exclusiva (bunker). </a:t>
            </a:r>
          </a:p>
          <a:p>
            <a:pPr marL="285750" indent="-285750" algn="just">
              <a:buFont typeface="Arial" panose="020B0604020202020204" pitchFamily="34" charset="0"/>
              <a:buChar char="•"/>
            </a:pPr>
            <a:endParaRPr lang="es-CO"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La institución cuente con Licencia de Manejo de Material Radioactivo vigente, expedida por la autoridad reguladora nuclear </a:t>
            </a:r>
            <a:r>
              <a:rPr lang="es-CO" sz="2000" dirty="0" smtClean="0">
                <a:latin typeface="Times New Roman" panose="02020603050405020304" pitchFamily="18" charset="0"/>
                <a:cs typeface="Times New Roman" panose="02020603050405020304" pitchFamily="18" charset="0"/>
              </a:rPr>
              <a:t>(Res </a:t>
            </a:r>
            <a:r>
              <a:rPr lang="es-CO" sz="2000" dirty="0">
                <a:latin typeface="Times New Roman" panose="02020603050405020304" pitchFamily="18" charset="0"/>
                <a:cs typeface="Times New Roman" panose="02020603050405020304" pitchFamily="18" charset="0"/>
              </a:rPr>
              <a:t>181289 </a:t>
            </a:r>
            <a:r>
              <a:rPr lang="es-CO" sz="2000" dirty="0" smtClean="0">
                <a:latin typeface="Times New Roman" panose="02020603050405020304" pitchFamily="18" charset="0"/>
                <a:cs typeface="Times New Roman" panose="02020603050405020304" pitchFamily="18" charset="0"/>
              </a:rPr>
              <a:t>de 2004)</a:t>
            </a:r>
          </a:p>
          <a:p>
            <a:pPr marL="285750" indent="-285750" algn="just">
              <a:buFont typeface="Arial" panose="020B0604020202020204" pitchFamily="34" charset="0"/>
              <a:buChar char="•"/>
            </a:pPr>
            <a:endParaRPr lang="es-CO" dirty="0"/>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a:p>
            <a:pPr algn="just"/>
            <a:endParaRPr lang="es-CO" dirty="0">
              <a:solidFill>
                <a:srgbClr val="000000"/>
              </a:solidFill>
              <a:latin typeface="Times New Roman" panose="02020603050405020304" pitchFamily="18" charset="0"/>
              <a:cs typeface="Times New Roman" panose="02020603050405020304" pitchFamily="18" charset="0"/>
            </a:endParaRPr>
          </a:p>
        </p:txBody>
      </p:sp>
      <p:sp>
        <p:nvSpPr>
          <p:cNvPr id="12" name="Rectángulo 11">
            <a:extLst>
              <a:ext uri="{FF2B5EF4-FFF2-40B4-BE49-F238E27FC236}">
                <a16:creationId xmlns:a16="http://schemas.microsoft.com/office/drawing/2014/main" id="{422B800F-5100-7843-9725-7F6B2E4146D0}"/>
              </a:ext>
            </a:extLst>
          </p:cNvPr>
          <p:cNvSpPr/>
          <p:nvPr/>
        </p:nvSpPr>
        <p:spPr>
          <a:xfrm>
            <a:off x="5940551" y="4072722"/>
            <a:ext cx="4264987" cy="1938992"/>
          </a:xfrm>
          <a:prstGeom prst="rect">
            <a:avLst/>
          </a:prstGeom>
        </p:spPr>
        <p:txBody>
          <a:bodyPr wrap="square">
            <a:spAutoFit/>
          </a:bodyPr>
          <a:lstStyle/>
          <a:p>
            <a:pPr marL="285750" indent="-28575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Cuente con ambientes, áreas o espacios exclusivos, señalizados y de circulación </a:t>
            </a:r>
            <a:r>
              <a:rPr lang="es-CO" sz="2000" dirty="0" smtClean="0">
                <a:latin typeface="Times New Roman" panose="02020603050405020304" pitchFamily="18" charset="0"/>
                <a:cs typeface="Times New Roman" panose="02020603050405020304" pitchFamily="18" charset="0"/>
              </a:rPr>
              <a:t>restringida.</a:t>
            </a:r>
          </a:p>
          <a:p>
            <a:pPr marL="285750" indent="-285750" algn="just">
              <a:buFont typeface="Arial" panose="020B0604020202020204" pitchFamily="34" charset="0"/>
              <a:buChar char="•"/>
            </a:pPr>
            <a:endParaRPr lang="es-CO" sz="20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Ambiente exclusivo para el almacenamiento de </a:t>
            </a:r>
            <a:r>
              <a:rPr lang="es-CO" sz="2000" dirty="0" smtClean="0">
                <a:latin typeface="Times New Roman" panose="02020603050405020304" pitchFamily="18" charset="0"/>
                <a:cs typeface="Times New Roman" panose="02020603050405020304" pitchFamily="18" charset="0"/>
              </a:rPr>
              <a:t>desecho.</a:t>
            </a:r>
            <a:endParaRPr lang="es-CO" sz="2000" dirty="0">
              <a:solidFill>
                <a:srgbClr val="0000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109" y="1172827"/>
            <a:ext cx="3121152" cy="207264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365" y="4072722"/>
            <a:ext cx="2888163" cy="1740160"/>
          </a:xfrm>
          <a:prstGeom prst="rect">
            <a:avLst/>
          </a:prstGeom>
        </p:spPr>
      </p:pic>
    </p:spTree>
    <p:extLst>
      <p:ext uri="{BB962C8B-B14F-4D97-AF65-F5344CB8AC3E}">
        <p14:creationId xmlns:p14="http://schemas.microsoft.com/office/powerpoint/2010/main" val="26291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18309" y="428226"/>
            <a:ext cx="9361714" cy="584775"/>
          </a:xfrm>
          <a:prstGeom prst="rect">
            <a:avLst/>
          </a:prstGeom>
          <a:noFill/>
        </p:spPr>
        <p:txBody>
          <a:bodyPr wrap="square" rtlCol="0">
            <a:spAutoFit/>
          </a:bodyPr>
          <a:lstStyle/>
          <a:p>
            <a:r>
              <a:rPr lang="es-CO" sz="3200" b="1" dirty="0" smtClean="0">
                <a:solidFill>
                  <a:schemeClr val="accent1">
                    <a:lumMod val="75000"/>
                  </a:schemeClr>
                </a:solidFill>
                <a:latin typeface="Times New Roman" panose="02020603050405020304" pitchFamily="18" charset="0"/>
                <a:cs typeface="Times New Roman" panose="02020603050405020304" pitchFamily="18" charset="0"/>
              </a:rPr>
              <a:t>DOTACIÓN</a:t>
            </a:r>
            <a:r>
              <a:rPr lang="es-CO" sz="2700" b="1" dirty="0" smtClean="0">
                <a:solidFill>
                  <a:schemeClr val="accent1">
                    <a:lumMod val="75000"/>
                  </a:schemeClr>
                </a:solidFill>
                <a:latin typeface="Times New Roman" panose="02020603050405020304" pitchFamily="18" charset="0"/>
                <a:cs typeface="Times New Roman" panose="02020603050405020304" pitchFamily="18" charset="0"/>
              </a:rPr>
              <a:t> </a:t>
            </a:r>
            <a:endParaRPr lang="es-CO" sz="27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arcador de contenido 7"/>
          <p:cNvSpPr>
            <a:spLocks noGrp="1"/>
          </p:cNvSpPr>
          <p:nvPr>
            <p:ph idx="1"/>
          </p:nvPr>
        </p:nvSpPr>
        <p:spPr>
          <a:xfrm>
            <a:off x="736759" y="3679056"/>
            <a:ext cx="5741314" cy="1876119"/>
          </a:xfrm>
        </p:spPr>
        <p:txBody>
          <a:bodyPr>
            <a:normAutofit/>
          </a:bodyPr>
          <a:lstStyle/>
          <a:p>
            <a:pPr marL="285750" indent="-285750" algn="just"/>
            <a:r>
              <a:rPr lang="es-CO" sz="2000" dirty="0">
                <a:latin typeface="Times New Roman" panose="02020603050405020304" pitchFamily="18" charset="0"/>
                <a:cs typeface="Times New Roman" panose="02020603050405020304" pitchFamily="18" charset="0"/>
              </a:rPr>
              <a:t>Equipo de simulación de tratamiento</a:t>
            </a:r>
            <a:r>
              <a:rPr lang="es-CO" sz="2000" dirty="0" smtClean="0">
                <a:latin typeface="Times New Roman" panose="02020603050405020304" pitchFamily="18" charset="0"/>
                <a:cs typeface="Times New Roman" panose="02020603050405020304" pitchFamily="18" charset="0"/>
              </a:rPr>
              <a:t>.</a:t>
            </a:r>
            <a:endParaRPr lang="es-CO" sz="2000" dirty="0">
              <a:latin typeface="Times New Roman" panose="02020603050405020304" pitchFamily="18" charset="0"/>
              <a:cs typeface="Times New Roman" panose="02020603050405020304" pitchFamily="18" charset="0"/>
            </a:endParaRPr>
          </a:p>
          <a:p>
            <a:pPr marL="285750" lvl="0" indent="-285750" algn="just"/>
            <a:r>
              <a:rPr lang="es-CO" sz="2000" dirty="0">
                <a:latin typeface="Times New Roman" panose="02020603050405020304" pitchFamily="18" charset="0"/>
                <a:cs typeface="Times New Roman" panose="02020603050405020304" pitchFamily="18" charset="0"/>
              </a:rPr>
              <a:t>C</a:t>
            </a:r>
            <a:r>
              <a:rPr lang="es-CO" sz="2000" dirty="0" smtClean="0">
                <a:latin typeface="Times New Roman" panose="02020603050405020304" pitchFamily="18" charset="0"/>
                <a:cs typeface="Times New Roman" panose="02020603050405020304" pitchFamily="18" charset="0"/>
              </a:rPr>
              <a:t>ontar </a:t>
            </a:r>
            <a:r>
              <a:rPr lang="es-CO" sz="2000" dirty="0">
                <a:latin typeface="Times New Roman" panose="02020603050405020304" pitchFamily="18" charset="0"/>
                <a:cs typeface="Times New Roman" panose="02020603050405020304" pitchFamily="18" charset="0"/>
              </a:rPr>
              <a:t>con un sistema de dosimetría para la calibración de haces de radiación. </a:t>
            </a:r>
          </a:p>
          <a:p>
            <a:pPr marL="285750" indent="-285750" algn="just"/>
            <a:r>
              <a:rPr lang="es-CO" sz="2000" dirty="0">
                <a:latin typeface="Times New Roman" panose="02020603050405020304" pitchFamily="18" charset="0"/>
                <a:cs typeface="Times New Roman" panose="02020603050405020304" pitchFamily="18" charset="0"/>
              </a:rPr>
              <a:t>D</a:t>
            </a:r>
            <a:r>
              <a:rPr lang="es-CO" sz="2000" dirty="0" smtClean="0">
                <a:latin typeface="Times New Roman" panose="02020603050405020304" pitchFamily="18" charset="0"/>
                <a:cs typeface="Times New Roman" panose="02020603050405020304" pitchFamily="18" charset="0"/>
              </a:rPr>
              <a:t>isponer </a:t>
            </a:r>
            <a:r>
              <a:rPr lang="es-CO" sz="2000" dirty="0">
                <a:latin typeface="Times New Roman" panose="02020603050405020304" pitchFamily="18" charset="0"/>
                <a:cs typeface="Times New Roman" panose="02020603050405020304" pitchFamily="18" charset="0"/>
              </a:rPr>
              <a:t>de dispositivos para inmovilización de los pacientes</a:t>
            </a:r>
            <a:r>
              <a:rPr lang="es-CO" sz="2000" dirty="0" smtClean="0">
                <a:latin typeface="Times New Roman" panose="02020603050405020304" pitchFamily="18" charset="0"/>
                <a:cs typeface="Times New Roman" panose="02020603050405020304" pitchFamily="18" charset="0"/>
              </a:rPr>
              <a:t>.</a:t>
            </a:r>
            <a:endParaRPr lang="es-CO" sz="2000" dirty="0">
              <a:latin typeface="Times New Roman" panose="02020603050405020304" pitchFamily="18" charset="0"/>
              <a:cs typeface="Times New Roman" panose="02020603050405020304" pitchFamily="18" charset="0"/>
            </a:endParaRPr>
          </a:p>
        </p:txBody>
      </p:sp>
      <p:sp>
        <p:nvSpPr>
          <p:cNvPr id="9" name="Marcador de texto 8"/>
          <p:cNvSpPr>
            <a:spLocks noGrp="1"/>
          </p:cNvSpPr>
          <p:nvPr>
            <p:ph type="body" sz="half" idx="2"/>
          </p:nvPr>
        </p:nvSpPr>
        <p:spPr>
          <a:xfrm>
            <a:off x="5743977" y="1439862"/>
            <a:ext cx="5151550" cy="1883535"/>
          </a:xfrm>
        </p:spPr>
        <p:txBody>
          <a:bodyPr>
            <a:normAutofit fontScale="92500"/>
          </a:bodyPr>
          <a:lstStyle/>
          <a:p>
            <a:pPr marL="285750" indent="-285750" algn="just">
              <a:buFont typeface="Arial" panose="020B0604020202020204" pitchFamily="34" charset="0"/>
              <a:buChar char="•"/>
            </a:pPr>
            <a:r>
              <a:rPr lang="es-CO" sz="2200" dirty="0">
                <a:latin typeface="Times New Roman" panose="02020603050405020304" pitchFamily="18" charset="0"/>
                <a:cs typeface="Times New Roman" panose="02020603050405020304" pitchFamily="18" charset="0"/>
              </a:rPr>
              <a:t>Las salas de </a:t>
            </a:r>
            <a:r>
              <a:rPr lang="es-CO" sz="2200" dirty="0" smtClean="0">
                <a:latin typeface="Times New Roman" panose="02020603050405020304" pitchFamily="18" charset="0"/>
                <a:cs typeface="Times New Roman" panose="02020603050405020304" pitchFamily="18" charset="0"/>
              </a:rPr>
              <a:t>tratamientos </a:t>
            </a:r>
            <a:r>
              <a:rPr lang="es-CO" sz="2200" dirty="0">
                <a:latin typeface="Times New Roman" panose="02020603050405020304" pitchFamily="18" charset="0"/>
                <a:cs typeface="Times New Roman" panose="02020603050405020304" pitchFamily="18" charset="0"/>
              </a:rPr>
              <a:t>deben </a:t>
            </a:r>
            <a:r>
              <a:rPr lang="es-CO" sz="2200" dirty="0" smtClean="0">
                <a:latin typeface="Times New Roman" panose="02020603050405020304" pitchFamily="18" charset="0"/>
                <a:cs typeface="Times New Roman" panose="02020603050405020304" pitchFamily="18" charset="0"/>
              </a:rPr>
              <a:t>contar con: </a:t>
            </a:r>
            <a:r>
              <a:rPr lang="es-CO" sz="2200" dirty="0">
                <a:latin typeface="Times New Roman" panose="02020603050405020304" pitchFamily="18" charset="0"/>
                <a:cs typeface="Times New Roman" panose="02020603050405020304" pitchFamily="18" charset="0"/>
              </a:rPr>
              <a:t>Acelerador </a:t>
            </a:r>
            <a:r>
              <a:rPr lang="es-CO" sz="2200" dirty="0" smtClean="0">
                <a:latin typeface="Times New Roman" panose="02020603050405020304" pitchFamily="18" charset="0"/>
                <a:cs typeface="Times New Roman" panose="02020603050405020304" pitchFamily="18" charset="0"/>
              </a:rPr>
              <a:t>lineal o unidad </a:t>
            </a:r>
            <a:r>
              <a:rPr lang="es-CO" sz="2200" dirty="0">
                <a:latin typeface="Times New Roman" panose="02020603050405020304" pitchFamily="18" charset="0"/>
                <a:cs typeface="Times New Roman" panose="02020603050405020304" pitchFamily="18" charset="0"/>
              </a:rPr>
              <a:t>de </a:t>
            </a:r>
            <a:r>
              <a:rPr lang="es-CO" sz="2200" dirty="0" smtClean="0">
                <a:latin typeface="Times New Roman" panose="02020603050405020304" pitchFamily="18" charset="0"/>
                <a:cs typeface="Times New Roman" panose="02020603050405020304" pitchFamily="18" charset="0"/>
              </a:rPr>
              <a:t>cobalto.</a:t>
            </a:r>
          </a:p>
          <a:p>
            <a:pPr marL="285750" indent="-285750" algn="just">
              <a:buFont typeface="Arial" panose="020B0604020202020204" pitchFamily="34" charset="0"/>
              <a:buChar char="•"/>
            </a:pPr>
            <a:r>
              <a:rPr lang="es-CO" sz="2200" dirty="0">
                <a:latin typeface="Times New Roman" panose="02020603050405020304" pitchFamily="18" charset="0"/>
                <a:cs typeface="Times New Roman" panose="02020603050405020304" pitchFamily="18" charset="0"/>
              </a:rPr>
              <a:t>Sistemas de monitoreo de </a:t>
            </a:r>
            <a:r>
              <a:rPr lang="es-CO" sz="2200" dirty="0" smtClean="0">
                <a:latin typeface="Times New Roman" panose="02020603050405020304" pitchFamily="18" charset="0"/>
                <a:cs typeface="Times New Roman" panose="02020603050405020304" pitchFamily="18" charset="0"/>
              </a:rPr>
              <a:t>radiación.</a:t>
            </a:r>
            <a:endParaRPr lang="es-CO"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sz="2200" dirty="0">
                <a:latin typeface="Times New Roman" panose="02020603050405020304" pitchFamily="18" charset="0"/>
                <a:cs typeface="Times New Roman" panose="02020603050405020304" pitchFamily="18" charset="0"/>
              </a:rPr>
              <a:t>Video para la observación del paciente y de comunicación por voz con el </a:t>
            </a:r>
            <a:r>
              <a:rPr lang="es-CO" sz="2200" dirty="0" smtClean="0">
                <a:latin typeface="Times New Roman" panose="02020603050405020304" pitchFamily="18" charset="0"/>
                <a:cs typeface="Times New Roman" panose="02020603050405020304" pitchFamily="18" charset="0"/>
              </a:rPr>
              <a:t>paciente</a:t>
            </a:r>
            <a:r>
              <a:rPr lang="es-CO"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168" y="3750258"/>
            <a:ext cx="2650855" cy="2021664"/>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9324" r="60943"/>
          <a:stretch/>
        </p:blipFill>
        <p:spPr>
          <a:xfrm>
            <a:off x="7960474" y="3939482"/>
            <a:ext cx="1081825" cy="1257300"/>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14" y="1112736"/>
            <a:ext cx="4049052" cy="2537786"/>
          </a:xfrm>
          <a:prstGeom prst="rect">
            <a:avLst/>
          </a:prstGeom>
        </p:spPr>
      </p:pic>
    </p:spTree>
    <p:extLst>
      <p:ext uri="{BB962C8B-B14F-4D97-AF65-F5344CB8AC3E}">
        <p14:creationId xmlns:p14="http://schemas.microsoft.com/office/powerpoint/2010/main" val="4156474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3600" b="1" dirty="0" smtClean="0">
                <a:solidFill>
                  <a:schemeClr val="accent1">
                    <a:lumMod val="75000"/>
                  </a:schemeClr>
                </a:solidFill>
                <a:latin typeface="Times New Roman" panose="02020603050405020304" pitchFamily="18" charset="0"/>
                <a:cs typeface="Times New Roman" panose="02020603050405020304" pitchFamily="18" charset="0"/>
              </a:rPr>
              <a:t>PROCESOS PRIORITARIOS </a:t>
            </a:r>
            <a:endParaRPr lang="es-CO"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1690688"/>
            <a:ext cx="6386848" cy="1467442"/>
          </a:xfrm>
        </p:spPr>
        <p:txBody>
          <a:bodyPr>
            <a:normAutofit/>
          </a:bodyPr>
          <a:lstStyle/>
          <a:p>
            <a:pPr lvl="0"/>
            <a:r>
              <a:rPr lang="es-CO" sz="2000" dirty="0">
                <a:latin typeface="Times New Roman" panose="02020603050405020304" pitchFamily="18" charset="0"/>
                <a:cs typeface="Times New Roman" panose="02020603050405020304" pitchFamily="18" charset="0"/>
              </a:rPr>
              <a:t>Protocolo de garantía de calidad de equipos </a:t>
            </a:r>
            <a:r>
              <a:rPr lang="es-CO" sz="2000" dirty="0" smtClean="0">
                <a:latin typeface="Times New Roman" panose="02020603050405020304" pitchFamily="18" charset="0"/>
                <a:cs typeface="Times New Roman" panose="02020603050405020304" pitchFamily="18" charset="0"/>
              </a:rPr>
              <a:t>detectores de </a:t>
            </a:r>
            <a:r>
              <a:rPr lang="es-CO" sz="2000" dirty="0">
                <a:latin typeface="Times New Roman" panose="02020603050405020304" pitchFamily="18" charset="0"/>
                <a:cs typeface="Times New Roman" panose="02020603050405020304" pitchFamily="18" charset="0"/>
              </a:rPr>
              <a:t>radiación y de procedimientos. </a:t>
            </a:r>
          </a:p>
          <a:p>
            <a:pPr lvl="0"/>
            <a:r>
              <a:rPr lang="es-CO" sz="2000" dirty="0">
                <a:latin typeface="Times New Roman" panose="02020603050405020304" pitchFamily="18" charset="0"/>
                <a:cs typeface="Times New Roman" panose="02020603050405020304" pitchFamily="18" charset="0"/>
              </a:rPr>
              <a:t>Protocolo de desechos hospitalarios radioactivos.</a:t>
            </a:r>
          </a:p>
          <a:p>
            <a:pPr lvl="0"/>
            <a:r>
              <a:rPr lang="es-CO" sz="2000" dirty="0">
                <a:latin typeface="Times New Roman" panose="02020603050405020304" pitchFamily="18" charset="0"/>
                <a:cs typeface="Times New Roman" panose="02020603050405020304" pitchFamily="18" charset="0"/>
              </a:rPr>
              <a:t>Protocolo de manejo de emergencias radiológicas. </a:t>
            </a:r>
          </a:p>
        </p:txBody>
      </p:sp>
      <p:sp>
        <p:nvSpPr>
          <p:cNvPr id="4" name="Rectángulo 3"/>
          <p:cNvSpPr/>
          <p:nvPr/>
        </p:nvSpPr>
        <p:spPr>
          <a:xfrm>
            <a:off x="5482106" y="3507598"/>
            <a:ext cx="6096000" cy="1631216"/>
          </a:xfrm>
          <a:prstGeom prst="rect">
            <a:avLst/>
          </a:prstGeom>
        </p:spPr>
        <p:txBody>
          <a:bodyPr>
            <a:spAutoFit/>
          </a:bodyPr>
          <a:lstStyle/>
          <a:p>
            <a:pPr marL="285750" lvl="0" indent="-285750">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Protocolo de sistema de vigilancia </a:t>
            </a:r>
            <a:r>
              <a:rPr lang="es-CO" sz="2000" dirty="0" smtClean="0">
                <a:latin typeface="Times New Roman" panose="02020603050405020304" pitchFamily="18" charset="0"/>
                <a:cs typeface="Times New Roman" panose="02020603050405020304" pitchFamily="18" charset="0"/>
              </a:rPr>
              <a:t>epidemiológica y radiológica del personal expuesto. </a:t>
            </a:r>
          </a:p>
          <a:p>
            <a:pPr marL="285750" lvl="0" indent="-285750">
              <a:buFont typeface="Arial" panose="020B0604020202020204" pitchFamily="34" charset="0"/>
              <a:buChar char="•"/>
            </a:pPr>
            <a:r>
              <a:rPr lang="es-CO" sz="2000" dirty="0" smtClean="0">
                <a:latin typeface="Times New Roman" panose="02020603050405020304" pitchFamily="18" charset="0"/>
                <a:cs typeface="Times New Roman" panose="02020603050405020304" pitchFamily="18" charset="0"/>
              </a:rPr>
              <a:t>Planeación y cálculo del plan de tratamiento, incluyendo distribución de dosis y tiempo de tratamiento (minutos o unidades monitoras). </a:t>
            </a:r>
            <a:endParaRPr lang="es-CO" sz="2000"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6157" t="5762" r="11560" b="8349"/>
          <a:stretch/>
        </p:blipFill>
        <p:spPr>
          <a:xfrm>
            <a:off x="7366716" y="1548271"/>
            <a:ext cx="2709666" cy="1609859"/>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658" y="3158131"/>
            <a:ext cx="2653948" cy="2362730"/>
          </a:xfrm>
          <a:prstGeom prst="rect">
            <a:avLst/>
          </a:prstGeom>
        </p:spPr>
      </p:pic>
    </p:spTree>
    <p:extLst>
      <p:ext uri="{BB962C8B-B14F-4D97-AF65-F5344CB8AC3E}">
        <p14:creationId xmlns:p14="http://schemas.microsoft.com/office/powerpoint/2010/main" val="1482569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70" y="622703"/>
            <a:ext cx="10515600" cy="1064429"/>
          </a:xfrm>
        </p:spPr>
        <p:txBody>
          <a:bodyPr>
            <a:normAutofit/>
          </a:bodyPr>
          <a:lstStyle/>
          <a:p>
            <a:r>
              <a:rPr lang="es-CO" sz="3200" b="1" dirty="0" smtClean="0">
                <a:solidFill>
                  <a:schemeClr val="accent1">
                    <a:lumMod val="75000"/>
                  </a:schemeClr>
                </a:solidFill>
                <a:latin typeface="Times New Roman" panose="02020603050405020304" pitchFamily="18" charset="0"/>
                <a:cs typeface="Times New Roman" panose="02020603050405020304" pitchFamily="18" charset="0"/>
              </a:rPr>
              <a:t>HISTORIA CLÍNICA Y DE REGISTRO  </a:t>
            </a:r>
            <a:endParaRPr lang="es-CO"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arcador de contenido 2"/>
          <p:cNvSpPr>
            <a:spLocks noGrp="1"/>
          </p:cNvSpPr>
          <p:nvPr>
            <p:ph idx="1"/>
          </p:nvPr>
        </p:nvSpPr>
        <p:spPr>
          <a:xfrm>
            <a:off x="5499280" y="1829550"/>
            <a:ext cx="5095836" cy="4094732"/>
          </a:xfrm>
        </p:spPr>
        <p:txBody>
          <a:bodyPr>
            <a:noAutofit/>
          </a:bodyPr>
          <a:lstStyle/>
          <a:p>
            <a:pPr lvl="0"/>
            <a:r>
              <a:rPr lang="es-CO" sz="2400" dirty="0">
                <a:latin typeface="Times New Roman" panose="02020603050405020304" pitchFamily="18" charset="0"/>
                <a:cs typeface="Times New Roman" panose="02020603050405020304" pitchFamily="18" charset="0"/>
              </a:rPr>
              <a:t>Inventario actualizado de las fuentes de </a:t>
            </a:r>
            <a:r>
              <a:rPr lang="es-CO" sz="2400" dirty="0" smtClean="0">
                <a:latin typeface="Times New Roman" panose="02020603050405020304" pitchFamily="18" charset="0"/>
                <a:cs typeface="Times New Roman" panose="02020603050405020304" pitchFamily="18" charset="0"/>
              </a:rPr>
              <a:t>radiación. </a:t>
            </a:r>
          </a:p>
          <a:p>
            <a:pPr lvl="0"/>
            <a:r>
              <a:rPr lang="es-CO" sz="2400" dirty="0" smtClean="0">
                <a:latin typeface="Times New Roman" panose="02020603050405020304" pitchFamily="18" charset="0"/>
                <a:cs typeface="Times New Roman" panose="02020603050405020304" pitchFamily="18" charset="0"/>
              </a:rPr>
              <a:t>Registro </a:t>
            </a:r>
            <a:r>
              <a:rPr lang="es-CO" sz="2400" dirty="0">
                <a:latin typeface="Times New Roman" panose="02020603050405020304" pitchFamily="18" charset="0"/>
                <a:cs typeface="Times New Roman" panose="02020603050405020304" pitchFamily="18" charset="0"/>
              </a:rPr>
              <a:t>de ubicación de fuentes radioactivas dentro de la </a:t>
            </a:r>
            <a:r>
              <a:rPr lang="es-CO" sz="2400" dirty="0" smtClean="0">
                <a:latin typeface="Times New Roman" panose="02020603050405020304" pitchFamily="18" charset="0"/>
                <a:cs typeface="Times New Roman" panose="02020603050405020304" pitchFamily="18" charset="0"/>
              </a:rPr>
              <a:t>institución. </a:t>
            </a:r>
            <a:endParaRPr lang="es-CO" sz="2400" dirty="0">
              <a:latin typeface="Times New Roman" panose="02020603050405020304" pitchFamily="18" charset="0"/>
              <a:cs typeface="Times New Roman" panose="02020603050405020304" pitchFamily="18" charset="0"/>
            </a:endParaRPr>
          </a:p>
          <a:p>
            <a:pPr lvl="0"/>
            <a:r>
              <a:rPr lang="es-CO" sz="2400" dirty="0">
                <a:latin typeface="Times New Roman" panose="02020603050405020304" pitchFamily="18" charset="0"/>
                <a:cs typeface="Times New Roman" panose="02020603050405020304" pitchFamily="18" charset="0"/>
              </a:rPr>
              <a:t>Registro de tratamiento de cada uno de los </a:t>
            </a:r>
            <a:r>
              <a:rPr lang="es-CO" sz="2400" dirty="0" smtClean="0">
                <a:latin typeface="Times New Roman" panose="02020603050405020304" pitchFamily="18" charset="0"/>
                <a:cs typeface="Times New Roman" panose="02020603050405020304" pitchFamily="18" charset="0"/>
              </a:rPr>
              <a:t>pacientes. </a:t>
            </a:r>
            <a:endParaRPr lang="es-CO" sz="2400" dirty="0">
              <a:latin typeface="Times New Roman" panose="02020603050405020304" pitchFamily="18" charset="0"/>
              <a:cs typeface="Times New Roman" panose="02020603050405020304" pitchFamily="18" charset="0"/>
            </a:endParaRPr>
          </a:p>
          <a:p>
            <a:pPr lvl="0"/>
            <a:r>
              <a:rPr lang="es-CO" sz="2400" dirty="0">
                <a:latin typeface="Times New Roman" panose="02020603050405020304" pitchFamily="18" charset="0"/>
                <a:cs typeface="Times New Roman" panose="02020603050405020304" pitchFamily="18" charset="0"/>
              </a:rPr>
              <a:t>Registro de calibraciones y controles de calidad </a:t>
            </a:r>
            <a:r>
              <a:rPr lang="es-CO" sz="2400" dirty="0" smtClean="0">
                <a:latin typeface="Times New Roman" panose="02020603050405020304" pitchFamily="18" charset="0"/>
                <a:cs typeface="Times New Roman" panose="02020603050405020304" pitchFamily="18" charset="0"/>
              </a:rPr>
              <a:t>de </a:t>
            </a:r>
            <a:r>
              <a:rPr lang="es-CO" sz="2400" dirty="0">
                <a:latin typeface="Times New Roman" panose="02020603050405020304" pitchFamily="18" charset="0"/>
                <a:cs typeface="Times New Roman" panose="02020603050405020304" pitchFamily="18" charset="0"/>
              </a:rPr>
              <a:t>unidades de </a:t>
            </a:r>
            <a:r>
              <a:rPr lang="es-CO" sz="2400" dirty="0" smtClean="0">
                <a:latin typeface="Times New Roman" panose="02020603050405020304" pitchFamily="18" charset="0"/>
                <a:cs typeface="Times New Roman" panose="02020603050405020304" pitchFamily="18" charset="0"/>
              </a:rPr>
              <a:t>tratamiento</a:t>
            </a:r>
            <a:r>
              <a:rPr lang="es-CO" sz="2400" dirty="0">
                <a:latin typeface="Times New Roman" panose="02020603050405020304" pitchFamily="18" charset="0"/>
                <a:cs typeface="Times New Roman" panose="02020603050405020304" pitchFamily="18" charset="0"/>
              </a:rPr>
              <a:t>.</a:t>
            </a:r>
            <a:r>
              <a:rPr lang="es-CO" sz="2400" dirty="0" smtClean="0">
                <a:latin typeface="Times New Roman" panose="02020603050405020304" pitchFamily="18" charset="0"/>
                <a:cs typeface="Times New Roman" panose="02020603050405020304" pitchFamily="18" charset="0"/>
              </a:rPr>
              <a:t> </a:t>
            </a:r>
            <a:endParaRPr lang="es-CO" sz="2400" dirty="0">
              <a:latin typeface="Times New Roman" panose="02020603050405020304" pitchFamily="18" charset="0"/>
              <a:cs typeface="Times New Roman" panose="02020603050405020304" pitchFamily="18" charset="0"/>
            </a:endParaRPr>
          </a:p>
          <a:p>
            <a:r>
              <a:rPr lang="es-CO" sz="2400" dirty="0">
                <a:latin typeface="Times New Roman" panose="02020603050405020304" pitchFamily="18" charset="0"/>
                <a:cs typeface="Times New Roman" panose="02020603050405020304" pitchFamily="18" charset="0"/>
              </a:rPr>
              <a:t>Registro de investigación de accidentes e incidentes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15" y="3516308"/>
            <a:ext cx="2143125" cy="214312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08664">
            <a:off x="1258372" y="1872388"/>
            <a:ext cx="2514600" cy="1819275"/>
          </a:xfrm>
          <a:prstGeom prst="rect">
            <a:avLst/>
          </a:prstGeom>
        </p:spPr>
      </p:pic>
    </p:spTree>
    <p:extLst>
      <p:ext uri="{BB962C8B-B14F-4D97-AF65-F5344CB8AC3E}">
        <p14:creationId xmlns:p14="http://schemas.microsoft.com/office/powerpoint/2010/main" val="1641332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53549" cy="1325563"/>
          </a:xfrm>
        </p:spPr>
        <p:txBody>
          <a:bodyPr>
            <a:normAutofit/>
          </a:bodyPr>
          <a:lstStyle/>
          <a:p>
            <a:r>
              <a:rPr lang="es-CO" sz="3200" b="1" dirty="0" smtClean="0">
                <a:solidFill>
                  <a:schemeClr val="accent1">
                    <a:lumMod val="75000"/>
                  </a:schemeClr>
                </a:solidFill>
                <a:latin typeface="Times New Roman" panose="02020603050405020304" pitchFamily="18" charset="0"/>
                <a:cs typeface="Times New Roman" panose="02020603050405020304" pitchFamily="18" charset="0"/>
              </a:rPr>
              <a:t>MAPA DE PROCESOS </a:t>
            </a:r>
            <a:endParaRPr lang="es-CO" sz="32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1081826" y="1339403"/>
            <a:ext cx="9286896" cy="5190185"/>
          </a:xfrm>
          <a:prstGeom prst="rect">
            <a:avLst/>
          </a:prstGeom>
        </p:spPr>
      </p:pic>
    </p:spTree>
    <p:extLst>
      <p:ext uri="{BB962C8B-B14F-4D97-AF65-F5344CB8AC3E}">
        <p14:creationId xmlns:p14="http://schemas.microsoft.com/office/powerpoint/2010/main" val="3312490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1133342" y="347729"/>
            <a:ext cx="9440214" cy="6272012"/>
          </a:xfrm>
          <a:prstGeom prst="rect">
            <a:avLst/>
          </a:prstGeom>
        </p:spPr>
      </p:pic>
    </p:spTree>
    <p:extLst>
      <p:ext uri="{BB962C8B-B14F-4D97-AF65-F5344CB8AC3E}">
        <p14:creationId xmlns:p14="http://schemas.microsoft.com/office/powerpoint/2010/main" val="202799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5913" y="543757"/>
            <a:ext cx="9980796" cy="830997"/>
          </a:xfrm>
          <a:prstGeom prst="rect">
            <a:avLst/>
          </a:prstGeom>
          <a:noFill/>
        </p:spPr>
        <p:txBody>
          <a:bodyPr wrap="square" rtlCol="0">
            <a:spAutoFit/>
          </a:bodyPr>
          <a:lstStyle/>
          <a:p>
            <a:pPr algn="ctr"/>
            <a:r>
              <a:rPr lang="es-CO" sz="2400" b="1" dirty="0">
                <a:latin typeface="Times New Roman" panose="02020603050405020304" pitchFamily="18" charset="0"/>
                <a:cs typeface="Times New Roman" panose="02020603050405020304" pitchFamily="18" charset="0"/>
              </a:rPr>
              <a:t>ESTUDIO DE FACTIBILIDAD DE UN CENTRO DE RADIOTERAPIA </a:t>
            </a:r>
            <a:r>
              <a:rPr lang="es-CO" sz="2400" b="1" dirty="0" smtClean="0">
                <a:latin typeface="Times New Roman" panose="02020603050405020304" pitchFamily="18" charset="0"/>
                <a:cs typeface="Times New Roman" panose="02020603050405020304" pitchFamily="18" charset="0"/>
              </a:rPr>
              <a:t>EN</a:t>
            </a:r>
            <a:r>
              <a:rPr lang="es-CO" sz="2400" b="1" dirty="0" smtClean="0">
                <a:latin typeface="Times New Roman" panose="02020603050405020304" pitchFamily="18" charset="0"/>
                <a:cs typeface="Times New Roman" panose="02020603050405020304" pitchFamily="18" charset="0"/>
              </a:rPr>
              <a:t> </a:t>
            </a:r>
            <a:r>
              <a:rPr lang="es-CO" sz="2400" b="1" dirty="0" smtClean="0">
                <a:latin typeface="Times New Roman" panose="02020603050405020304" pitchFamily="18" charset="0"/>
                <a:cs typeface="Times New Roman" panose="02020603050405020304" pitchFamily="18" charset="0"/>
              </a:rPr>
              <a:t>LA CIUDAD </a:t>
            </a:r>
            <a:r>
              <a:rPr lang="es-CO" sz="2400" b="1" dirty="0">
                <a:latin typeface="Times New Roman" panose="02020603050405020304" pitchFamily="18" charset="0"/>
                <a:cs typeface="Times New Roman" panose="02020603050405020304" pitchFamily="18" charset="0"/>
              </a:rPr>
              <a:t>DE POPAYÁN</a:t>
            </a:r>
            <a:r>
              <a:rPr lang="es-CO" b="1" dirty="0"/>
              <a:t> </a:t>
            </a:r>
            <a:endParaRPr lang="es-CO" sz="2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2943497" y="2174877"/>
            <a:ext cx="6096000" cy="3170099"/>
          </a:xfrm>
          <a:prstGeom prst="rect">
            <a:avLst/>
          </a:prstGeom>
        </p:spPr>
        <p:txBody>
          <a:bodyPr>
            <a:spAutoFit/>
          </a:bodyPr>
          <a:lstStyle/>
          <a:p>
            <a:pPr algn="ctr"/>
            <a:r>
              <a:rPr lang="es-CO" sz="2000" dirty="0">
                <a:latin typeface="Times New Roman" panose="02020603050405020304" pitchFamily="18" charset="0"/>
                <a:cs typeface="Times New Roman" panose="02020603050405020304" pitchFamily="18" charset="0"/>
              </a:rPr>
              <a:t>Estudiantes </a:t>
            </a:r>
            <a:endParaRPr lang="es-CO" sz="2000" dirty="0" smtClean="0">
              <a:latin typeface="Times New Roman" panose="02020603050405020304" pitchFamily="18" charset="0"/>
              <a:cs typeface="Times New Roman" panose="02020603050405020304" pitchFamily="18" charset="0"/>
            </a:endParaRPr>
          </a:p>
          <a:p>
            <a:pPr algn="ctr"/>
            <a:r>
              <a:rPr lang="es-CO" dirty="0" smtClean="0">
                <a:latin typeface="Times New Roman" panose="02020603050405020304" pitchFamily="18" charset="0"/>
                <a:cs typeface="Times New Roman" panose="02020603050405020304" pitchFamily="18" charset="0"/>
              </a:rPr>
              <a:t>KATHERINE VANESA ORREGO RIVERA</a:t>
            </a:r>
          </a:p>
          <a:p>
            <a:pPr algn="ctr"/>
            <a:r>
              <a:rPr lang="es-CO" dirty="0" smtClean="0">
                <a:latin typeface="Times New Roman" panose="02020603050405020304" pitchFamily="18" charset="0"/>
                <a:cs typeface="Times New Roman" panose="02020603050405020304" pitchFamily="18" charset="0"/>
              </a:rPr>
              <a:t>DIANA MARCELA ORTIZ JOJOA</a:t>
            </a:r>
          </a:p>
          <a:p>
            <a:pPr algn="ctr"/>
            <a:endParaRPr lang="es-CO" dirty="0" smtClean="0">
              <a:latin typeface="Times New Roman" panose="02020603050405020304" pitchFamily="18" charset="0"/>
              <a:cs typeface="Times New Roman" panose="02020603050405020304" pitchFamily="18" charset="0"/>
            </a:endParaRPr>
          </a:p>
          <a:p>
            <a:pPr algn="ctr"/>
            <a:r>
              <a:rPr lang="es-CO" dirty="0" smtClean="0">
                <a:latin typeface="Times New Roman" panose="02020603050405020304" pitchFamily="18" charset="0"/>
                <a:cs typeface="Times New Roman" panose="02020603050405020304" pitchFamily="18" charset="0"/>
              </a:rPr>
              <a:t>Director</a:t>
            </a:r>
          </a:p>
          <a:p>
            <a:pPr algn="ctr"/>
            <a:r>
              <a:rPr lang="es-CO" dirty="0" smtClean="0">
                <a:latin typeface="Times New Roman" panose="02020603050405020304" pitchFamily="18" charset="0"/>
                <a:cs typeface="Times New Roman" panose="02020603050405020304" pitchFamily="18" charset="0"/>
              </a:rPr>
              <a:t>Mg. Edison Rivera Figueroa </a:t>
            </a:r>
          </a:p>
          <a:p>
            <a:pPr algn="ctr"/>
            <a:endParaRPr lang="es-CO" dirty="0" smtClean="0">
              <a:latin typeface="Times New Roman" panose="02020603050405020304" pitchFamily="18" charset="0"/>
              <a:cs typeface="Times New Roman" panose="02020603050405020304" pitchFamily="18" charset="0"/>
            </a:endParaRPr>
          </a:p>
          <a:p>
            <a:pPr algn="ctr"/>
            <a:r>
              <a:rPr lang="es-CO" dirty="0" smtClean="0">
                <a:latin typeface="Times New Roman" panose="02020603050405020304" pitchFamily="18" charset="0"/>
                <a:cs typeface="Times New Roman" panose="02020603050405020304" pitchFamily="18" charset="0"/>
              </a:rPr>
              <a:t>FUNDACIÓN UNIVERSITARIA DE POPAYÁN</a:t>
            </a:r>
          </a:p>
          <a:p>
            <a:pPr algn="ctr"/>
            <a:r>
              <a:rPr lang="es-CO" dirty="0" smtClean="0">
                <a:latin typeface="Times New Roman" panose="02020603050405020304" pitchFamily="18" charset="0"/>
                <a:cs typeface="Times New Roman" panose="02020603050405020304" pitchFamily="18" charset="0"/>
              </a:rPr>
              <a:t>FACULTAD DE INGENIERÍAS</a:t>
            </a:r>
          </a:p>
          <a:p>
            <a:pPr algn="ctr"/>
            <a:r>
              <a:rPr lang="es-CO" dirty="0" smtClean="0">
                <a:latin typeface="Times New Roman" panose="02020603050405020304" pitchFamily="18" charset="0"/>
                <a:cs typeface="Times New Roman" panose="02020603050405020304" pitchFamily="18" charset="0"/>
              </a:rPr>
              <a:t>PROGRAMA DE INGENIERÍA INDUSTRIAL</a:t>
            </a:r>
          </a:p>
          <a:p>
            <a:pPr algn="ctr"/>
            <a:r>
              <a:rPr lang="es-CO" dirty="0" smtClean="0">
                <a:latin typeface="Times New Roman" panose="02020603050405020304" pitchFamily="18" charset="0"/>
                <a:cs typeface="Times New Roman" panose="02020603050405020304" pitchFamily="18" charset="0"/>
              </a:rPr>
              <a:t>Popayán 2019</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561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965"/>
            <a:ext cx="8253549" cy="714103"/>
          </a:xfrm>
        </p:spPr>
        <p:txBody>
          <a:bodyPr>
            <a:noAutofit/>
          </a:bodyPr>
          <a:lstStyle/>
          <a:p>
            <a:r>
              <a:rPr lang="es-CO" sz="2400" b="1" dirty="0">
                <a:solidFill>
                  <a:schemeClr val="accent1">
                    <a:lumMod val="75000"/>
                  </a:schemeClr>
                </a:solidFill>
                <a:latin typeface="Times New Roman" panose="02020603050405020304" pitchFamily="18" charset="0"/>
                <a:cs typeface="Times New Roman" panose="02020603050405020304" pitchFamily="18" charset="0"/>
              </a:rPr>
              <a:t>DISTRIBUCIÓN </a:t>
            </a:r>
            <a:r>
              <a:rPr lang="es-CO" sz="2400" b="1" dirty="0" smtClean="0">
                <a:solidFill>
                  <a:schemeClr val="accent1">
                    <a:lumMod val="75000"/>
                  </a:schemeClr>
                </a:solidFill>
                <a:latin typeface="Times New Roman" panose="02020603050405020304" pitchFamily="18" charset="0"/>
                <a:cs typeface="Times New Roman" panose="02020603050405020304" pitchFamily="18" charset="0"/>
              </a:rPr>
              <a:t>EN PLANTA </a:t>
            </a:r>
            <a:r>
              <a:rPr lang="es-CO" sz="2400" b="1" dirty="0">
                <a:solidFill>
                  <a:schemeClr val="accent1">
                    <a:lumMod val="75000"/>
                  </a:schemeClr>
                </a:solidFill>
                <a:latin typeface="Times New Roman" panose="02020603050405020304" pitchFamily="18" charset="0"/>
                <a:cs typeface="Times New Roman" panose="02020603050405020304" pitchFamily="18" charset="0"/>
              </a:rPr>
              <a:t>PARA LA UNIDAD DE RADIOTERAPIA </a:t>
            </a:r>
            <a:endParaRPr lang="es-CO"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1250845"/>
            <a:ext cx="7234646" cy="685755"/>
          </a:xfrm>
        </p:spPr>
        <p:txBody>
          <a:bodyPr>
            <a:normAutofit/>
          </a:bodyPr>
          <a:lstStyle/>
          <a:p>
            <a:pPr algn="just"/>
            <a:r>
              <a:rPr lang="es-CO" b="1" dirty="0" smtClean="0"/>
              <a:t>DIAGRAMA DE LA RELACIÓN DE ACTIVIDADES</a:t>
            </a:r>
            <a:endParaRPr lang="es-CO" b="1" dirty="0"/>
          </a:p>
        </p:txBody>
      </p:sp>
      <p:pic>
        <p:nvPicPr>
          <p:cNvPr id="8" name="Imagen 7"/>
          <p:cNvPicPr/>
          <p:nvPr/>
        </p:nvPicPr>
        <p:blipFill rotWithShape="1">
          <a:blip r:embed="rId2">
            <a:extLst>
              <a:ext uri="{28A0092B-C50C-407E-A947-70E740481C1C}">
                <a14:useLocalDpi xmlns:a14="http://schemas.microsoft.com/office/drawing/2010/main" val="0"/>
              </a:ext>
            </a:extLst>
          </a:blip>
          <a:srcRect l="8747" t="5703" r="4328" b="6844"/>
          <a:stretch/>
        </p:blipFill>
        <p:spPr bwMode="auto">
          <a:xfrm>
            <a:off x="2639786" y="2540406"/>
            <a:ext cx="7392487" cy="3128874"/>
          </a:xfrm>
          <a:prstGeom prst="rect">
            <a:avLst/>
          </a:prstGeom>
          <a:ln>
            <a:noFill/>
          </a:ln>
          <a:extLst>
            <a:ext uri="{53640926-AAD7-44D8-BBD7-CCE9431645EC}">
              <a14:shadowObscured xmlns:a14="http://schemas.microsoft.com/office/drawing/2010/main"/>
            </a:ext>
          </a:extLst>
        </p:spPr>
      </p:pic>
      <p:sp>
        <p:nvSpPr>
          <p:cNvPr id="6" name="Marcador de contenido 2"/>
          <p:cNvSpPr txBox="1">
            <a:spLocks/>
          </p:cNvSpPr>
          <p:nvPr/>
        </p:nvSpPr>
        <p:spPr>
          <a:xfrm>
            <a:off x="1034141" y="1753340"/>
            <a:ext cx="8998132" cy="787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2400" dirty="0" smtClean="0"/>
              <a:t>Muestra la relación de cada área de servicios con cualquier otro departamento.</a:t>
            </a:r>
            <a:endParaRPr lang="es-CO" sz="2400" dirty="0"/>
          </a:p>
        </p:txBody>
      </p:sp>
    </p:spTree>
    <p:extLst>
      <p:ext uri="{BB962C8B-B14F-4D97-AF65-F5344CB8AC3E}">
        <p14:creationId xmlns:p14="http://schemas.microsoft.com/office/powerpoint/2010/main" val="1352312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17687" y="323165"/>
            <a:ext cx="6686859" cy="646331"/>
          </a:xfrm>
          <a:prstGeom prst="rect">
            <a:avLst/>
          </a:prstGeom>
        </p:spPr>
        <p:txBody>
          <a:bodyPr wrap="square">
            <a:spAutoFit/>
          </a:bodyPr>
          <a:lstStyle/>
          <a:p>
            <a:r>
              <a:rPr lang="es-CO" sz="3600" b="1" dirty="0" smtClean="0">
                <a:solidFill>
                  <a:schemeClr val="accent1">
                    <a:lumMod val="75000"/>
                  </a:schemeClr>
                </a:solidFill>
                <a:latin typeface="Times New Roman" panose="02020603050405020304" pitchFamily="18" charset="0"/>
                <a:cs typeface="Times New Roman" panose="02020603050405020304" pitchFamily="18" charset="0"/>
              </a:rPr>
              <a:t>HOJA DE TRABAJO </a:t>
            </a:r>
            <a:endParaRPr lang="es-CO" sz="3600" b="1" dirty="0">
              <a:solidFill>
                <a:schemeClr val="accent1">
                  <a:lumMod val="75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15794141"/>
              </p:ext>
            </p:extLst>
          </p:nvPr>
        </p:nvGraphicFramePr>
        <p:xfrm>
          <a:off x="2064670" y="1765418"/>
          <a:ext cx="7314461" cy="4060617"/>
        </p:xfrm>
        <a:graphic>
          <a:graphicData uri="http://schemas.openxmlformats.org/drawingml/2006/table">
            <a:tbl>
              <a:tblPr firstRow="1" firstCol="1" bandRow="1">
                <a:effectLst>
                  <a:outerShdw blurRad="50800" dist="38100" dir="16200000" rotWithShape="0">
                    <a:prstClr val="black">
                      <a:alpha val="40000"/>
                    </a:prstClr>
                  </a:outerShdw>
                </a:effectLst>
                <a:tableStyleId>{8A107856-5554-42FB-B03E-39F5DBC370BA}</a:tableStyleId>
              </a:tblPr>
              <a:tblGrid>
                <a:gridCol w="239154">
                  <a:extLst>
                    <a:ext uri="{9D8B030D-6E8A-4147-A177-3AD203B41FA5}">
                      <a16:colId xmlns:a16="http://schemas.microsoft.com/office/drawing/2014/main" val="2607443784"/>
                    </a:ext>
                  </a:extLst>
                </a:gridCol>
                <a:gridCol w="3380735">
                  <a:extLst>
                    <a:ext uri="{9D8B030D-6E8A-4147-A177-3AD203B41FA5}">
                      <a16:colId xmlns:a16="http://schemas.microsoft.com/office/drawing/2014/main" val="1357630078"/>
                    </a:ext>
                  </a:extLst>
                </a:gridCol>
                <a:gridCol w="380580">
                  <a:extLst>
                    <a:ext uri="{9D8B030D-6E8A-4147-A177-3AD203B41FA5}">
                      <a16:colId xmlns:a16="http://schemas.microsoft.com/office/drawing/2014/main" val="869303643"/>
                    </a:ext>
                  </a:extLst>
                </a:gridCol>
                <a:gridCol w="380580">
                  <a:extLst>
                    <a:ext uri="{9D8B030D-6E8A-4147-A177-3AD203B41FA5}">
                      <a16:colId xmlns:a16="http://schemas.microsoft.com/office/drawing/2014/main" val="767812896"/>
                    </a:ext>
                  </a:extLst>
                </a:gridCol>
                <a:gridCol w="534720">
                  <a:extLst>
                    <a:ext uri="{9D8B030D-6E8A-4147-A177-3AD203B41FA5}">
                      <a16:colId xmlns:a16="http://schemas.microsoft.com/office/drawing/2014/main" val="3264273462"/>
                    </a:ext>
                  </a:extLst>
                </a:gridCol>
                <a:gridCol w="776031">
                  <a:extLst>
                    <a:ext uri="{9D8B030D-6E8A-4147-A177-3AD203B41FA5}">
                      <a16:colId xmlns:a16="http://schemas.microsoft.com/office/drawing/2014/main" val="570249688"/>
                    </a:ext>
                  </a:extLst>
                </a:gridCol>
                <a:gridCol w="929034">
                  <a:extLst>
                    <a:ext uri="{9D8B030D-6E8A-4147-A177-3AD203B41FA5}">
                      <a16:colId xmlns:a16="http://schemas.microsoft.com/office/drawing/2014/main" val="3084913302"/>
                    </a:ext>
                  </a:extLst>
                </a:gridCol>
                <a:gridCol w="693627">
                  <a:extLst>
                    <a:ext uri="{9D8B030D-6E8A-4147-A177-3AD203B41FA5}">
                      <a16:colId xmlns:a16="http://schemas.microsoft.com/office/drawing/2014/main" val="2649917403"/>
                    </a:ext>
                  </a:extLst>
                </a:gridCol>
              </a:tblGrid>
              <a:tr h="369147">
                <a:tc rowSpan="2" gridSpan="2">
                  <a:txBody>
                    <a:bodyPr/>
                    <a:lstStyle/>
                    <a:p>
                      <a:pPr algn="ctr">
                        <a:lnSpc>
                          <a:spcPct val="150000"/>
                        </a:lnSpc>
                        <a:spcAft>
                          <a:spcPts val="0"/>
                        </a:spcAft>
                      </a:pPr>
                      <a:r>
                        <a:rPr lang="es-CO" sz="1600" dirty="0">
                          <a:effectLst/>
                          <a:latin typeface="Arial" panose="020B0604020202020204" pitchFamily="34" charset="0"/>
                          <a:cs typeface="Arial" panose="020B0604020202020204" pitchFamily="34" charset="0"/>
                        </a:rPr>
                        <a:t>ACTIVIDAD</a:t>
                      </a:r>
                      <a:endParaRPr lang="es-CO"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hMerge="1">
                  <a:txBody>
                    <a:bodyPr/>
                    <a:lstStyle/>
                    <a:p>
                      <a:endParaRPr lang="es-CO"/>
                    </a:p>
                  </a:txBody>
                  <a:tcPr/>
                </a:tc>
                <a:tc gridSpan="6">
                  <a:txBody>
                    <a:bodyPr/>
                    <a:lstStyle/>
                    <a:p>
                      <a:pPr algn="ctr">
                        <a:lnSpc>
                          <a:spcPct val="150000"/>
                        </a:lnSpc>
                        <a:spcAft>
                          <a:spcPts val="0"/>
                        </a:spcAft>
                      </a:pPr>
                      <a:r>
                        <a:rPr lang="es-CO" sz="1400" dirty="0">
                          <a:effectLst/>
                          <a:latin typeface="Arial" panose="020B0604020202020204" pitchFamily="34" charset="0"/>
                          <a:cs typeface="Arial" panose="020B0604020202020204" pitchFamily="34" charset="0"/>
                        </a:rPr>
                        <a:t>GRADO DE CERCANÍA</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68627140"/>
                  </a:ext>
                </a:extLst>
              </a:tr>
              <a:tr h="369147">
                <a:tc gridSpan="2" vMerge="1">
                  <a:txBody>
                    <a:bodyPr/>
                    <a:lstStyle/>
                    <a:p>
                      <a:endParaRPr lang="es-CO"/>
                    </a:p>
                  </a:txBody>
                  <a:tcPr/>
                </a:tc>
                <a:tc hMerge="1" vMerge="1">
                  <a:txBody>
                    <a:bodyPr/>
                    <a:lstStyle/>
                    <a:p>
                      <a:endParaRPr lang="es-CO"/>
                    </a:p>
                  </a:txBody>
                  <a:tcP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A</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E</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I</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O</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U</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X</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35094290"/>
                  </a:ext>
                </a:extLst>
              </a:tr>
              <a:tr h="369147">
                <a:tc>
                  <a:txBody>
                    <a:bodyPr/>
                    <a:lstStyle/>
                    <a:p>
                      <a:pPr algn="ctr">
                        <a:lnSpc>
                          <a:spcPct val="150000"/>
                        </a:lnSpc>
                        <a:spcAft>
                          <a:spcPts val="0"/>
                        </a:spcAft>
                      </a:pPr>
                      <a:r>
                        <a:rPr lang="es-CO" sz="1100">
                          <a:effectLst/>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dirty="0">
                          <a:effectLst/>
                          <a:latin typeface="Arial" panose="020B0604020202020204" pitchFamily="34" charset="0"/>
                          <a:cs typeface="Arial" panose="020B0604020202020204" pitchFamily="34" charset="0"/>
                        </a:rPr>
                        <a:t>SALA DE TRATAMIENTOS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4</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2</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3,8</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6</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5,7,9</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53987235"/>
                  </a:ext>
                </a:extLst>
              </a:tr>
              <a:tr h="369147">
                <a:tc>
                  <a:txBody>
                    <a:bodyPr/>
                    <a:lstStyle/>
                    <a:p>
                      <a:pPr algn="ctr">
                        <a:lnSpc>
                          <a:spcPct val="150000"/>
                        </a:lnSpc>
                        <a:spcAft>
                          <a:spcPts val="0"/>
                        </a:spcAft>
                      </a:pPr>
                      <a:r>
                        <a:rPr lang="es-CO" sz="11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SALA DE MOLDEO Y DOSIMETRÍA</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1,3</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4</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8,9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5,6,7</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45487320"/>
                  </a:ext>
                </a:extLst>
              </a:tr>
              <a:tr h="369147">
                <a:tc>
                  <a:txBody>
                    <a:bodyPr/>
                    <a:lstStyle/>
                    <a:p>
                      <a:pPr algn="ctr">
                        <a:lnSpc>
                          <a:spcPct val="150000"/>
                        </a:lnSpc>
                        <a:spcAft>
                          <a:spcPts val="0"/>
                        </a:spcAft>
                      </a:pPr>
                      <a:r>
                        <a:rPr lang="es-CO" sz="1100">
                          <a:effectLst/>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SALA DE PLANEACIÓN DE TRATAMIENTOS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2</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1,4</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5</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6,7,8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9</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47642225"/>
                  </a:ext>
                </a:extLst>
              </a:tr>
              <a:tr h="369147">
                <a:tc>
                  <a:txBody>
                    <a:bodyPr/>
                    <a:lstStyle/>
                    <a:p>
                      <a:pPr algn="ctr">
                        <a:lnSpc>
                          <a:spcPct val="150000"/>
                        </a:lnSpc>
                        <a:spcAft>
                          <a:spcPts val="0"/>
                        </a:spcAft>
                      </a:pPr>
                      <a:r>
                        <a:rPr lang="es-CO" sz="1100">
                          <a:effectLst/>
                        </a:rPr>
                        <a:t>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SALA DE RECUPERACIÓN</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1</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2,3</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6</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5,8,9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7</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44356111"/>
                  </a:ext>
                </a:extLst>
              </a:tr>
              <a:tr h="369147">
                <a:tc>
                  <a:txBody>
                    <a:bodyPr/>
                    <a:lstStyle/>
                    <a:p>
                      <a:pPr algn="ctr">
                        <a:lnSpc>
                          <a:spcPct val="150000"/>
                        </a:lnSpc>
                        <a:spcAft>
                          <a:spcPts val="0"/>
                        </a:spcAft>
                      </a:pPr>
                      <a:r>
                        <a:rPr lang="es-CO" sz="1100">
                          <a:effectLst/>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CONSULTORIOS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3,6</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1,2,4,8,9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7</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49799210"/>
                  </a:ext>
                </a:extLst>
              </a:tr>
              <a:tr h="369147">
                <a:tc>
                  <a:txBody>
                    <a:bodyPr/>
                    <a:lstStyle/>
                    <a:p>
                      <a:pPr algn="ctr">
                        <a:lnSpc>
                          <a:spcPct val="150000"/>
                        </a:lnSpc>
                        <a:spcAft>
                          <a:spcPts val="0"/>
                        </a:spcAft>
                      </a:pPr>
                      <a:r>
                        <a:rPr lang="es-CO" sz="1100">
                          <a:effectLst/>
                        </a:rPr>
                        <a:t>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VESTIER</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1,4,5</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2,3,8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7,9</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25111330"/>
                  </a:ext>
                </a:extLst>
              </a:tr>
              <a:tr h="369147">
                <a:tc>
                  <a:txBody>
                    <a:bodyPr/>
                    <a:lstStyle/>
                    <a:p>
                      <a:pPr algn="ctr">
                        <a:lnSpc>
                          <a:spcPct val="150000"/>
                        </a:lnSpc>
                        <a:spcAft>
                          <a:spcPts val="0"/>
                        </a:spcAft>
                      </a:pPr>
                      <a:r>
                        <a:rPr lang="es-CO" sz="1100">
                          <a:effectLst/>
                        </a:rPr>
                        <a:t>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RECEPCIÓN</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1,2,3,8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4,5,6,9</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6917029"/>
                  </a:ext>
                </a:extLst>
              </a:tr>
              <a:tr h="369147">
                <a:tc>
                  <a:txBody>
                    <a:bodyPr/>
                    <a:lstStyle/>
                    <a:p>
                      <a:pPr algn="ctr">
                        <a:lnSpc>
                          <a:spcPct val="150000"/>
                        </a:lnSpc>
                        <a:spcAft>
                          <a:spcPts val="0"/>
                        </a:spcAft>
                      </a:pPr>
                      <a:r>
                        <a:rPr lang="es-CO" sz="1100">
                          <a:effectLst/>
                        </a:rPr>
                        <a:t>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SALA DE ESPERA</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1</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2</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3,4,5,6,7</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9</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477267947"/>
                  </a:ext>
                </a:extLst>
              </a:tr>
              <a:tr h="369147">
                <a:tc>
                  <a:txBody>
                    <a:bodyPr/>
                    <a:lstStyle/>
                    <a:p>
                      <a:pPr algn="ctr">
                        <a:lnSpc>
                          <a:spcPct val="150000"/>
                        </a:lnSpc>
                        <a:spcAft>
                          <a:spcPts val="0"/>
                        </a:spcAft>
                      </a:pPr>
                      <a:r>
                        <a:rPr lang="es-CO" sz="1100">
                          <a:effectLst/>
                        </a:rPr>
                        <a:t>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CO" sz="1100">
                          <a:effectLst/>
                          <a:latin typeface="Arial" panose="020B0604020202020204" pitchFamily="34" charset="0"/>
                          <a:cs typeface="Arial" panose="020B0604020202020204" pitchFamily="34" charset="0"/>
                        </a:rPr>
                        <a:t>ÁREA DE RESIDUOS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a:effectLst/>
                        <a:latin typeface="Arial" panose="020B0604020202020204" pitchFamily="34" charset="0"/>
                        <a:cs typeface="Arial" panose="020B0604020202020204" pitchFamily="34" charset="0"/>
                      </a:endParaRPr>
                    </a:p>
                  </a:txBody>
                  <a:tcPr marL="44450" marR="44450" marT="0" marB="0" anchor="ctr"/>
                </a:tc>
                <a:tc>
                  <a:txBody>
                    <a:bodyPr/>
                    <a:lstStyle/>
                    <a:p>
                      <a:pPr>
                        <a:lnSpc>
                          <a:spcPct val="107000"/>
                        </a:lnSpc>
                      </a:pPr>
                      <a:endParaRPr lang="es-CO" sz="1100" dirty="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a:effectLst/>
                          <a:latin typeface="Arial" panose="020B0604020202020204" pitchFamily="34" charset="0"/>
                          <a:cs typeface="Arial" panose="020B0604020202020204" pitchFamily="34" charset="0"/>
                        </a:rPr>
                        <a:t>2</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1,4,5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CO" sz="1100" dirty="0">
                          <a:effectLst/>
                          <a:latin typeface="Arial" panose="020B0604020202020204" pitchFamily="34" charset="0"/>
                          <a:cs typeface="Arial" panose="020B0604020202020204" pitchFamily="34" charset="0"/>
                        </a:rPr>
                        <a:t>3,6,7,8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871592678"/>
                  </a:ext>
                </a:extLst>
              </a:tr>
            </a:tbl>
          </a:graphicData>
        </a:graphic>
      </p:graphicFrame>
      <p:sp>
        <p:nvSpPr>
          <p:cNvPr id="4" name="Rectángulo 3"/>
          <p:cNvSpPr/>
          <p:nvPr/>
        </p:nvSpPr>
        <p:spPr>
          <a:xfrm>
            <a:off x="817687" y="885729"/>
            <a:ext cx="9381828" cy="707886"/>
          </a:xfrm>
          <a:prstGeom prst="rect">
            <a:avLst/>
          </a:prstGeom>
        </p:spPr>
        <p:txBody>
          <a:bodyPr wrap="square">
            <a:spAutoFit/>
          </a:bodyPr>
          <a:lstStyle/>
          <a:p>
            <a:r>
              <a:rPr lang="es-CO" sz="2000" dirty="0" smtClean="0">
                <a:latin typeface="Times New Roman" panose="02020603050405020304" pitchFamily="18" charset="0"/>
                <a:cs typeface="Times New Roman" panose="02020603050405020304" pitchFamily="18" charset="0"/>
              </a:rPr>
              <a:t>Se toman las actividades expuestas en el diagrama de relación de actividades para tener una mejor interpretación de la importancia de cercanía de cada área. </a:t>
            </a:r>
            <a:endParaRPr lang="es-CO" sz="2000" dirty="0"/>
          </a:p>
        </p:txBody>
      </p:sp>
    </p:spTree>
    <p:extLst>
      <p:ext uri="{BB962C8B-B14F-4D97-AF65-F5344CB8AC3E}">
        <p14:creationId xmlns:p14="http://schemas.microsoft.com/office/powerpoint/2010/main" val="3859949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210578"/>
            <a:ext cx="10515600" cy="1025793"/>
          </a:xfrm>
        </p:spPr>
        <p:txBody>
          <a:bodyPr>
            <a:normAutofit/>
          </a:bodyPr>
          <a:lstStyle/>
          <a:p>
            <a:r>
              <a:rPr lang="es-CO" sz="3600" b="1" dirty="0" smtClean="0">
                <a:solidFill>
                  <a:schemeClr val="accent1">
                    <a:lumMod val="75000"/>
                  </a:schemeClr>
                </a:solidFill>
                <a:latin typeface="Times New Roman" panose="02020603050405020304" pitchFamily="18" charset="0"/>
                <a:cs typeface="Times New Roman" panose="02020603050405020304" pitchFamily="18" charset="0"/>
              </a:rPr>
              <a:t>DIAGRAMA ADIMENSIONAL DE BLOQUES</a:t>
            </a:r>
            <a:endParaRPr lang="es-CO"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Imagen 8" descr="C:\Users\Diana\Downloads\46505942_262337841118330_4876992393183756288_n.jpg"/>
          <p:cNvPicPr/>
          <p:nvPr/>
        </p:nvPicPr>
        <p:blipFill>
          <a:blip r:embed="rId2">
            <a:extLst>
              <a:ext uri="{28A0092B-C50C-407E-A947-70E740481C1C}">
                <a14:useLocalDpi xmlns:a14="http://schemas.microsoft.com/office/drawing/2010/main" val="0"/>
              </a:ext>
            </a:extLst>
          </a:blip>
          <a:srcRect/>
          <a:stretch>
            <a:fillRect/>
          </a:stretch>
        </p:blipFill>
        <p:spPr bwMode="auto">
          <a:xfrm>
            <a:off x="5185954" y="1092679"/>
            <a:ext cx="6078707" cy="5007675"/>
          </a:xfrm>
          <a:prstGeom prst="rect">
            <a:avLst/>
          </a:prstGeom>
          <a:noFill/>
          <a:ln>
            <a:noFill/>
          </a:ln>
        </p:spPr>
      </p:pic>
      <p:sp>
        <p:nvSpPr>
          <p:cNvPr id="4" name="Título 4"/>
          <p:cNvSpPr txBox="1">
            <a:spLocks/>
          </p:cNvSpPr>
          <p:nvPr/>
        </p:nvSpPr>
        <p:spPr>
          <a:xfrm>
            <a:off x="520335" y="1915639"/>
            <a:ext cx="4665619" cy="2904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CO" sz="2000" dirty="0" smtClean="0">
                <a:latin typeface="Times New Roman" panose="02020603050405020304" pitchFamily="18" charset="0"/>
                <a:cs typeface="Times New Roman" panose="02020603050405020304" pitchFamily="18" charset="0"/>
              </a:rPr>
              <a:t>En cada bloque se colocan los códigos provenientes de la hoja de trabajo.</a:t>
            </a:r>
          </a:p>
          <a:p>
            <a:pPr marL="342900" indent="-342900">
              <a:buFont typeface="Arial" panose="020B0604020202020204" pitchFamily="34" charset="0"/>
              <a:buChar char="•"/>
            </a:pPr>
            <a:r>
              <a:rPr lang="es-CO" sz="2000" dirty="0" smtClean="0">
                <a:latin typeface="Times New Roman" panose="02020603050405020304" pitchFamily="18" charset="0"/>
                <a:cs typeface="Times New Roman" panose="02020603050405020304" pitchFamily="18" charset="0"/>
              </a:rPr>
              <a:t>Se ordena de manera que cada bloque satisfaga la mayoría de código de actividades.</a:t>
            </a:r>
          </a:p>
          <a:p>
            <a:pPr marL="342900" indent="-342900">
              <a:buFont typeface="Arial" panose="020B0604020202020204" pitchFamily="34" charset="0"/>
              <a:buChar char="•"/>
            </a:pPr>
            <a:r>
              <a:rPr lang="es-CO" sz="2000" dirty="0" smtClean="0">
                <a:latin typeface="Times New Roman" panose="02020603050405020304" pitchFamily="18" charset="0"/>
                <a:cs typeface="Times New Roman" panose="02020603050405020304" pitchFamily="18" charset="0"/>
              </a:rPr>
              <a:t>Se inicio con los códigos de cercanía mas importante.</a:t>
            </a: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52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3487" y="0"/>
            <a:ext cx="10515600" cy="1325563"/>
          </a:xfrm>
        </p:spPr>
        <p:txBody>
          <a:bodyPr>
            <a:normAutofit/>
          </a:bodyPr>
          <a:lstStyle/>
          <a:p>
            <a:r>
              <a:rPr lang="es-CO" sz="3200" b="1" dirty="0" smtClean="0">
                <a:solidFill>
                  <a:schemeClr val="accent1">
                    <a:lumMod val="75000"/>
                  </a:schemeClr>
                </a:solidFill>
                <a:latin typeface="Times New Roman" panose="02020603050405020304" pitchFamily="18" charset="0"/>
                <a:cs typeface="Times New Roman" panose="02020603050405020304" pitchFamily="18" charset="0"/>
              </a:rPr>
              <a:t>DISEÑO DE LA UNIDAD DE RADIOTERAPIA</a:t>
            </a:r>
            <a:endParaRPr lang="es-CO" sz="2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2"/>
          <a:srcRect l="16961" t="15060" r="17915" b="16430"/>
          <a:stretch/>
        </p:blipFill>
        <p:spPr>
          <a:xfrm>
            <a:off x="1112106" y="1022684"/>
            <a:ext cx="9235051" cy="5619001"/>
          </a:xfrm>
          <a:prstGeom prst="rect">
            <a:avLst/>
          </a:prstGeom>
        </p:spPr>
      </p:pic>
    </p:spTree>
    <p:extLst>
      <p:ext uri="{BB962C8B-B14F-4D97-AF65-F5344CB8AC3E}">
        <p14:creationId xmlns:p14="http://schemas.microsoft.com/office/powerpoint/2010/main" val="1287355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73130" y="1456120"/>
            <a:ext cx="10408973" cy="954107"/>
          </a:xfrm>
          <a:prstGeom prst="rect">
            <a:avLst/>
          </a:prstGeom>
        </p:spPr>
        <p:txBody>
          <a:bodyPr wrap="square">
            <a:spAutoFit/>
          </a:bodyPr>
          <a:lstStyle/>
          <a:p>
            <a:pPr lvl="0"/>
            <a:r>
              <a:rPr lang="es-CO" sz="2800" dirty="0">
                <a:latin typeface="Times New Roman" panose="02020603050405020304" pitchFamily="18" charset="0"/>
                <a:cs typeface="Times New Roman" panose="02020603050405020304" pitchFamily="18" charset="0"/>
              </a:rPr>
              <a:t>Realizar el estudio de mercado y financiero acerca de un centro de </a:t>
            </a:r>
            <a:r>
              <a:rPr lang="es-CO" sz="2800" dirty="0" smtClean="0">
                <a:latin typeface="Times New Roman" panose="02020603050405020304" pitchFamily="18" charset="0"/>
                <a:cs typeface="Times New Roman" panose="02020603050405020304" pitchFamily="18" charset="0"/>
              </a:rPr>
              <a:t>radioterapia </a:t>
            </a:r>
            <a:r>
              <a:rPr lang="es-CO" sz="2800" dirty="0">
                <a:latin typeface="Times New Roman" panose="02020603050405020304" pitchFamily="18" charset="0"/>
                <a:cs typeface="Times New Roman" panose="02020603050405020304" pitchFamily="18" charset="0"/>
              </a:rPr>
              <a:t>en la ciudad de Popayán</a:t>
            </a:r>
            <a:endParaRPr lang="es-ES" sz="2800" dirty="0"/>
          </a:p>
        </p:txBody>
      </p:sp>
      <p:sp>
        <p:nvSpPr>
          <p:cNvPr id="10" name="Título 1"/>
          <p:cNvSpPr txBox="1">
            <a:spLocks/>
          </p:cNvSpPr>
          <p:nvPr/>
        </p:nvSpPr>
        <p:spPr>
          <a:xfrm>
            <a:off x="9529354" y="0"/>
            <a:ext cx="2662646" cy="757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000" b="1" dirty="0" smtClean="0">
                <a:latin typeface="Times New Roman" panose="02020603050405020304" pitchFamily="18" charset="0"/>
                <a:cs typeface="Times New Roman" panose="02020603050405020304" pitchFamily="18" charset="0"/>
              </a:rPr>
              <a:t>OBJETIVO 4. </a:t>
            </a:r>
            <a:endParaRPr lang="es-CO" sz="30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901" y="2410227"/>
            <a:ext cx="3581162" cy="3223045"/>
          </a:xfrm>
          <a:prstGeom prst="rect">
            <a:avLst/>
          </a:prstGeom>
        </p:spPr>
      </p:pic>
    </p:spTree>
    <p:extLst>
      <p:ext uri="{BB962C8B-B14F-4D97-AF65-F5344CB8AC3E}">
        <p14:creationId xmlns:p14="http://schemas.microsoft.com/office/powerpoint/2010/main" val="1216740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929611" y="0"/>
            <a:ext cx="2262389" cy="646331"/>
          </a:xfrm>
          <a:prstGeom prst="rect">
            <a:avLst/>
          </a:prstGeom>
        </p:spPr>
        <p:txBody>
          <a:bodyPr wrap="square">
            <a:spAutoFit/>
          </a:bodyPr>
          <a:lstStyle/>
          <a:p>
            <a:r>
              <a:rPr lang="es-CO" b="1" dirty="0" smtClean="0">
                <a:latin typeface="Times New Roman" panose="02020603050405020304" pitchFamily="18" charset="0"/>
                <a:cs typeface="Times New Roman" panose="02020603050405020304" pitchFamily="18" charset="0"/>
              </a:rPr>
              <a:t>DETERMINACIÓN DE LA MUESTRA </a:t>
            </a:r>
            <a:endParaRPr lang="es-CO" dirty="0"/>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901427128"/>
                  </p:ext>
                </p:extLst>
              </p:nvPr>
            </p:nvGraphicFramePr>
            <p:xfrm>
              <a:off x="2326475" y="130627"/>
              <a:ext cx="7509856" cy="5917476"/>
            </p:xfrm>
            <a:graphic>
              <a:graphicData uri="http://schemas.openxmlformats.org/drawingml/2006/table">
                <a:tbl>
                  <a:tblPr firstRow="1" firstCol="1" bandRow="1">
                    <a:tableStyleId>{0E3FDE45-AF77-4B5C-9715-49D594BDF05E}</a:tableStyleId>
                  </a:tblPr>
                  <a:tblGrid>
                    <a:gridCol w="2580607">
                      <a:extLst>
                        <a:ext uri="{9D8B030D-6E8A-4147-A177-3AD203B41FA5}">
                          <a16:colId xmlns:a16="http://schemas.microsoft.com/office/drawing/2014/main" val="2132351189"/>
                        </a:ext>
                      </a:extLst>
                    </a:gridCol>
                    <a:gridCol w="4929249">
                      <a:extLst>
                        <a:ext uri="{9D8B030D-6E8A-4147-A177-3AD203B41FA5}">
                          <a16:colId xmlns:a16="http://schemas.microsoft.com/office/drawing/2014/main" val="4281159095"/>
                        </a:ext>
                      </a:extLst>
                    </a:gridCol>
                  </a:tblGrid>
                  <a:tr h="806996">
                    <a:tc>
                      <a:txBody>
                        <a:bodyPr/>
                        <a:lstStyle/>
                        <a:p>
                          <a:pPr algn="just">
                            <a:lnSpc>
                              <a:spcPct val="150000"/>
                            </a:lnSpc>
                            <a:spcAft>
                              <a:spcPts val="0"/>
                            </a:spcAft>
                          </a:pPr>
                          <a:r>
                            <a:rPr lang="es-CO" sz="1100" dirty="0" smtClean="0">
                              <a:effectLst/>
                              <a:latin typeface="Arial" panose="020B0604020202020204" pitchFamily="34" charset="0"/>
                              <a:cs typeface="Arial" panose="020B0604020202020204" pitchFamily="34" charset="0"/>
                            </a:rPr>
                            <a:t>POBLACIÓN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tc>
                      <a:txBody>
                        <a:bodyPr/>
                        <a:lstStyle/>
                        <a:p>
                          <a:pPr algn="just">
                            <a:lnSpc>
                              <a:spcPct val="150000"/>
                            </a:lnSpc>
                            <a:spcAft>
                              <a:spcPts val="0"/>
                            </a:spcAft>
                          </a:pPr>
                          <a:r>
                            <a:rPr lang="es-CO" sz="1100" dirty="0" smtClean="0">
                              <a:effectLst/>
                              <a:latin typeface="Arial" panose="020B0604020202020204" pitchFamily="34" charset="0"/>
                              <a:cs typeface="Arial" panose="020B0604020202020204" pitchFamily="34" charset="0"/>
                            </a:rPr>
                            <a:t>EL MUNICIPIO DE POPAYÁN CUENTA CON UNA POBLACIÓN DE 282.500 HABITANTES.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extLst>
                      <a:ext uri="{0D108BD9-81ED-4DB2-BD59-A6C34878D82A}">
                        <a16:rowId xmlns:a16="http://schemas.microsoft.com/office/drawing/2014/main" val="3698855273"/>
                      </a:ext>
                    </a:extLst>
                  </a:tr>
                  <a:tr h="4398620">
                    <a:tc>
                      <a:txBody>
                        <a:bodyPr/>
                        <a:lstStyle/>
                        <a:p>
                          <a:pPr algn="just">
                            <a:lnSpc>
                              <a:spcPct val="150000"/>
                            </a:lnSpc>
                            <a:spcAft>
                              <a:spcPts val="0"/>
                            </a:spcAft>
                          </a:pPr>
                          <a:r>
                            <a:rPr lang="es-CO" sz="1400" dirty="0" smtClean="0">
                              <a:effectLst/>
                              <a:latin typeface="Arial" panose="020B0604020202020204" pitchFamily="34" charset="0"/>
                              <a:cs typeface="Arial" panose="020B0604020202020204" pitchFamily="34" charset="0"/>
                            </a:rPr>
                            <a:t>MUESTRA (N)</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CO" sz="1400">
                                    <a:effectLst/>
                                    <a:latin typeface="Cambria Math" panose="02040503050406030204" pitchFamily="18" charset="0"/>
                                  </a:rPr>
                                  <m:t>𝑛</m:t>
                                </m:r>
                                <m:r>
                                  <a:rPr lang="es-CO" sz="1400">
                                    <a:effectLst/>
                                    <a:latin typeface="Cambria Math" panose="02040503050406030204" pitchFamily="18" charset="0"/>
                                  </a:rPr>
                                  <m:t>=</m:t>
                                </m:r>
                                <m:f>
                                  <m:fPr>
                                    <m:ctrlPr>
                                      <a:rPr lang="es-CO" sz="1400" i="1">
                                        <a:effectLst/>
                                        <a:latin typeface="Cambria Math" panose="02040503050406030204" pitchFamily="18" charset="0"/>
                                      </a:rPr>
                                    </m:ctrlPr>
                                  </m:fPr>
                                  <m:num>
                                    <m:r>
                                      <a:rPr lang="es-CO" sz="1400">
                                        <a:effectLst/>
                                        <a:latin typeface="Cambria Math" panose="02040503050406030204" pitchFamily="18" charset="0"/>
                                      </a:rPr>
                                      <m:t>𝑁</m:t>
                                    </m:r>
                                    <m:r>
                                      <a:rPr lang="es-CO" sz="1400">
                                        <a:effectLst/>
                                        <a:latin typeface="Cambria Math" panose="02040503050406030204" pitchFamily="18" charset="0"/>
                                      </a:rPr>
                                      <m:t>(</m:t>
                                    </m:r>
                                    <m:sSup>
                                      <m:sSupPr>
                                        <m:ctrlPr>
                                          <a:rPr lang="es-CO" sz="1400" i="1">
                                            <a:effectLst/>
                                            <a:latin typeface="Cambria Math" panose="02040503050406030204" pitchFamily="18" charset="0"/>
                                          </a:rPr>
                                        </m:ctrlPr>
                                      </m:sSupPr>
                                      <m:e>
                                        <m:r>
                                          <a:rPr lang="es-CO" sz="1400">
                                            <a:effectLst/>
                                            <a:latin typeface="Cambria Math" panose="02040503050406030204" pitchFamily="18" charset="0"/>
                                          </a:rPr>
                                          <m:t>𝑧</m:t>
                                        </m:r>
                                        <m:r>
                                          <a:rPr lang="es-CO" sz="1400">
                                            <a:effectLst/>
                                            <a:latin typeface="Cambria Math" panose="02040503050406030204" pitchFamily="18" charset="0"/>
                                          </a:rPr>
                                          <m:t>)</m:t>
                                        </m:r>
                                      </m:e>
                                      <m:sup>
                                        <m:r>
                                          <a:rPr lang="es-CO" sz="1400">
                                            <a:effectLst/>
                                            <a:latin typeface="Cambria Math" panose="02040503050406030204" pitchFamily="18" charset="0"/>
                                          </a:rPr>
                                          <m:t>2</m:t>
                                        </m:r>
                                      </m:sup>
                                    </m:sSup>
                                    <m:r>
                                      <a:rPr lang="es-CO" sz="1400">
                                        <a:effectLst/>
                                        <a:latin typeface="Cambria Math" panose="02040503050406030204" pitchFamily="18" charset="0"/>
                                      </a:rPr>
                                      <m:t>∗</m:t>
                                    </m:r>
                                    <m:r>
                                      <a:rPr lang="es-CO" sz="1400">
                                        <a:effectLst/>
                                        <a:latin typeface="Cambria Math" panose="02040503050406030204" pitchFamily="18" charset="0"/>
                                      </a:rPr>
                                      <m:t>𝑝</m:t>
                                    </m:r>
                                    <m:r>
                                      <a:rPr lang="es-CO" sz="1400">
                                        <a:effectLst/>
                                        <a:latin typeface="Cambria Math" panose="02040503050406030204" pitchFamily="18" charset="0"/>
                                      </a:rPr>
                                      <m:t>∗</m:t>
                                    </m:r>
                                    <m:r>
                                      <a:rPr lang="es-CO" sz="1400">
                                        <a:effectLst/>
                                        <a:latin typeface="Cambria Math" panose="02040503050406030204" pitchFamily="18" charset="0"/>
                                      </a:rPr>
                                      <m:t>𝑞</m:t>
                                    </m:r>
                                  </m:num>
                                  <m:den>
                                    <m:r>
                                      <a:rPr lang="es-CO" sz="1400">
                                        <a:effectLst/>
                                        <a:latin typeface="Cambria Math" panose="02040503050406030204" pitchFamily="18" charset="0"/>
                                      </a:rPr>
                                      <m:t>(</m:t>
                                    </m:r>
                                    <m:r>
                                      <a:rPr lang="es-CO" sz="1400">
                                        <a:effectLst/>
                                        <a:latin typeface="Cambria Math" panose="02040503050406030204" pitchFamily="18" charset="0"/>
                                      </a:rPr>
                                      <m:t>𝑁</m:t>
                                    </m:r>
                                    <m:r>
                                      <a:rPr lang="es-CO" sz="1400">
                                        <a:effectLst/>
                                        <a:latin typeface="Cambria Math" panose="02040503050406030204" pitchFamily="18" charset="0"/>
                                      </a:rPr>
                                      <m:t>−1)(</m:t>
                                    </m:r>
                                    <m:sSup>
                                      <m:sSupPr>
                                        <m:ctrlPr>
                                          <a:rPr lang="es-CO" sz="1400" i="1">
                                            <a:effectLst/>
                                            <a:latin typeface="Cambria Math" panose="02040503050406030204" pitchFamily="18" charset="0"/>
                                          </a:rPr>
                                        </m:ctrlPr>
                                      </m:sSupPr>
                                      <m:e>
                                        <m:r>
                                          <a:rPr lang="es-CO" sz="1400">
                                            <a:effectLst/>
                                            <a:latin typeface="Cambria Math" panose="02040503050406030204" pitchFamily="18" charset="0"/>
                                          </a:rPr>
                                          <m:t>𝐸</m:t>
                                        </m:r>
                                        <m:r>
                                          <a:rPr lang="es-CO" sz="1400">
                                            <a:effectLst/>
                                            <a:latin typeface="Cambria Math" panose="02040503050406030204" pitchFamily="18" charset="0"/>
                                          </a:rPr>
                                          <m:t>)</m:t>
                                        </m:r>
                                      </m:e>
                                      <m:sup>
                                        <m:r>
                                          <a:rPr lang="es-CO" sz="1400">
                                            <a:effectLst/>
                                            <a:latin typeface="Cambria Math" panose="02040503050406030204" pitchFamily="18" charset="0"/>
                                          </a:rPr>
                                          <m:t>2</m:t>
                                        </m:r>
                                      </m:sup>
                                    </m:sSup>
                                    <m:r>
                                      <a:rPr lang="es-CO" sz="1400">
                                        <a:effectLst/>
                                        <a:latin typeface="Cambria Math" panose="02040503050406030204" pitchFamily="18" charset="0"/>
                                      </a:rPr>
                                      <m:t>+(</m:t>
                                    </m:r>
                                    <m:sSup>
                                      <m:sSupPr>
                                        <m:ctrlPr>
                                          <a:rPr lang="es-CO" sz="1400" i="1">
                                            <a:effectLst/>
                                            <a:latin typeface="Cambria Math" panose="02040503050406030204" pitchFamily="18" charset="0"/>
                                          </a:rPr>
                                        </m:ctrlPr>
                                      </m:sSupPr>
                                      <m:e>
                                        <m:r>
                                          <a:rPr lang="es-CO" sz="1400">
                                            <a:effectLst/>
                                            <a:latin typeface="Cambria Math" panose="02040503050406030204" pitchFamily="18" charset="0"/>
                                          </a:rPr>
                                          <m:t>𝑧</m:t>
                                        </m:r>
                                        <m:r>
                                          <a:rPr lang="es-CO" sz="1400">
                                            <a:effectLst/>
                                            <a:latin typeface="Cambria Math" panose="02040503050406030204" pitchFamily="18" charset="0"/>
                                          </a:rPr>
                                          <m:t>)</m:t>
                                        </m:r>
                                      </m:e>
                                      <m:sup>
                                        <m:r>
                                          <a:rPr lang="es-CO" sz="1400">
                                            <a:effectLst/>
                                            <a:latin typeface="Cambria Math" panose="02040503050406030204" pitchFamily="18" charset="0"/>
                                          </a:rPr>
                                          <m:t>2</m:t>
                                        </m:r>
                                      </m:sup>
                                    </m:sSup>
                                    <m:r>
                                      <a:rPr lang="es-CO" sz="1400">
                                        <a:effectLst/>
                                        <a:latin typeface="Cambria Math" panose="02040503050406030204" pitchFamily="18" charset="0"/>
                                      </a:rPr>
                                      <m:t>∗</m:t>
                                    </m:r>
                                    <m:r>
                                      <a:rPr lang="es-CO" sz="1400">
                                        <a:effectLst/>
                                        <a:latin typeface="Cambria Math" panose="02040503050406030204" pitchFamily="18" charset="0"/>
                                      </a:rPr>
                                      <m:t>𝑝</m:t>
                                    </m:r>
                                    <m:r>
                                      <a:rPr lang="es-CO" sz="1400">
                                        <a:effectLst/>
                                        <a:latin typeface="Cambria Math" panose="02040503050406030204" pitchFamily="18" charset="0"/>
                                      </a:rPr>
                                      <m:t>∗</m:t>
                                    </m:r>
                                    <m:r>
                                      <a:rPr lang="es-CO" sz="1400">
                                        <a:effectLst/>
                                        <a:latin typeface="Cambria Math" panose="02040503050406030204" pitchFamily="18" charset="0"/>
                                      </a:rPr>
                                      <m:t>𝑞</m:t>
                                    </m:r>
                                  </m:den>
                                </m:f>
                              </m:oMath>
                            </m:oMathPara>
                          </a14:m>
                          <a:endParaRPr lang="es-CO" sz="1400" dirty="0">
                            <a:effectLst/>
                            <a:latin typeface="Arial" panose="020B0604020202020204" pitchFamily="34" charset="0"/>
                            <a:cs typeface="Arial" panose="020B0604020202020204" pitchFamily="34" charset="0"/>
                          </a:endParaRPr>
                        </a:p>
                        <a:p>
                          <a:pPr algn="just">
                            <a:lnSpc>
                              <a:spcPct val="150000"/>
                            </a:lnSpc>
                            <a:spcAft>
                              <a:spcPts val="0"/>
                            </a:spcAft>
                          </a:pPr>
                          <a:endParaRPr lang="es-CO" sz="1800" b="1" i="1" dirty="0" smtClean="0">
                            <a:effectLst/>
                            <a:latin typeface="Cambria Math" panose="020405030504060302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CO" sz="2400" b="1" i="1">
                                    <a:effectLst/>
                                    <a:latin typeface="Cambria Math" panose="02040503050406030204" pitchFamily="18" charset="0"/>
                                  </a:rPr>
                                  <m:t>𝐧</m:t>
                                </m:r>
                                <m:r>
                                  <a:rPr lang="es-CO" sz="2400" b="1">
                                    <a:effectLst/>
                                    <a:latin typeface="Cambria Math" panose="02040503050406030204" pitchFamily="18" charset="0"/>
                                  </a:rPr>
                                  <m:t>=</m:t>
                                </m:r>
                                <m:r>
                                  <a:rPr lang="es-CO" sz="2400" b="1" i="1">
                                    <a:effectLst/>
                                    <a:latin typeface="Cambria Math" panose="02040503050406030204" pitchFamily="18" charset="0"/>
                                  </a:rPr>
                                  <m:t>𝟑𝟖𝟑</m:t>
                                </m:r>
                              </m:oMath>
                            </m:oMathPara>
                          </a14:m>
                          <a:endParaRPr lang="es-CO" sz="2400" b="1" dirty="0" smtClean="0">
                            <a:effectLst/>
                            <a:latin typeface="Arial" panose="020B0604020202020204" pitchFamily="34" charset="0"/>
                            <a:cs typeface="Arial" panose="020B0604020202020204" pitchFamily="34" charset="0"/>
                          </a:endParaRPr>
                        </a:p>
                        <a:p>
                          <a:pPr algn="just">
                            <a:lnSpc>
                              <a:spcPct val="150000"/>
                            </a:lnSpc>
                            <a:spcAft>
                              <a:spcPts val="0"/>
                            </a:spcAft>
                          </a:pPr>
                          <a:endParaRPr lang="es-CO" sz="1800" b="1" dirty="0">
                            <a:effectLst/>
                            <a:latin typeface="Arial" panose="020B0604020202020204" pitchFamily="34" charset="0"/>
                            <a:cs typeface="Arial" panose="020B0604020202020204" pitchFamily="34" charset="0"/>
                          </a:endParaRPr>
                        </a:p>
                        <a:p>
                          <a:pPr algn="just">
                            <a:lnSpc>
                              <a:spcPct val="150000"/>
                            </a:lnSpc>
                            <a:spcAft>
                              <a:spcPts val="0"/>
                            </a:spcAft>
                          </a:pPr>
                          <a:r>
                            <a:rPr lang="es-CO" sz="1400" dirty="0">
                              <a:effectLst/>
                              <a:latin typeface="Arial" panose="020B0604020202020204" pitchFamily="34" charset="0"/>
                              <a:cs typeface="Arial" panose="020B0604020202020204" pitchFamily="34" charset="0"/>
                            </a:rPr>
                            <a:t>N= Población total                </a:t>
                          </a:r>
                        </a:p>
                        <a:p>
                          <a:pPr algn="just">
                            <a:lnSpc>
                              <a:spcPct val="150000"/>
                            </a:lnSpc>
                            <a:spcAft>
                              <a:spcPts val="0"/>
                            </a:spcAft>
                          </a:pPr>
                          <a:r>
                            <a:rPr lang="es-CO" sz="1400" dirty="0">
                              <a:effectLst/>
                              <a:latin typeface="Arial" panose="020B0604020202020204" pitchFamily="34" charset="0"/>
                              <a:cs typeface="Arial" panose="020B0604020202020204" pitchFamily="34" charset="0"/>
                            </a:rPr>
                            <a:t>z= Nivel de confianza</a:t>
                          </a:r>
                        </a:p>
                        <a:p>
                          <a:pPr algn="just">
                            <a:lnSpc>
                              <a:spcPct val="150000"/>
                            </a:lnSpc>
                            <a:spcAft>
                              <a:spcPts val="0"/>
                            </a:spcAft>
                          </a:pPr>
                          <a:r>
                            <a:rPr lang="es-CO" sz="1400" dirty="0">
                              <a:effectLst/>
                              <a:latin typeface="Arial" panose="020B0604020202020204" pitchFamily="34" charset="0"/>
                              <a:cs typeface="Arial" panose="020B0604020202020204" pitchFamily="34" charset="0"/>
                            </a:rPr>
                            <a:t>p= Probabilidad de éxito</a:t>
                          </a:r>
                        </a:p>
                        <a:p>
                          <a:pPr algn="just">
                            <a:lnSpc>
                              <a:spcPct val="150000"/>
                            </a:lnSpc>
                            <a:spcAft>
                              <a:spcPts val="0"/>
                            </a:spcAft>
                          </a:pPr>
                          <a:r>
                            <a:rPr lang="es-CO" sz="1400" dirty="0">
                              <a:effectLst/>
                              <a:latin typeface="Arial" panose="020B0604020202020204" pitchFamily="34" charset="0"/>
                              <a:cs typeface="Arial" panose="020B0604020202020204" pitchFamily="34" charset="0"/>
                            </a:rPr>
                            <a:t>q= Probabilidad de fracaso</a:t>
                          </a:r>
                        </a:p>
                        <a:p>
                          <a:pPr algn="just">
                            <a:lnSpc>
                              <a:spcPct val="150000"/>
                            </a:lnSpc>
                            <a:spcAft>
                              <a:spcPts val="0"/>
                            </a:spcAft>
                          </a:pPr>
                          <a:r>
                            <a:rPr lang="es-CO" sz="1400" dirty="0">
                              <a:effectLst/>
                              <a:latin typeface="Arial" panose="020B0604020202020204" pitchFamily="34" charset="0"/>
                              <a:cs typeface="Arial" panose="020B0604020202020204" pitchFamily="34" charset="0"/>
                            </a:rPr>
                            <a:t>E= Precisión (error máximo admisible en términos de proporción)</a:t>
                          </a:r>
                        </a:p>
                        <a:p>
                          <a:pPr algn="just">
                            <a:lnSpc>
                              <a:spcPct val="150000"/>
                            </a:lnSpc>
                            <a:spcAft>
                              <a:spcPts val="0"/>
                            </a:spcAft>
                          </a:pPr>
                          <a:r>
                            <a:rPr lang="es-CO" sz="1400" dirty="0">
                              <a:effectLst/>
                              <a:latin typeface="Arial" panose="020B0604020202020204" pitchFamily="34" charset="0"/>
                              <a:cs typeface="Arial" panose="020B0604020202020204" pitchFamily="34" charset="0"/>
                            </a:rPr>
                            <a:t>n = Tamaño de la </a:t>
                          </a:r>
                          <a:r>
                            <a:rPr lang="es-CO" sz="1400" dirty="0" smtClean="0">
                              <a:effectLst/>
                              <a:latin typeface="Arial" panose="020B0604020202020204" pitchFamily="34" charset="0"/>
                              <a:cs typeface="Arial" panose="020B0604020202020204" pitchFamily="34" charset="0"/>
                            </a:rPr>
                            <a:t>muestra</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extLst>
                      <a:ext uri="{0D108BD9-81ED-4DB2-BD59-A6C34878D82A}">
                        <a16:rowId xmlns:a16="http://schemas.microsoft.com/office/drawing/2014/main" val="2956762666"/>
                      </a:ext>
                    </a:extLst>
                  </a:tr>
                  <a:tr h="711860">
                    <a:tc>
                      <a:txBody>
                        <a:bodyPr/>
                        <a:lstStyle/>
                        <a:p>
                          <a:pPr algn="just">
                            <a:lnSpc>
                              <a:spcPct val="150000"/>
                            </a:lnSpc>
                            <a:spcAft>
                              <a:spcPts val="0"/>
                            </a:spcAft>
                          </a:pPr>
                          <a:r>
                            <a:rPr lang="es-CO" sz="1400" dirty="0" smtClean="0">
                              <a:effectLst/>
                              <a:latin typeface="Arial" panose="020B0604020202020204" pitchFamily="34" charset="0"/>
                              <a:cs typeface="Arial" panose="020B0604020202020204" pitchFamily="34" charset="0"/>
                            </a:rPr>
                            <a:t>TÉCNICA DE RECOLECCIÓN</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tc>
                      <a:txBody>
                        <a:bodyPr/>
                        <a:lstStyle/>
                        <a:p>
                          <a:pPr>
                            <a:lnSpc>
                              <a:spcPct val="150000"/>
                            </a:lnSpc>
                            <a:spcAft>
                              <a:spcPts val="0"/>
                            </a:spcAft>
                          </a:pPr>
                          <a:r>
                            <a:rPr lang="es-CO" sz="1400" dirty="0">
                              <a:effectLst/>
                              <a:latin typeface="Arial" panose="020B0604020202020204" pitchFamily="34" charset="0"/>
                              <a:cs typeface="Arial" panose="020B0604020202020204" pitchFamily="34" charset="0"/>
                            </a:rPr>
                            <a:t>Encuesta estructurada escrita</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extLst>
                      <a:ext uri="{0D108BD9-81ED-4DB2-BD59-A6C34878D82A}">
                        <a16:rowId xmlns:a16="http://schemas.microsoft.com/office/drawing/2014/main" val="1898251091"/>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901427128"/>
                  </p:ext>
                </p:extLst>
              </p:nvPr>
            </p:nvGraphicFramePr>
            <p:xfrm>
              <a:off x="2326475" y="130627"/>
              <a:ext cx="7509856" cy="5917476"/>
            </p:xfrm>
            <a:graphic>
              <a:graphicData uri="http://schemas.openxmlformats.org/drawingml/2006/table">
                <a:tbl>
                  <a:tblPr firstRow="1" firstCol="1" bandRow="1">
                    <a:tableStyleId>{0E3FDE45-AF77-4B5C-9715-49D594BDF05E}</a:tableStyleId>
                  </a:tblPr>
                  <a:tblGrid>
                    <a:gridCol w="2580607">
                      <a:extLst>
                        <a:ext uri="{9D8B030D-6E8A-4147-A177-3AD203B41FA5}">
                          <a16:colId xmlns:a16="http://schemas.microsoft.com/office/drawing/2014/main" val="2132351189"/>
                        </a:ext>
                      </a:extLst>
                    </a:gridCol>
                    <a:gridCol w="4929249">
                      <a:extLst>
                        <a:ext uri="{9D8B030D-6E8A-4147-A177-3AD203B41FA5}">
                          <a16:colId xmlns:a16="http://schemas.microsoft.com/office/drawing/2014/main" val="4281159095"/>
                        </a:ext>
                      </a:extLst>
                    </a:gridCol>
                  </a:tblGrid>
                  <a:tr h="806996">
                    <a:tc>
                      <a:txBody>
                        <a:bodyPr/>
                        <a:lstStyle/>
                        <a:p>
                          <a:pPr algn="just">
                            <a:lnSpc>
                              <a:spcPct val="150000"/>
                            </a:lnSpc>
                            <a:spcAft>
                              <a:spcPts val="0"/>
                            </a:spcAft>
                          </a:pPr>
                          <a:r>
                            <a:rPr lang="es-CO" sz="1100" dirty="0" smtClean="0">
                              <a:effectLst/>
                              <a:latin typeface="Arial" panose="020B0604020202020204" pitchFamily="34" charset="0"/>
                              <a:cs typeface="Arial" panose="020B0604020202020204" pitchFamily="34" charset="0"/>
                            </a:rPr>
                            <a:t>POBLACIÓN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tc>
                      <a:txBody>
                        <a:bodyPr/>
                        <a:lstStyle/>
                        <a:p>
                          <a:pPr algn="just">
                            <a:lnSpc>
                              <a:spcPct val="150000"/>
                            </a:lnSpc>
                            <a:spcAft>
                              <a:spcPts val="0"/>
                            </a:spcAft>
                          </a:pPr>
                          <a:r>
                            <a:rPr lang="es-CO" sz="1100" dirty="0" smtClean="0">
                              <a:effectLst/>
                              <a:latin typeface="Arial" panose="020B0604020202020204" pitchFamily="34" charset="0"/>
                              <a:cs typeface="Arial" panose="020B0604020202020204" pitchFamily="34" charset="0"/>
                            </a:rPr>
                            <a:t>EL MUNICIPIO DE POPAYÁN CUENTA CON UNA POBLACIÓN DE 282.500 HABITANTES.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extLst>
                      <a:ext uri="{0D108BD9-81ED-4DB2-BD59-A6C34878D82A}">
                        <a16:rowId xmlns:a16="http://schemas.microsoft.com/office/drawing/2014/main" val="3698855273"/>
                      </a:ext>
                    </a:extLst>
                  </a:tr>
                  <a:tr h="4398620">
                    <a:tc>
                      <a:txBody>
                        <a:bodyPr/>
                        <a:lstStyle/>
                        <a:p>
                          <a:pPr algn="just">
                            <a:lnSpc>
                              <a:spcPct val="150000"/>
                            </a:lnSpc>
                            <a:spcAft>
                              <a:spcPts val="0"/>
                            </a:spcAft>
                          </a:pPr>
                          <a:r>
                            <a:rPr lang="es-CO" sz="1400" dirty="0" smtClean="0">
                              <a:effectLst/>
                              <a:latin typeface="Arial" panose="020B0604020202020204" pitchFamily="34" charset="0"/>
                              <a:cs typeface="Arial" panose="020B0604020202020204" pitchFamily="34" charset="0"/>
                            </a:rPr>
                            <a:t>MUESTRA (N)</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tc>
                      <a:txBody>
                        <a:bodyPr/>
                        <a:lstStyle/>
                        <a:p>
                          <a:endParaRPr lang="es-CO"/>
                        </a:p>
                      </a:txBody>
                      <a:tcPr marL="50406" marR="50406" marT="0" marB="0" anchor="ctr">
                        <a:blipFill>
                          <a:blip r:embed="rId2"/>
                          <a:stretch>
                            <a:fillRect l="-52410" t="-18560" r="-124" b="-16343"/>
                          </a:stretch>
                        </a:blipFill>
                      </a:tcPr>
                    </a:tc>
                    <a:extLst>
                      <a:ext uri="{0D108BD9-81ED-4DB2-BD59-A6C34878D82A}">
                        <a16:rowId xmlns:a16="http://schemas.microsoft.com/office/drawing/2014/main" val="2956762666"/>
                      </a:ext>
                    </a:extLst>
                  </a:tr>
                  <a:tr h="711860">
                    <a:tc>
                      <a:txBody>
                        <a:bodyPr/>
                        <a:lstStyle/>
                        <a:p>
                          <a:pPr algn="just">
                            <a:lnSpc>
                              <a:spcPct val="150000"/>
                            </a:lnSpc>
                            <a:spcAft>
                              <a:spcPts val="0"/>
                            </a:spcAft>
                          </a:pPr>
                          <a:r>
                            <a:rPr lang="es-CO" sz="1400" dirty="0" smtClean="0">
                              <a:effectLst/>
                              <a:latin typeface="Arial" panose="020B0604020202020204" pitchFamily="34" charset="0"/>
                              <a:cs typeface="Arial" panose="020B0604020202020204" pitchFamily="34" charset="0"/>
                            </a:rPr>
                            <a:t>TÉCNICA DE RECOLECCIÓN</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tc>
                      <a:txBody>
                        <a:bodyPr/>
                        <a:lstStyle/>
                        <a:p>
                          <a:pPr>
                            <a:lnSpc>
                              <a:spcPct val="150000"/>
                            </a:lnSpc>
                            <a:spcAft>
                              <a:spcPts val="0"/>
                            </a:spcAft>
                          </a:pPr>
                          <a:r>
                            <a:rPr lang="es-CO" sz="1400" dirty="0">
                              <a:effectLst/>
                              <a:latin typeface="Arial" panose="020B0604020202020204" pitchFamily="34" charset="0"/>
                              <a:cs typeface="Arial" panose="020B0604020202020204" pitchFamily="34" charset="0"/>
                            </a:rPr>
                            <a:t>Encuesta estructurada escrita</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0406" marR="50406" marT="0" marB="0" anchor="ctr"/>
                    </a:tc>
                    <a:extLst>
                      <a:ext uri="{0D108BD9-81ED-4DB2-BD59-A6C34878D82A}">
                        <a16:rowId xmlns:a16="http://schemas.microsoft.com/office/drawing/2014/main" val="1898251091"/>
                      </a:ext>
                    </a:extLst>
                  </a:tr>
                </a:tbl>
              </a:graphicData>
            </a:graphic>
          </p:graphicFrame>
        </mc:Fallback>
      </mc:AlternateContent>
    </p:spTree>
    <p:extLst>
      <p:ext uri="{BB962C8B-B14F-4D97-AF65-F5344CB8AC3E}">
        <p14:creationId xmlns:p14="http://schemas.microsoft.com/office/powerpoint/2010/main" val="2691660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9512300" y="0"/>
            <a:ext cx="2679700" cy="505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600" b="1" dirty="0" smtClean="0">
                <a:latin typeface="Times New Roman" panose="02020603050405020304" pitchFamily="18" charset="0"/>
                <a:cs typeface="Times New Roman" panose="02020603050405020304" pitchFamily="18" charset="0"/>
              </a:rPr>
              <a:t>MODELO DE ENCUESTA</a:t>
            </a:r>
            <a:endParaRPr lang="es-CO" sz="1600" b="1"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3"/>
          <a:stretch>
            <a:fillRect/>
          </a:stretch>
        </p:blipFill>
        <p:spPr>
          <a:xfrm>
            <a:off x="795124" y="252567"/>
            <a:ext cx="5273167" cy="6372792"/>
          </a:xfrm>
          <a:prstGeom prst="rect">
            <a:avLst/>
          </a:prstGeom>
        </p:spPr>
      </p:pic>
      <p:pic>
        <p:nvPicPr>
          <p:cNvPr id="11" name="Imagen 10"/>
          <p:cNvPicPr>
            <a:picLocks noChangeAspect="1"/>
          </p:cNvPicPr>
          <p:nvPr/>
        </p:nvPicPr>
        <p:blipFill>
          <a:blip r:embed="rId4"/>
          <a:stretch>
            <a:fillRect/>
          </a:stretch>
        </p:blipFill>
        <p:spPr>
          <a:xfrm>
            <a:off x="6179128" y="831273"/>
            <a:ext cx="5567468" cy="5624945"/>
          </a:xfrm>
          <a:prstGeom prst="rect">
            <a:avLst/>
          </a:prstGeom>
        </p:spPr>
      </p:pic>
    </p:spTree>
    <p:extLst>
      <p:ext uri="{BB962C8B-B14F-4D97-AF65-F5344CB8AC3E}">
        <p14:creationId xmlns:p14="http://schemas.microsoft.com/office/powerpoint/2010/main" val="894196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3000" b="1" dirty="0" smtClean="0">
                <a:solidFill>
                  <a:schemeClr val="accent1">
                    <a:lumMod val="75000"/>
                  </a:schemeClr>
                </a:solidFill>
                <a:latin typeface="Times New Roman" panose="02020603050405020304" pitchFamily="18" charset="0"/>
                <a:cs typeface="Times New Roman" panose="02020603050405020304" pitchFamily="18" charset="0"/>
              </a:rPr>
              <a:t>ANÁLISIS DE MERCADO </a:t>
            </a:r>
            <a:endParaRPr lang="es-CO" sz="3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440873" y="1534679"/>
            <a:ext cx="6539345" cy="1942811"/>
          </a:xfrm>
        </p:spPr>
        <p:txBody>
          <a:bodyPr>
            <a:normAutofit fontScale="92500"/>
          </a:bodyPr>
          <a:lstStyle/>
          <a:p>
            <a:pPr marL="0" indent="0">
              <a:buNone/>
            </a:pPr>
            <a:r>
              <a:rPr lang="es-CO" sz="2400" dirty="0">
                <a:latin typeface="Times New Roman" panose="02020603050405020304" pitchFamily="18" charset="0"/>
                <a:cs typeface="Times New Roman" panose="02020603050405020304" pitchFamily="18" charset="0"/>
              </a:rPr>
              <a:t>El mercado objetivo será:</a:t>
            </a:r>
          </a:p>
          <a:p>
            <a:r>
              <a:rPr lang="es-CO" sz="2400" dirty="0" smtClean="0">
                <a:latin typeface="Times New Roman" panose="02020603050405020304" pitchFamily="18" charset="0"/>
                <a:cs typeface="Times New Roman" panose="02020603050405020304" pitchFamily="18" charset="0"/>
              </a:rPr>
              <a:t>Empresas </a:t>
            </a:r>
            <a:r>
              <a:rPr lang="es-CO" sz="2400" dirty="0">
                <a:latin typeface="Times New Roman" panose="02020603050405020304" pitchFamily="18" charset="0"/>
                <a:cs typeface="Times New Roman" panose="02020603050405020304" pitchFamily="18" charset="0"/>
              </a:rPr>
              <a:t>Promotoras de Salud </a:t>
            </a:r>
            <a:r>
              <a:rPr lang="es-CO" sz="2400" dirty="0" smtClean="0">
                <a:latin typeface="Times New Roman" panose="02020603050405020304" pitchFamily="18" charset="0"/>
                <a:cs typeface="Times New Roman" panose="02020603050405020304" pitchFamily="18" charset="0"/>
              </a:rPr>
              <a:t>EPS.</a:t>
            </a:r>
            <a:endParaRPr lang="es-CO" sz="2400" dirty="0">
              <a:latin typeface="Times New Roman" panose="02020603050405020304" pitchFamily="18" charset="0"/>
              <a:cs typeface="Times New Roman" panose="02020603050405020304" pitchFamily="18" charset="0"/>
            </a:endParaRPr>
          </a:p>
          <a:p>
            <a:r>
              <a:rPr lang="es-CO" sz="2400" dirty="0">
                <a:latin typeface="Times New Roman" panose="02020603050405020304" pitchFamily="18" charset="0"/>
                <a:cs typeface="Times New Roman" panose="02020603050405020304" pitchFamily="18" charset="0"/>
              </a:rPr>
              <a:t>Instituciones Prestadoras de Servicio de salud </a:t>
            </a:r>
            <a:r>
              <a:rPr lang="es-CO" sz="2400" dirty="0" smtClean="0">
                <a:latin typeface="Times New Roman" panose="02020603050405020304" pitchFamily="18" charset="0"/>
                <a:cs typeface="Times New Roman" panose="02020603050405020304" pitchFamily="18" charset="0"/>
              </a:rPr>
              <a:t>IPS.</a:t>
            </a:r>
            <a:endParaRPr lang="es-CO" sz="2400" dirty="0">
              <a:latin typeface="Times New Roman" panose="02020603050405020304" pitchFamily="18" charset="0"/>
              <a:cs typeface="Times New Roman" panose="02020603050405020304" pitchFamily="18" charset="0"/>
            </a:endParaRPr>
          </a:p>
          <a:p>
            <a:pPr lvl="0"/>
            <a:r>
              <a:rPr lang="es-CO" sz="2400" dirty="0" smtClean="0">
                <a:latin typeface="Times New Roman" panose="02020603050405020304" pitchFamily="18" charset="0"/>
                <a:cs typeface="Times New Roman" panose="02020603050405020304" pitchFamily="18" charset="0"/>
              </a:rPr>
              <a:t>Instituciones </a:t>
            </a:r>
            <a:r>
              <a:rPr lang="es-CO" sz="2400" dirty="0">
                <a:latin typeface="Times New Roman" panose="02020603050405020304" pitchFamily="18" charset="0"/>
                <a:cs typeface="Times New Roman" panose="02020603050405020304" pitchFamily="18" charset="0"/>
              </a:rPr>
              <a:t>Prestadoras de Servicio de </a:t>
            </a:r>
            <a:r>
              <a:rPr lang="es-CO" sz="2400" dirty="0" smtClean="0">
                <a:latin typeface="Times New Roman" panose="02020603050405020304" pitchFamily="18" charset="0"/>
                <a:cs typeface="Times New Roman" panose="02020603050405020304" pitchFamily="18" charset="0"/>
              </a:rPr>
              <a:t>Oncología.</a:t>
            </a:r>
            <a:endParaRPr lang="es-CO" sz="2400" dirty="0">
              <a:latin typeface="Times New Roman" panose="02020603050405020304" pitchFamily="18" charset="0"/>
              <a:cs typeface="Times New Roman" panose="02020603050405020304" pitchFamily="18" charset="0"/>
            </a:endParaRPr>
          </a:p>
          <a:p>
            <a:pPr marL="0" indent="0">
              <a:buNone/>
            </a:pPr>
            <a:endParaRPr lang="es-CO" sz="2500" dirty="0">
              <a:latin typeface="Times New Roman" panose="02020603050405020304" pitchFamily="18" charset="0"/>
              <a:cs typeface="Times New Roman" panose="02020603050405020304" pitchFamily="18" charset="0"/>
            </a:endParaRPr>
          </a:p>
        </p:txBody>
      </p:sp>
      <p:sp>
        <p:nvSpPr>
          <p:cNvPr id="4" name="Rectángulo 3"/>
          <p:cNvSpPr/>
          <p:nvPr/>
        </p:nvSpPr>
        <p:spPr>
          <a:xfrm>
            <a:off x="4932218" y="3754492"/>
            <a:ext cx="6096000" cy="1785104"/>
          </a:xfrm>
          <a:prstGeom prst="rect">
            <a:avLst/>
          </a:prstGeom>
        </p:spPr>
        <p:txBody>
          <a:bodyPr>
            <a:spAutoFit/>
          </a:bodyPr>
          <a:lstStyle/>
          <a:p>
            <a:pPr algn="just"/>
            <a:r>
              <a:rPr lang="es-CO" sz="2200" dirty="0">
                <a:latin typeface="Times New Roman" panose="02020603050405020304" pitchFamily="18" charset="0"/>
                <a:cs typeface="Times New Roman" panose="02020603050405020304" pitchFamily="18" charset="0"/>
              </a:rPr>
              <a:t>Este mercado objetivo está determinado por las EPS e IPS las cuales serían beneficiadas al momento de contar con un centro de radioterapia y sus pacientes ya no tengan que ser remitidos a diferentes ciudades para aplicarles el tratamiento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218" y="905652"/>
            <a:ext cx="2364798" cy="23334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1859" t="22526" r="11859" b="21879"/>
          <a:stretch/>
        </p:blipFill>
        <p:spPr>
          <a:xfrm>
            <a:off x="1343892" y="3754492"/>
            <a:ext cx="2687780" cy="1958893"/>
          </a:xfrm>
          <a:prstGeom prst="ellipse">
            <a:avLst/>
          </a:prstGeom>
          <a:ln>
            <a:noFill/>
          </a:ln>
          <a:effectLst>
            <a:softEdge rad="112500"/>
          </a:effectLst>
        </p:spPr>
      </p:pic>
    </p:spTree>
    <p:extLst>
      <p:ext uri="{BB962C8B-B14F-4D97-AF65-F5344CB8AC3E}">
        <p14:creationId xmlns:p14="http://schemas.microsoft.com/office/powerpoint/2010/main" val="3093552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979" y="13855"/>
            <a:ext cx="10515600" cy="1325563"/>
          </a:xfrm>
        </p:spPr>
        <p:txBody>
          <a:bodyPr>
            <a:normAutofit/>
          </a:bodyPr>
          <a:lstStyle/>
          <a:p>
            <a:r>
              <a:rPr lang="es-CO" sz="3000" b="1" dirty="0" smtClean="0">
                <a:solidFill>
                  <a:schemeClr val="accent1">
                    <a:lumMod val="75000"/>
                  </a:schemeClr>
                </a:solidFill>
                <a:latin typeface="Times New Roman" panose="02020603050405020304" pitchFamily="18" charset="0"/>
                <a:cs typeface="Times New Roman" panose="02020603050405020304" pitchFamily="18" charset="0"/>
              </a:rPr>
              <a:t>ANÁLISIS DE COMPETENCIA </a:t>
            </a:r>
            <a:endParaRPr lang="es-CO" sz="3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79" y="1085417"/>
            <a:ext cx="3720321" cy="2550603"/>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108" y="1193212"/>
            <a:ext cx="4152091" cy="2335011"/>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39" y="3981601"/>
            <a:ext cx="4939911" cy="2488898"/>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050" y="3746500"/>
            <a:ext cx="4438650" cy="295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2535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982" y="382543"/>
            <a:ext cx="11101251" cy="709658"/>
          </a:xfrm>
        </p:spPr>
        <p:txBody>
          <a:bodyPr>
            <a:normAutofit/>
          </a:bodyPr>
          <a:lstStyle/>
          <a:p>
            <a:r>
              <a:rPr lang="es-CO" sz="3000" b="1" dirty="0" smtClean="0">
                <a:latin typeface="Times New Roman" panose="02020603050405020304" pitchFamily="18" charset="0"/>
                <a:cs typeface="Times New Roman" panose="02020603050405020304" pitchFamily="18" charset="0"/>
              </a:rPr>
              <a:t>MATRIZ DOFA </a:t>
            </a:r>
            <a:endParaRPr lang="es-CO" sz="3000" b="1" dirty="0"/>
          </a:p>
        </p:txBody>
      </p:sp>
      <p:graphicFrame>
        <p:nvGraphicFramePr>
          <p:cNvPr id="3" name="Tabla 2"/>
          <p:cNvGraphicFramePr>
            <a:graphicFrameLocks noGrp="1"/>
          </p:cNvGraphicFramePr>
          <p:nvPr>
            <p:extLst>
              <p:ext uri="{D42A27DB-BD31-4B8C-83A1-F6EECF244321}">
                <p14:modId xmlns:p14="http://schemas.microsoft.com/office/powerpoint/2010/main" val="4173392778"/>
              </p:ext>
            </p:extLst>
          </p:nvPr>
        </p:nvGraphicFramePr>
        <p:xfrm>
          <a:off x="2413001" y="1244601"/>
          <a:ext cx="7505698" cy="5208853"/>
        </p:xfrm>
        <a:graphic>
          <a:graphicData uri="http://schemas.openxmlformats.org/drawingml/2006/table">
            <a:tbl>
              <a:tblPr firstRow="1" firstCol="1" bandRow="1">
                <a:tableStyleId>{8A107856-5554-42FB-B03E-39F5DBC370BA}</a:tableStyleId>
              </a:tblPr>
              <a:tblGrid>
                <a:gridCol w="3752849">
                  <a:extLst>
                    <a:ext uri="{9D8B030D-6E8A-4147-A177-3AD203B41FA5}">
                      <a16:colId xmlns:a16="http://schemas.microsoft.com/office/drawing/2014/main" val="1362589159"/>
                    </a:ext>
                  </a:extLst>
                </a:gridCol>
                <a:gridCol w="3752849">
                  <a:extLst>
                    <a:ext uri="{9D8B030D-6E8A-4147-A177-3AD203B41FA5}">
                      <a16:colId xmlns:a16="http://schemas.microsoft.com/office/drawing/2014/main" val="2826847805"/>
                    </a:ext>
                  </a:extLst>
                </a:gridCol>
              </a:tblGrid>
              <a:tr h="253645">
                <a:tc>
                  <a:txBody>
                    <a:bodyPr/>
                    <a:lstStyle/>
                    <a:p>
                      <a:pPr algn="ctr">
                        <a:lnSpc>
                          <a:spcPct val="107000"/>
                        </a:lnSpc>
                        <a:spcAft>
                          <a:spcPts val="0"/>
                        </a:spcAft>
                      </a:pPr>
                      <a:r>
                        <a:rPr lang="es-CO" sz="1600" b="1" dirty="0">
                          <a:effectLst/>
                          <a:latin typeface="Times New Roman" panose="02020603050405020304" pitchFamily="18" charset="0"/>
                          <a:cs typeface="Times New Roman" panose="02020603050405020304" pitchFamily="18" charset="0"/>
                        </a:rPr>
                        <a:t>Fortalezas (F)</a:t>
                      </a:r>
                      <a:endParaRPr lang="es-CO"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600" b="1" dirty="0">
                          <a:effectLst/>
                          <a:latin typeface="Times New Roman" panose="02020603050405020304" pitchFamily="18" charset="0"/>
                          <a:cs typeface="Times New Roman" panose="02020603050405020304" pitchFamily="18" charset="0"/>
                        </a:rPr>
                        <a:t>Oportunidades (O)</a:t>
                      </a:r>
                      <a:endParaRPr lang="es-CO"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1203180"/>
                  </a:ext>
                </a:extLst>
              </a:tr>
              <a:tr h="2599658">
                <a:tc>
                  <a:txBody>
                    <a:bodyPr/>
                    <a:lstStyle/>
                    <a:p>
                      <a:pPr algn="just">
                        <a:lnSpc>
                          <a:spcPct val="107000"/>
                        </a:lnSpc>
                        <a:spcAft>
                          <a:spcPts val="0"/>
                        </a:spcAft>
                      </a:pPr>
                      <a:r>
                        <a:rPr lang="es-CO" sz="1200" b="0" dirty="0">
                          <a:effectLst/>
                        </a:rPr>
                        <a:t> </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Garantizar una protección al personal, pacientes y medio ambiente.</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Ser el primer centro de referencia en temas de radioterapia a nivel local y departamental.</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Talento humano especializado para la prestación del servicio.</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Ubicación estratégica para brindar fácil acceso a los usuarios.</a:t>
                      </a:r>
                      <a:endParaRPr lang="es-CO"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s-CO" sz="1200" b="0" dirty="0">
                          <a:effectLst/>
                        </a:rPr>
                        <a:t> </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Existen instituciones prestadoras de servicios de salud dispuestas a recibir la propuesta que el centro de radioterapia les puede brindar.</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Ampliar y mejorar la cobertura del mercado.</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Baja presencia de competidores directos en el departamento del Cauca.</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Crecimiento de pacientes con cáncer.</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Capacitación al personal.</a:t>
                      </a:r>
                    </a:p>
                    <a:p>
                      <a:pPr marL="457200">
                        <a:lnSpc>
                          <a:spcPct val="107000"/>
                        </a:lnSpc>
                        <a:spcAft>
                          <a:spcPts val="0"/>
                        </a:spcAft>
                      </a:pPr>
                      <a:r>
                        <a:rPr lang="es-CO" sz="1200" b="0" dirty="0">
                          <a:effectLst/>
                        </a:rPr>
                        <a:t> </a:t>
                      </a:r>
                      <a:endParaRPr lang="es-CO"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4248656"/>
                  </a:ext>
                </a:extLst>
              </a:tr>
              <a:tr h="253645">
                <a:tc>
                  <a:txBody>
                    <a:bodyPr/>
                    <a:lstStyle/>
                    <a:p>
                      <a:pPr algn="ctr">
                        <a:lnSpc>
                          <a:spcPct val="107000"/>
                        </a:lnSpc>
                        <a:spcAft>
                          <a:spcPts val="0"/>
                        </a:spcAft>
                      </a:pPr>
                      <a:r>
                        <a:rPr lang="es-CO" sz="1600" b="1" dirty="0">
                          <a:effectLst/>
                          <a:latin typeface="Times New Roman" panose="02020603050405020304" pitchFamily="18" charset="0"/>
                          <a:cs typeface="Times New Roman" panose="02020603050405020304" pitchFamily="18" charset="0"/>
                        </a:rPr>
                        <a:t>Debilidades (D)</a:t>
                      </a:r>
                      <a:endParaRPr lang="es-CO"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600" b="1" dirty="0">
                          <a:effectLst/>
                          <a:latin typeface="Times New Roman" panose="02020603050405020304" pitchFamily="18" charset="0"/>
                          <a:cs typeface="Times New Roman" panose="02020603050405020304" pitchFamily="18" charset="0"/>
                        </a:rPr>
                        <a:t>Amenazas (A)</a:t>
                      </a:r>
                      <a:endParaRPr lang="es-CO"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914253"/>
                  </a:ext>
                </a:extLst>
              </a:tr>
              <a:tr h="2087351">
                <a:tc>
                  <a:txBody>
                    <a:bodyPr/>
                    <a:lstStyle/>
                    <a:p>
                      <a:pPr>
                        <a:lnSpc>
                          <a:spcPct val="107000"/>
                        </a:lnSpc>
                        <a:spcAft>
                          <a:spcPts val="0"/>
                        </a:spcAft>
                      </a:pPr>
                      <a:r>
                        <a:rPr lang="es-CO" sz="1200" b="0" dirty="0">
                          <a:effectLst/>
                        </a:rPr>
                        <a:t> </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Posicionamiento del centro de radioterapia.</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Recuperación de la cartera.</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Falta de pertenencia del personal.</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Desmotivación y desgaste de los profesionales por jornada laboral.</a:t>
                      </a:r>
                      <a:endParaRPr lang="es-CO"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s-CO" sz="1200" b="0" dirty="0">
                        <a:effectLst/>
                      </a:endParaRP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Ingreso de nuevos centros de radioterapia.</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Cambios constantes y repentinos en la normatividad en el sector salud.</a:t>
                      </a:r>
                    </a:p>
                    <a:p>
                      <a:pPr marL="342900" lvl="0" indent="-342900" algn="just">
                        <a:lnSpc>
                          <a:spcPct val="107000"/>
                        </a:lnSpc>
                        <a:spcAft>
                          <a:spcPts val="0"/>
                        </a:spcAft>
                        <a:buFont typeface="Symbol" panose="05050102010706020507" pitchFamily="18" charset="2"/>
                        <a:buChar char=""/>
                      </a:pPr>
                      <a:r>
                        <a:rPr lang="es-CO" sz="1400" b="0" dirty="0">
                          <a:effectLst/>
                          <a:latin typeface="Times New Roman" panose="02020603050405020304" pitchFamily="18" charset="0"/>
                          <a:cs typeface="Times New Roman" panose="02020603050405020304" pitchFamily="18" charset="0"/>
                        </a:rPr>
                        <a:t>Trayectoria y experiencia de los centros de radioterapia con los que los clientes directos ya tienen convenios.</a:t>
                      </a:r>
                      <a:endParaRPr lang="es-CO"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853129"/>
                  </a:ext>
                </a:extLst>
              </a:tr>
            </a:tbl>
          </a:graphicData>
        </a:graphic>
      </p:graphicFrame>
    </p:spTree>
    <p:extLst>
      <p:ext uri="{BB962C8B-B14F-4D97-AF65-F5344CB8AC3E}">
        <p14:creationId xmlns:p14="http://schemas.microsoft.com/office/powerpoint/2010/main" val="207708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3000" b="1" dirty="0" smtClean="0">
                <a:solidFill>
                  <a:schemeClr val="accent1">
                    <a:lumMod val="75000"/>
                  </a:schemeClr>
                </a:solidFill>
                <a:latin typeface="Times New Roman" panose="02020603050405020304" pitchFamily="18" charset="0"/>
                <a:cs typeface="Times New Roman" panose="02020603050405020304" pitchFamily="18" charset="0"/>
              </a:rPr>
              <a:t>INTRODUCCIÓN</a:t>
            </a:r>
            <a:r>
              <a:rPr lang="es-CO" sz="3600" b="1" dirty="0" smtClean="0">
                <a:solidFill>
                  <a:schemeClr val="accent1">
                    <a:lumMod val="75000"/>
                  </a:schemeClr>
                </a:solidFill>
                <a:latin typeface="Times New Roman" panose="02020603050405020304" pitchFamily="18" charset="0"/>
                <a:cs typeface="Times New Roman" panose="02020603050405020304" pitchFamily="18" charset="0"/>
              </a:rPr>
              <a:t> </a:t>
            </a:r>
            <a:endParaRPr lang="es-CO"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2" descr="Resultado de imagen para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344" y="1398906"/>
            <a:ext cx="1459874" cy="14598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600344" y="2978664"/>
            <a:ext cx="1460530" cy="369332"/>
          </a:xfrm>
          <a:prstGeom prst="rect">
            <a:avLst/>
          </a:prstGeom>
          <a:noFill/>
        </p:spPr>
        <p:txBody>
          <a:bodyPr wrap="square" rtlCol="0">
            <a:spAutoFit/>
          </a:bodyPr>
          <a:lstStyle/>
          <a:p>
            <a:r>
              <a:rPr lang="es-CO" dirty="0" smtClean="0">
                <a:latin typeface="Times New Roman" panose="02020603050405020304" pitchFamily="18" charset="0"/>
                <a:cs typeface="Times New Roman" panose="02020603050405020304" pitchFamily="18" charset="0"/>
              </a:rPr>
              <a:t>MUNDIAL </a:t>
            </a:r>
            <a:endParaRPr lang="es-CO"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5305663" y="2978664"/>
            <a:ext cx="1580673" cy="369332"/>
          </a:xfrm>
          <a:prstGeom prst="rect">
            <a:avLst/>
          </a:prstGeom>
          <a:noFill/>
        </p:spPr>
        <p:txBody>
          <a:bodyPr wrap="square" rtlCol="0">
            <a:spAutoFit/>
          </a:bodyPr>
          <a:lstStyle/>
          <a:p>
            <a:r>
              <a:rPr lang="es-CO" dirty="0" smtClean="0">
                <a:latin typeface="Times New Roman" panose="02020603050405020304" pitchFamily="18" charset="0"/>
                <a:cs typeface="Times New Roman" panose="02020603050405020304" pitchFamily="18" charset="0"/>
              </a:rPr>
              <a:t>NACIONAL</a:t>
            </a:r>
            <a:endParaRPr lang="es-CO"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8720878" y="2978664"/>
            <a:ext cx="1479038" cy="369332"/>
          </a:xfrm>
          <a:prstGeom prst="rect">
            <a:avLst/>
          </a:prstGeom>
          <a:noFill/>
        </p:spPr>
        <p:txBody>
          <a:bodyPr wrap="square" rtlCol="0">
            <a:spAutoFit/>
          </a:bodyPr>
          <a:lstStyle/>
          <a:p>
            <a:r>
              <a:rPr lang="es-CO" dirty="0" smtClean="0">
                <a:latin typeface="Times New Roman" panose="02020603050405020304" pitchFamily="18" charset="0"/>
                <a:cs typeface="Times New Roman" panose="02020603050405020304" pitchFamily="18" charset="0"/>
              </a:rPr>
              <a:t>REGIONAL </a:t>
            </a:r>
            <a:endParaRPr lang="es-CO" dirty="0">
              <a:latin typeface="Times New Roman" panose="02020603050405020304" pitchFamily="18" charset="0"/>
              <a:cs typeface="Times New Roman" panose="02020603050405020304" pitchFamily="18" charset="0"/>
            </a:endParaRPr>
          </a:p>
        </p:txBody>
      </p:sp>
      <p:pic>
        <p:nvPicPr>
          <p:cNvPr id="1032" name="Picture 8" descr="Resultado de imagen para mapa departamento del cau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432" y="1094029"/>
            <a:ext cx="2235297" cy="18684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542" y="1281953"/>
            <a:ext cx="1431871" cy="16967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1069941" y="-4207"/>
            <a:ext cx="1050288" cy="369332"/>
          </a:xfrm>
          <a:prstGeom prst="rect">
            <a:avLst/>
          </a:prstGeom>
        </p:spPr>
        <p:txBody>
          <a:bodyPr wrap="none">
            <a:spAutoFit/>
          </a:bodyPr>
          <a:lstStyle/>
          <a:p>
            <a:r>
              <a:rPr lang="es-CO" dirty="0" smtClean="0">
                <a:latin typeface="Times New Roman" panose="02020603050405020304" pitchFamily="18" charset="0"/>
                <a:cs typeface="Times New Roman" panose="02020603050405020304" pitchFamily="18" charset="0"/>
              </a:rPr>
              <a:t>CIFRAS </a:t>
            </a:r>
            <a:endParaRPr lang="es-CO" dirty="0"/>
          </a:p>
        </p:txBody>
      </p:sp>
      <p:sp>
        <p:nvSpPr>
          <p:cNvPr id="10" name="Rectángulo 9"/>
          <p:cNvSpPr/>
          <p:nvPr/>
        </p:nvSpPr>
        <p:spPr>
          <a:xfrm>
            <a:off x="732892" y="3587765"/>
            <a:ext cx="2979233" cy="1477328"/>
          </a:xfrm>
          <a:prstGeom prst="rect">
            <a:avLst/>
          </a:prstGeom>
        </p:spPr>
        <p:txBody>
          <a:bodyPr wrap="square">
            <a:spAutoFit/>
          </a:bodyPr>
          <a:lstStyle/>
          <a:p>
            <a:pPr algn="just" defTabSz="685800">
              <a:defRPr/>
            </a:pPr>
            <a:r>
              <a:rPr lang="es-CO" dirty="0" smtClean="0">
                <a:latin typeface="Times New Roman" panose="02020603050405020304" pitchFamily="18" charset="0"/>
                <a:cs typeface="Times New Roman" panose="02020603050405020304" pitchFamily="18" charset="0"/>
              </a:rPr>
              <a:t>En el 2008-2012 la tasa de incidencia y mortalidad en promedio por cada 100.000 habitantes, fue de 455 y 171 personas por año.</a:t>
            </a:r>
            <a:endParaRPr lang="es-CO" dirty="0">
              <a:latin typeface="Times New Roman" panose="02020603050405020304" pitchFamily="18" charset="0"/>
              <a:cs typeface="Times New Roman" panose="02020603050405020304" pitchFamily="18" charset="0"/>
            </a:endParaRPr>
          </a:p>
        </p:txBody>
      </p:sp>
      <p:sp>
        <p:nvSpPr>
          <p:cNvPr id="12" name="Rectángulo 11"/>
          <p:cNvSpPr/>
          <p:nvPr/>
        </p:nvSpPr>
        <p:spPr>
          <a:xfrm>
            <a:off x="4119454" y="3587765"/>
            <a:ext cx="3390421" cy="1477328"/>
          </a:xfrm>
          <a:prstGeom prst="rect">
            <a:avLst/>
          </a:prstGeom>
        </p:spPr>
        <p:txBody>
          <a:bodyPr wrap="square">
            <a:spAutoFit/>
          </a:bodyPr>
          <a:lstStyle/>
          <a:p>
            <a:pPr algn="just"/>
            <a:r>
              <a:rPr lang="es-CO" dirty="0">
                <a:latin typeface="Times New Roman" panose="02020603050405020304" pitchFamily="18" charset="0"/>
                <a:cs typeface="Times New Roman" panose="02020603050405020304" pitchFamily="18" charset="0"/>
              </a:rPr>
              <a:t>Colombia se encuentra entre los países con categoría media-alta de acuerdo con la calidad de certificación de la causa de muerte por neoplasias </a:t>
            </a:r>
            <a:r>
              <a:rPr lang="es-CO" dirty="0" smtClean="0">
                <a:latin typeface="Times New Roman" panose="02020603050405020304" pitchFamily="18" charset="0"/>
                <a:cs typeface="Times New Roman" panose="02020603050405020304" pitchFamily="18" charset="0"/>
              </a:rPr>
              <a:t>malignas. </a:t>
            </a:r>
            <a:endParaRPr lang="es-CO" dirty="0">
              <a:latin typeface="Times New Roman" panose="02020603050405020304" pitchFamily="18" charset="0"/>
              <a:cs typeface="Times New Roman" panose="02020603050405020304" pitchFamily="18" charset="0"/>
            </a:endParaRPr>
          </a:p>
        </p:txBody>
      </p:sp>
      <p:sp>
        <p:nvSpPr>
          <p:cNvPr id="14" name="Rectángulo 13"/>
          <p:cNvSpPr/>
          <p:nvPr/>
        </p:nvSpPr>
        <p:spPr>
          <a:xfrm>
            <a:off x="8050605" y="3591540"/>
            <a:ext cx="3303196" cy="1477328"/>
          </a:xfrm>
          <a:prstGeom prst="rect">
            <a:avLst/>
          </a:prstGeom>
        </p:spPr>
        <p:txBody>
          <a:bodyPr wrap="square">
            <a:spAutoFit/>
          </a:bodyPr>
          <a:lstStyle/>
          <a:p>
            <a:pPr algn="just"/>
            <a:r>
              <a:rPr lang="es-CO" dirty="0">
                <a:latin typeface="Times New Roman" panose="02020603050405020304" pitchFamily="18" charset="0"/>
                <a:cs typeface="Times New Roman" panose="02020603050405020304" pitchFamily="18" charset="0"/>
              </a:rPr>
              <a:t>E</a:t>
            </a:r>
            <a:r>
              <a:rPr lang="es-CO" dirty="0" smtClean="0">
                <a:latin typeface="Times New Roman" panose="02020603050405020304" pitchFamily="18" charset="0"/>
                <a:cs typeface="Times New Roman" panose="02020603050405020304" pitchFamily="18" charset="0"/>
              </a:rPr>
              <a:t>l </a:t>
            </a:r>
            <a:r>
              <a:rPr lang="es-CO" dirty="0">
                <a:latin typeface="Times New Roman" panose="02020603050405020304" pitchFamily="18" charset="0"/>
                <a:cs typeface="Times New Roman" panose="02020603050405020304" pitchFamily="18" charset="0"/>
              </a:rPr>
              <a:t>departamento del Cauca, presentó </a:t>
            </a:r>
            <a:r>
              <a:rPr lang="es-CO" dirty="0" smtClean="0">
                <a:latin typeface="Times New Roman" panose="02020603050405020304" pitchFamily="18" charset="0"/>
                <a:cs typeface="Times New Roman" panose="02020603050405020304" pitchFamily="18" charset="0"/>
              </a:rPr>
              <a:t>una  </a:t>
            </a:r>
            <a:r>
              <a:rPr lang="es-CO" dirty="0">
                <a:latin typeface="Times New Roman" panose="02020603050405020304" pitchFamily="18" charset="0"/>
                <a:cs typeface="Times New Roman" panose="02020603050405020304" pitchFamily="18" charset="0"/>
              </a:rPr>
              <a:t>tasa de incidencia de 795 </a:t>
            </a:r>
            <a:r>
              <a:rPr lang="es-CO" dirty="0" smtClean="0">
                <a:latin typeface="Times New Roman" panose="02020603050405020304" pitchFamily="18" charset="0"/>
                <a:cs typeface="Times New Roman" panose="02020603050405020304" pitchFamily="18" charset="0"/>
              </a:rPr>
              <a:t>casos en mujeres y en </a:t>
            </a:r>
            <a:r>
              <a:rPr lang="es-CO" dirty="0">
                <a:latin typeface="Times New Roman" panose="02020603050405020304" pitchFamily="18" charset="0"/>
                <a:cs typeface="Times New Roman" panose="02020603050405020304" pitchFamily="18" charset="0"/>
              </a:rPr>
              <a:t>hombres, </a:t>
            </a:r>
            <a:r>
              <a:rPr lang="es-CO" dirty="0" smtClean="0">
                <a:latin typeface="Times New Roman" panose="02020603050405020304" pitchFamily="18" charset="0"/>
                <a:cs typeface="Times New Roman" panose="02020603050405020304" pitchFamily="18" charset="0"/>
              </a:rPr>
              <a:t>una </a:t>
            </a:r>
            <a:r>
              <a:rPr lang="es-CO" dirty="0">
                <a:latin typeface="Times New Roman" panose="02020603050405020304" pitchFamily="18" charset="0"/>
                <a:cs typeface="Times New Roman" panose="02020603050405020304" pitchFamily="18" charset="0"/>
              </a:rPr>
              <a:t>incidencia anual de 726 </a:t>
            </a:r>
            <a:r>
              <a:rPr lang="es-CO" dirty="0" smtClean="0">
                <a:latin typeface="Times New Roman" panose="02020603050405020304" pitchFamily="18" charset="0"/>
                <a:cs typeface="Times New Roman" panose="02020603050405020304" pitchFamily="18" charset="0"/>
              </a:rPr>
              <a:t>casos. </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766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43244" y="0"/>
            <a:ext cx="2648755" cy="532263"/>
          </a:xfrm>
        </p:spPr>
        <p:txBody>
          <a:bodyPr>
            <a:normAutofit fontScale="90000"/>
          </a:bodyPr>
          <a:lstStyle/>
          <a:p>
            <a:r>
              <a:rPr lang="es-CO" sz="2000" b="1" dirty="0" smtClean="0">
                <a:latin typeface="Times New Roman" panose="02020603050405020304" pitchFamily="18" charset="0"/>
                <a:cs typeface="Times New Roman" panose="02020603050405020304" pitchFamily="18" charset="0"/>
              </a:rPr>
              <a:t>ESTRATEGIAS DOFA </a:t>
            </a:r>
            <a:endParaRPr lang="es-CO" sz="2000" b="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768401030"/>
              </p:ext>
            </p:extLst>
          </p:nvPr>
        </p:nvGraphicFramePr>
        <p:xfrm>
          <a:off x="1104895" y="532263"/>
          <a:ext cx="8851904" cy="6091421"/>
        </p:xfrm>
        <a:graphic>
          <a:graphicData uri="http://schemas.openxmlformats.org/drawingml/2006/table">
            <a:tbl>
              <a:tblPr firstRow="1" firstCol="1" bandRow="1">
                <a:tableStyleId>{21E4AEA4-8DFA-4A89-87EB-49C32662AFE0}</a:tableStyleId>
              </a:tblPr>
              <a:tblGrid>
                <a:gridCol w="4425952">
                  <a:extLst>
                    <a:ext uri="{9D8B030D-6E8A-4147-A177-3AD203B41FA5}">
                      <a16:colId xmlns:a16="http://schemas.microsoft.com/office/drawing/2014/main" val="3144705715"/>
                    </a:ext>
                  </a:extLst>
                </a:gridCol>
                <a:gridCol w="4425952">
                  <a:extLst>
                    <a:ext uri="{9D8B030D-6E8A-4147-A177-3AD203B41FA5}">
                      <a16:colId xmlns:a16="http://schemas.microsoft.com/office/drawing/2014/main" val="1371490593"/>
                    </a:ext>
                  </a:extLst>
                </a:gridCol>
              </a:tblGrid>
              <a:tr h="211923">
                <a:tc>
                  <a:txBody>
                    <a:bodyPr/>
                    <a:lstStyle/>
                    <a:p>
                      <a:pPr algn="ctr">
                        <a:lnSpc>
                          <a:spcPct val="107000"/>
                        </a:lnSpc>
                        <a:spcAft>
                          <a:spcPts val="0"/>
                        </a:spcAft>
                      </a:pPr>
                      <a:r>
                        <a:rPr lang="es-CO" sz="1400" dirty="0">
                          <a:solidFill>
                            <a:schemeClr val="tx1"/>
                          </a:solidFill>
                          <a:effectLst/>
                          <a:latin typeface="Times New Roman" panose="02020603050405020304" pitchFamily="18" charset="0"/>
                          <a:cs typeface="Times New Roman" panose="02020603050405020304" pitchFamily="18" charset="0"/>
                        </a:rPr>
                        <a:t>FO</a:t>
                      </a:r>
                      <a:endParaRPr lang="es-CO"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tc>
                <a:tc>
                  <a:txBody>
                    <a:bodyPr/>
                    <a:lstStyle/>
                    <a:p>
                      <a:pPr algn="ctr">
                        <a:lnSpc>
                          <a:spcPct val="107000"/>
                        </a:lnSpc>
                        <a:spcAft>
                          <a:spcPts val="0"/>
                        </a:spcAft>
                      </a:pPr>
                      <a:r>
                        <a:rPr lang="es-CO" sz="1400" dirty="0">
                          <a:solidFill>
                            <a:schemeClr val="tx1"/>
                          </a:solidFill>
                          <a:effectLst/>
                          <a:latin typeface="Times New Roman" panose="02020603050405020304" pitchFamily="18" charset="0"/>
                          <a:cs typeface="Times New Roman" panose="02020603050405020304" pitchFamily="18" charset="0"/>
                        </a:rPr>
                        <a:t>FA</a:t>
                      </a:r>
                      <a:endParaRPr lang="es-CO"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tc>
                <a:extLst>
                  <a:ext uri="{0D108BD9-81ED-4DB2-BD59-A6C34878D82A}">
                    <a16:rowId xmlns:a16="http://schemas.microsoft.com/office/drawing/2014/main" val="3159886816"/>
                  </a:ext>
                </a:extLst>
              </a:tr>
              <a:tr h="3123747">
                <a:tc>
                  <a:txBody>
                    <a:bodyPr/>
                    <a:lstStyle/>
                    <a:p>
                      <a:pPr>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Aprovechar la capacitación que recibe el personal logrando que este sea altamente calificado y así las empresas que están dispuestas a recibir la propuesta deseen crear un convenio con el centro.</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Preservar las tarifas ante el crecimiento de pacientes con cáncer.</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Brindar capacitación al personal, para garantizar una excelente evaluación del paciente.</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Ofrecer el servicio de radioterapia con calidad.</a:t>
                      </a:r>
                    </a:p>
                    <a:p>
                      <a:pPr marL="457200">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endParaRPr lang="es-CO"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solidFill>
                      <a:srgbClr val="F8D7CD"/>
                    </a:solidFill>
                  </a:tcPr>
                </a:tc>
                <a:tc>
                  <a:txBody>
                    <a:bodyPr/>
                    <a:lstStyle/>
                    <a:p>
                      <a:pPr>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Asegurar el posicionamiento del centro de radioterapia </a:t>
                      </a:r>
                      <a:r>
                        <a:rPr lang="es-CO" sz="1400" b="0" dirty="0" smtClean="0">
                          <a:solidFill>
                            <a:schemeClr val="tx1"/>
                          </a:solidFill>
                          <a:effectLst/>
                          <a:latin typeface="Times New Roman" panose="02020603050405020304" pitchFamily="18" charset="0"/>
                          <a:cs typeface="Times New Roman" panose="02020603050405020304" pitchFamily="18" charset="0"/>
                        </a:rPr>
                        <a:t>brindando</a:t>
                      </a:r>
                      <a:r>
                        <a:rPr lang="es-CO" sz="1400" b="0" baseline="0" dirty="0" smtClean="0">
                          <a:solidFill>
                            <a:schemeClr val="tx1"/>
                          </a:solidFill>
                          <a:effectLst/>
                          <a:latin typeface="Times New Roman" panose="02020603050405020304" pitchFamily="18" charset="0"/>
                          <a:cs typeface="Times New Roman" panose="02020603050405020304" pitchFamily="18" charset="0"/>
                        </a:rPr>
                        <a:t> </a:t>
                      </a:r>
                      <a:r>
                        <a:rPr lang="es-CO" sz="1400" b="0" dirty="0" smtClean="0">
                          <a:solidFill>
                            <a:schemeClr val="tx1"/>
                          </a:solidFill>
                          <a:effectLst/>
                          <a:latin typeface="Times New Roman" panose="02020603050405020304" pitchFamily="18" charset="0"/>
                          <a:cs typeface="Times New Roman" panose="02020603050405020304" pitchFamily="18" charset="0"/>
                        </a:rPr>
                        <a:t>satisfacción </a:t>
                      </a:r>
                      <a:r>
                        <a:rPr lang="es-CO" sz="1400" b="0" dirty="0">
                          <a:solidFill>
                            <a:schemeClr val="tx1"/>
                          </a:solidFill>
                          <a:effectLst/>
                          <a:latin typeface="Times New Roman" panose="02020603050405020304" pitchFamily="18" charset="0"/>
                          <a:cs typeface="Times New Roman" panose="02020603050405020304" pitchFamily="18" charset="0"/>
                        </a:rPr>
                        <a:t>a los clientes directos y pacientes mediante las fortalezas y no se vean en la necesidad de recurrir a otros.</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Mantener tarifas competitivas para que el cliente se sienta traído frente a una competencia.</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Mantener en crecimiento continuo frente a las exigencias de la normativa de salud a través de capacitaciones, logrando que en el momento existan modificaciones de esta no sea algo demasiado desconocido.</a:t>
                      </a:r>
                    </a:p>
                    <a:p>
                      <a:pPr marL="457200" algn="just">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endParaRPr lang="es-CO"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tc>
                <a:extLst>
                  <a:ext uri="{0D108BD9-81ED-4DB2-BD59-A6C34878D82A}">
                    <a16:rowId xmlns:a16="http://schemas.microsoft.com/office/drawing/2014/main" val="2835878055"/>
                  </a:ext>
                </a:extLst>
              </a:tr>
              <a:tr h="211923">
                <a:tc>
                  <a:txBody>
                    <a:bodyPr/>
                    <a:lstStyle/>
                    <a:p>
                      <a:pPr algn="ctr">
                        <a:lnSpc>
                          <a:spcPct val="107000"/>
                        </a:lnSpc>
                        <a:spcAft>
                          <a:spcPts val="0"/>
                        </a:spcAft>
                      </a:pPr>
                      <a:r>
                        <a:rPr lang="es-CO" sz="1400" b="1" dirty="0">
                          <a:solidFill>
                            <a:schemeClr val="tx1"/>
                          </a:solidFill>
                          <a:effectLst/>
                          <a:latin typeface="Times New Roman" panose="02020603050405020304" pitchFamily="18" charset="0"/>
                          <a:cs typeface="Times New Roman" panose="02020603050405020304" pitchFamily="18" charset="0"/>
                        </a:rPr>
                        <a:t>DO</a:t>
                      </a:r>
                      <a:endParaRPr lang="es-CO"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solidFill>
                      <a:srgbClr val="ED7D31"/>
                    </a:solidFill>
                  </a:tcPr>
                </a:tc>
                <a:tc>
                  <a:txBody>
                    <a:bodyPr/>
                    <a:lstStyle/>
                    <a:p>
                      <a:pPr algn="ctr">
                        <a:lnSpc>
                          <a:spcPct val="107000"/>
                        </a:lnSpc>
                        <a:spcAft>
                          <a:spcPts val="0"/>
                        </a:spcAft>
                      </a:pPr>
                      <a:r>
                        <a:rPr lang="es-CO" sz="1400" b="1" dirty="0">
                          <a:solidFill>
                            <a:schemeClr val="tx1"/>
                          </a:solidFill>
                          <a:effectLst/>
                          <a:latin typeface="Times New Roman" panose="02020603050405020304" pitchFamily="18" charset="0"/>
                          <a:cs typeface="Times New Roman" panose="02020603050405020304" pitchFamily="18" charset="0"/>
                        </a:rPr>
                        <a:t>DA</a:t>
                      </a:r>
                      <a:endParaRPr lang="es-CO"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solidFill>
                      <a:srgbClr val="ED7D31"/>
                    </a:solidFill>
                  </a:tcPr>
                </a:tc>
                <a:extLst>
                  <a:ext uri="{0D108BD9-81ED-4DB2-BD59-A6C34878D82A}">
                    <a16:rowId xmlns:a16="http://schemas.microsoft.com/office/drawing/2014/main" val="322276020"/>
                  </a:ext>
                </a:extLst>
              </a:tr>
              <a:tr h="2498744">
                <a:tc>
                  <a:txBody>
                    <a:bodyPr/>
                    <a:lstStyle/>
                    <a:p>
                      <a:pPr>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Ofrecer la unidad de radioterapia a los hospitales ya establecidos en el municipio hace confiable su servicio ante las personas que requieren la atención.</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Aprovechar el crecimiento de pacientes con cáncer para generar los ingresos necesarios, de esta manera recuperar la inversión en un tiempo menor.</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Brindar capacitación al personal, brindando un servicio con responsabilidad ante el centro de radioterapia, así ofrecer un servicio oportuno a los pacientes.</a:t>
                      </a:r>
                    </a:p>
                    <a:p>
                      <a:pPr marL="457200">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endParaRPr lang="es-CO"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solidFill>
                      <a:srgbClr val="F8D7CD"/>
                    </a:solidFill>
                  </a:tcPr>
                </a:tc>
                <a:tc>
                  <a:txBody>
                    <a:bodyPr/>
                    <a:lstStyle/>
                    <a:p>
                      <a:pPr>
                        <a:lnSpc>
                          <a:spcPct val="107000"/>
                        </a:lnSpc>
                        <a:spcAft>
                          <a:spcPts val="0"/>
                        </a:spcAft>
                      </a:pPr>
                      <a:r>
                        <a:rPr lang="es-CO" sz="1400" b="0" dirty="0">
                          <a:solidFill>
                            <a:schemeClr val="tx1"/>
                          </a:solidFill>
                          <a:effectLst/>
                          <a:latin typeface="Times New Roman" panose="02020603050405020304" pitchFamily="18"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Proveer un centro de radioterapia en el departamento, con el cual los pacientes no tengan la necesidad de desplazarse a otras ciudades, con intervención de los hospitales que tienen un prestigio en la ciudad.</a:t>
                      </a:r>
                    </a:p>
                    <a:p>
                      <a:pPr marL="342900" lvl="0" indent="-342900" algn="just">
                        <a:lnSpc>
                          <a:spcPct val="107000"/>
                        </a:lnSpc>
                        <a:spcAft>
                          <a:spcPts val="0"/>
                        </a:spcAft>
                        <a:buFont typeface="Symbol" panose="05050102010706020507" pitchFamily="18" charset="2"/>
                        <a:buChar char=""/>
                      </a:pPr>
                      <a:r>
                        <a:rPr lang="es-CO" sz="1400" b="0" dirty="0">
                          <a:solidFill>
                            <a:schemeClr val="tx1"/>
                          </a:solidFill>
                          <a:effectLst/>
                          <a:latin typeface="Times New Roman" panose="02020603050405020304" pitchFamily="18" charset="0"/>
                          <a:cs typeface="Times New Roman" panose="02020603050405020304" pitchFamily="18" charset="0"/>
                        </a:rPr>
                        <a:t>Capacitar al personal con las normativas de la salud, hace que el centro ofrezca una atención con mayor calidad a los pacientes.</a:t>
                      </a:r>
                      <a:endParaRPr lang="es-CO"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6" marR="57006" marT="0" marB="0"/>
                </a:tc>
                <a:extLst>
                  <a:ext uri="{0D108BD9-81ED-4DB2-BD59-A6C34878D82A}">
                    <a16:rowId xmlns:a16="http://schemas.microsoft.com/office/drawing/2014/main" val="879935345"/>
                  </a:ext>
                </a:extLst>
              </a:tr>
            </a:tbl>
          </a:graphicData>
        </a:graphic>
      </p:graphicFrame>
    </p:spTree>
    <p:extLst>
      <p:ext uri="{BB962C8B-B14F-4D97-AF65-F5344CB8AC3E}">
        <p14:creationId xmlns:p14="http://schemas.microsoft.com/office/powerpoint/2010/main" val="496505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3795" y="829926"/>
            <a:ext cx="5176234" cy="1338007"/>
          </a:xfrm>
        </p:spPr>
        <p:txBody>
          <a:bodyPr>
            <a:normAutofit/>
          </a:bodyPr>
          <a:lstStyle/>
          <a:p>
            <a:r>
              <a:rPr lang="es-CO" sz="3000" dirty="0" smtClean="0">
                <a:latin typeface="Times New Roman" panose="02020603050405020304" pitchFamily="18" charset="0"/>
                <a:cs typeface="Times New Roman" panose="02020603050405020304" pitchFamily="18" charset="0"/>
              </a:rPr>
              <a:t>Estrategias de aprovisionamiento de materias primas e insumos </a:t>
            </a:r>
            <a:endParaRPr lang="es-CO" sz="3000" dirty="0">
              <a:latin typeface="Times New Roman" panose="02020603050405020304" pitchFamily="18" charset="0"/>
              <a:cs typeface="Times New Roman" panose="02020603050405020304" pitchFamily="18" charset="0"/>
            </a:endParaRPr>
          </a:p>
        </p:txBody>
      </p:sp>
      <p:sp>
        <p:nvSpPr>
          <p:cNvPr id="8" name="Título 1"/>
          <p:cNvSpPr txBox="1">
            <a:spLocks/>
          </p:cNvSpPr>
          <p:nvPr/>
        </p:nvSpPr>
        <p:spPr>
          <a:xfrm>
            <a:off x="2661354" y="2426854"/>
            <a:ext cx="4660900"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000" dirty="0" smtClean="0">
                <a:latin typeface="Times New Roman" panose="02020603050405020304" pitchFamily="18" charset="0"/>
                <a:cs typeface="Times New Roman" panose="02020603050405020304" pitchFamily="18" charset="0"/>
              </a:rPr>
              <a:t>Estrategias de comunicación </a:t>
            </a:r>
            <a:endParaRPr lang="es-CO" sz="3000" dirty="0">
              <a:latin typeface="Times New Roman" panose="02020603050405020304" pitchFamily="18" charset="0"/>
              <a:cs typeface="Times New Roman" panose="02020603050405020304" pitchFamily="18" charset="0"/>
            </a:endParaRPr>
          </a:p>
        </p:txBody>
      </p:sp>
      <p:sp>
        <p:nvSpPr>
          <p:cNvPr id="9" name="Título 1"/>
          <p:cNvSpPr txBox="1">
            <a:spLocks/>
          </p:cNvSpPr>
          <p:nvPr/>
        </p:nvSpPr>
        <p:spPr>
          <a:xfrm>
            <a:off x="3949700" y="3562666"/>
            <a:ext cx="4292600" cy="1065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000" dirty="0" smtClean="0">
                <a:latin typeface="Times New Roman" panose="02020603050405020304" pitchFamily="18" charset="0"/>
                <a:cs typeface="Times New Roman" panose="02020603050405020304" pitchFamily="18" charset="0"/>
              </a:rPr>
              <a:t>Estrategias de distribución </a:t>
            </a:r>
            <a:endParaRPr lang="es-CO" sz="3000" dirty="0">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2661354" y="4886903"/>
            <a:ext cx="4229100" cy="1074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000" dirty="0" smtClean="0">
                <a:latin typeface="Times New Roman" panose="02020603050405020304" pitchFamily="18" charset="0"/>
                <a:cs typeface="Times New Roman" panose="02020603050405020304" pitchFamily="18" charset="0"/>
              </a:rPr>
              <a:t>Estrategias de precios </a:t>
            </a:r>
            <a:endParaRPr lang="es-CO" sz="30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b="9375"/>
          <a:stretch/>
        </p:blipFill>
        <p:spPr>
          <a:xfrm>
            <a:off x="1742382" y="3327463"/>
            <a:ext cx="1837944" cy="134521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5" y="4238006"/>
            <a:ext cx="2447925" cy="18669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796" y="2320921"/>
            <a:ext cx="3800475" cy="1200150"/>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19" y="565479"/>
            <a:ext cx="2447925" cy="1866900"/>
          </a:xfrm>
          <a:prstGeom prst="rect">
            <a:avLst/>
          </a:prstGeom>
        </p:spPr>
      </p:pic>
    </p:spTree>
    <p:extLst>
      <p:ext uri="{BB962C8B-B14F-4D97-AF65-F5344CB8AC3E}">
        <p14:creationId xmlns:p14="http://schemas.microsoft.com/office/powerpoint/2010/main" val="2037498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000" b="1" dirty="0" smtClean="0">
                <a:solidFill>
                  <a:schemeClr val="accent1">
                    <a:lumMod val="75000"/>
                  </a:schemeClr>
                </a:solidFill>
                <a:latin typeface="Times New Roman" panose="02020603050405020304" pitchFamily="18" charset="0"/>
                <a:cs typeface="Times New Roman" panose="02020603050405020304" pitchFamily="18" charset="0"/>
              </a:rPr>
              <a:t>ESTRATEGIA DE SERVICIO </a:t>
            </a:r>
            <a:endParaRPr lang="es-CO"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1520825"/>
            <a:ext cx="8305800" cy="1425575"/>
          </a:xfrm>
        </p:spPr>
        <p:txBody>
          <a:bodyPr>
            <a:normAutofit fontScale="92500"/>
          </a:bodyPr>
          <a:lstStyle/>
          <a:p>
            <a:pPr algn="just">
              <a:lnSpc>
                <a:spcPct val="110000"/>
              </a:lnSpc>
            </a:pPr>
            <a:r>
              <a:rPr lang="es-CO" sz="2000" dirty="0" smtClean="0">
                <a:latin typeface="Times New Roman" panose="02020603050405020304" pitchFamily="18" charset="0"/>
                <a:cs typeface="Times New Roman" panose="02020603050405020304" pitchFamily="18" charset="0"/>
              </a:rPr>
              <a:t>Realizar brigadas en los diferentes sectores de la ciudad acerca de los tratamientos existentes del cáncer, ya que el 17% de las personas encuestadas dicen no saber que la radioterapia es un tratamiento complementario y así tengan conocimiento del servicio que les puede brindar el centro de radioterapia.</a:t>
            </a:r>
            <a:endParaRPr lang="es-CO"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4597400" y="3086100"/>
            <a:ext cx="6121400" cy="2554545"/>
          </a:xfrm>
          <a:prstGeom prst="rect">
            <a:avLst/>
          </a:prstGeom>
        </p:spPr>
        <p:txBody>
          <a:bodyPr wrap="square">
            <a:spAutoFit/>
          </a:bodyPr>
          <a:lstStyle/>
          <a:p>
            <a:pPr marL="342900" indent="-34290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Al ser el cáncer de mama, cuello uterino, estómago y pulmón las enfermedades que predominan en el departamento del Cauca, se busca brindar capacitaciones de cómo prevenir y detectar los síntomas de estas enfermedades, brindando prioridad a pacientes al momento de iniciar su tratamiento sin dejar de lado a los que padezcan enfermedades diferentes.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49550"/>
            <a:ext cx="3194050" cy="3194050"/>
          </a:xfrm>
          <a:prstGeom prst="rect">
            <a:avLst/>
          </a:prstGeom>
        </p:spPr>
      </p:pic>
    </p:spTree>
    <p:extLst>
      <p:ext uri="{BB962C8B-B14F-4D97-AF65-F5344CB8AC3E}">
        <p14:creationId xmlns:p14="http://schemas.microsoft.com/office/powerpoint/2010/main" val="1094513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3600" b="1" dirty="0">
                <a:solidFill>
                  <a:schemeClr val="accent1">
                    <a:lumMod val="75000"/>
                  </a:schemeClr>
                </a:solidFill>
                <a:latin typeface="Times New Roman" panose="02020603050405020304" pitchFamily="18" charset="0"/>
                <a:cs typeface="Times New Roman" panose="02020603050405020304" pitchFamily="18" charset="0"/>
              </a:rPr>
              <a:t>DETERMINACIÓN DEL EQUIPO </a:t>
            </a:r>
          </a:p>
        </p:txBody>
      </p:sp>
      <p:pic>
        <p:nvPicPr>
          <p:cNvPr id="6" name="Imagen 5"/>
          <p:cNvPicPr>
            <a:picLocks noChangeAspect="1"/>
          </p:cNvPicPr>
          <p:nvPr/>
        </p:nvPicPr>
        <p:blipFill rotWithShape="1">
          <a:blip r:embed="rId2"/>
          <a:srcRect l="5717" r="5586" b="7713"/>
          <a:stretch/>
        </p:blipFill>
        <p:spPr>
          <a:xfrm>
            <a:off x="6564572" y="2958062"/>
            <a:ext cx="4981433" cy="2740018"/>
          </a:xfrm>
          <a:prstGeom prst="rect">
            <a:avLst/>
          </a:prstGeom>
        </p:spPr>
      </p:pic>
      <p:pic>
        <p:nvPicPr>
          <p:cNvPr id="7" name="Imagen 6"/>
          <p:cNvPicPr>
            <a:picLocks noChangeAspect="1"/>
          </p:cNvPicPr>
          <p:nvPr/>
        </p:nvPicPr>
        <p:blipFill rotWithShape="1">
          <a:blip r:embed="rId3"/>
          <a:srcRect l="6801" r="7611" b="10014"/>
          <a:stretch/>
        </p:blipFill>
        <p:spPr>
          <a:xfrm>
            <a:off x="444967" y="1865424"/>
            <a:ext cx="6081485" cy="2351734"/>
          </a:xfrm>
          <a:prstGeom prst="rect">
            <a:avLst/>
          </a:prstGeom>
        </p:spPr>
      </p:pic>
    </p:spTree>
    <p:extLst>
      <p:ext uri="{BB962C8B-B14F-4D97-AF65-F5344CB8AC3E}">
        <p14:creationId xmlns:p14="http://schemas.microsoft.com/office/powerpoint/2010/main" val="1911075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7019" y="0"/>
            <a:ext cx="3689445" cy="559558"/>
          </a:xfrm>
        </p:spPr>
        <p:txBody>
          <a:bodyPr>
            <a:noAutofit/>
          </a:bodyPr>
          <a:lstStyle/>
          <a:p>
            <a:r>
              <a:rPr lang="es-CO" sz="2400" dirty="0" smtClean="0">
                <a:latin typeface="Times New Roman" panose="02020603050405020304" pitchFamily="18" charset="0"/>
                <a:cs typeface="Times New Roman" panose="02020603050405020304" pitchFamily="18" charset="0"/>
              </a:rPr>
              <a:t>Acelerador lineal </a:t>
            </a:r>
            <a:r>
              <a:rPr lang="es-CO" sz="2400" dirty="0" err="1" smtClean="0">
                <a:latin typeface="Times New Roman" panose="02020603050405020304" pitchFamily="18" charset="0"/>
                <a:cs typeface="Times New Roman" panose="02020603050405020304" pitchFamily="18" charset="0"/>
              </a:rPr>
              <a:t>TrueBeam</a:t>
            </a:r>
            <a:endParaRPr lang="es-CO" sz="24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237027" y="1241946"/>
            <a:ext cx="5199797" cy="4135272"/>
          </a:xfrm>
        </p:spPr>
        <p:txBody>
          <a:bodyPr>
            <a:normAutofit/>
          </a:bodyPr>
          <a:lstStyle/>
          <a:p>
            <a:r>
              <a:rPr lang="es-CO" sz="2400" dirty="0">
                <a:latin typeface="Times New Roman" panose="02020603050405020304" pitchFamily="18" charset="0"/>
                <a:cs typeface="Times New Roman" panose="02020603050405020304" pitchFamily="18" charset="0"/>
              </a:rPr>
              <a:t>Energía dual de </a:t>
            </a:r>
            <a:r>
              <a:rPr lang="es-CO" sz="2400" dirty="0" smtClean="0">
                <a:latin typeface="Times New Roman" panose="02020603050405020304" pitchFamily="18" charset="0"/>
                <a:cs typeface="Times New Roman" panose="02020603050405020304" pitchFamily="18" charset="0"/>
              </a:rPr>
              <a:t>fotones </a:t>
            </a:r>
            <a:r>
              <a:rPr lang="es-CO" sz="2400" dirty="0">
                <a:latin typeface="Times New Roman" panose="02020603050405020304" pitchFamily="18" charset="0"/>
                <a:cs typeface="Times New Roman" panose="02020603050405020304" pitchFamily="18" charset="0"/>
              </a:rPr>
              <a:t>(Mega Voltios</a:t>
            </a:r>
            <a:r>
              <a:rPr lang="es-CO" sz="2400" dirty="0" smtClean="0">
                <a:latin typeface="Times New Roman" panose="02020603050405020304" pitchFamily="18" charset="0"/>
                <a:cs typeface="Times New Roman" panose="02020603050405020304" pitchFamily="18" charset="0"/>
              </a:rPr>
              <a:t>).</a:t>
            </a:r>
          </a:p>
          <a:p>
            <a:pPr lvl="0"/>
            <a:r>
              <a:rPr lang="es-CO" sz="2400" dirty="0">
                <a:latin typeface="Times New Roman" panose="02020603050405020304" pitchFamily="18" charset="0"/>
                <a:cs typeface="Times New Roman" panose="02020603050405020304" pitchFamily="18" charset="0"/>
              </a:rPr>
              <a:t>Tasa de dosis en electrones.</a:t>
            </a:r>
          </a:p>
          <a:p>
            <a:pPr lvl="0"/>
            <a:r>
              <a:rPr lang="es-CO" sz="2400" dirty="0">
                <a:latin typeface="Times New Roman" panose="02020603050405020304" pitchFamily="18" charset="0"/>
                <a:cs typeface="Times New Roman" panose="02020603050405020304" pitchFamily="18" charset="0"/>
              </a:rPr>
              <a:t>Sistema robótico de imágenes </a:t>
            </a:r>
            <a:r>
              <a:rPr lang="es-CO" sz="2400" dirty="0" smtClean="0">
                <a:latin typeface="Times New Roman" panose="02020603050405020304" pitchFamily="18" charset="0"/>
                <a:cs typeface="Times New Roman" panose="02020603050405020304" pitchFamily="18" charset="0"/>
              </a:rPr>
              <a:t>(</a:t>
            </a:r>
            <a:r>
              <a:rPr lang="es-CO" sz="2400" dirty="0">
                <a:latin typeface="Times New Roman" panose="02020603050405020304" pitchFamily="18" charset="0"/>
                <a:cs typeface="Times New Roman" panose="02020603050405020304" pitchFamily="18" charset="0"/>
              </a:rPr>
              <a:t>movimientos en x, y, z).</a:t>
            </a:r>
          </a:p>
          <a:p>
            <a:r>
              <a:rPr lang="es-CO" sz="2400" dirty="0" smtClean="0">
                <a:latin typeface="Times New Roman" panose="02020603050405020304" pitchFamily="18" charset="0"/>
                <a:cs typeface="Times New Roman" panose="02020603050405020304" pitchFamily="18" charset="0"/>
              </a:rPr>
              <a:t>Frecuencia </a:t>
            </a:r>
            <a:r>
              <a:rPr lang="es-CO" sz="2400" dirty="0">
                <a:latin typeface="Times New Roman" panose="02020603050405020304" pitchFamily="18" charset="0"/>
                <a:cs typeface="Times New Roman" panose="02020603050405020304" pitchFamily="18" charset="0"/>
              </a:rPr>
              <a:t>60Hz</a:t>
            </a:r>
            <a:r>
              <a:rPr lang="es-CO" sz="2400" dirty="0" smtClean="0">
                <a:latin typeface="Times New Roman" panose="02020603050405020304" pitchFamily="18" charset="0"/>
                <a:cs typeface="Times New Roman" panose="02020603050405020304" pitchFamily="18" charset="0"/>
              </a:rPr>
              <a:t>.</a:t>
            </a:r>
          </a:p>
          <a:p>
            <a:r>
              <a:rPr lang="es-CO" sz="2400" dirty="0" smtClean="0">
                <a:latin typeface="Times New Roman" panose="02020603050405020304" pitchFamily="18" charset="0"/>
                <a:cs typeface="Times New Roman" panose="02020603050405020304" pitchFamily="18" charset="0"/>
              </a:rPr>
              <a:t>Planificación Eclipse</a:t>
            </a:r>
          </a:p>
          <a:p>
            <a:r>
              <a:rPr lang="es-CO" sz="2400" dirty="0">
                <a:latin typeface="Times New Roman" panose="02020603050405020304" pitchFamily="18" charset="0"/>
                <a:cs typeface="Times New Roman" panose="02020603050405020304" pitchFamily="18" charset="0"/>
              </a:rPr>
              <a:t>Sistema </a:t>
            </a:r>
            <a:r>
              <a:rPr lang="es-CO" sz="2400" dirty="0" smtClean="0">
                <a:latin typeface="Times New Roman" panose="02020603050405020304" pitchFamily="18" charset="0"/>
                <a:cs typeface="Times New Roman" panose="02020603050405020304" pitchFamily="18" charset="0"/>
              </a:rPr>
              <a:t>de </a:t>
            </a:r>
            <a:r>
              <a:rPr lang="es-CO" sz="2400" dirty="0">
                <a:latin typeface="Times New Roman" panose="02020603050405020304" pitchFamily="18" charset="0"/>
                <a:cs typeface="Times New Roman" panose="02020603050405020304" pitchFamily="18" charset="0"/>
              </a:rPr>
              <a:t>información </a:t>
            </a:r>
            <a:r>
              <a:rPr lang="es-CO" sz="2400" dirty="0" smtClean="0">
                <a:latin typeface="Times New Roman" panose="02020603050405020304" pitchFamily="18" charset="0"/>
                <a:cs typeface="Times New Roman" panose="02020603050405020304" pitchFamily="18" charset="0"/>
              </a:rPr>
              <a:t>ARIA.</a:t>
            </a:r>
          </a:p>
        </p:txBody>
      </p:sp>
      <p:pic>
        <p:nvPicPr>
          <p:cNvPr id="4" name="Imagen 3"/>
          <p:cNvPicPr/>
          <p:nvPr/>
        </p:nvPicPr>
        <p:blipFill rotWithShape="1">
          <a:blip r:embed="rId2"/>
          <a:srcRect l="17905" t="22040" r="18919" b="23339"/>
          <a:stretch/>
        </p:blipFill>
        <p:spPr bwMode="auto">
          <a:xfrm>
            <a:off x="660778" y="1323833"/>
            <a:ext cx="5262349" cy="3971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4965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11664" r="12717" b="11769"/>
          <a:stretch/>
        </p:blipFill>
        <p:spPr>
          <a:xfrm>
            <a:off x="4817659" y="2346467"/>
            <a:ext cx="5775992" cy="2606724"/>
          </a:xfrm>
          <a:prstGeom prst="rect">
            <a:avLst/>
          </a:prstGeom>
        </p:spPr>
      </p:pic>
      <p:sp>
        <p:nvSpPr>
          <p:cNvPr id="4" name="Título 1"/>
          <p:cNvSpPr txBox="1">
            <a:spLocks/>
          </p:cNvSpPr>
          <p:nvPr/>
        </p:nvSpPr>
        <p:spPr>
          <a:xfrm>
            <a:off x="838200" y="429644"/>
            <a:ext cx="10185779" cy="1395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dirty="0" smtClean="0">
                <a:solidFill>
                  <a:schemeClr val="accent1">
                    <a:lumMod val="75000"/>
                  </a:schemeClr>
                </a:solidFill>
                <a:latin typeface="Times New Roman" panose="02020603050405020304" pitchFamily="18" charset="0"/>
                <a:cs typeface="Times New Roman" panose="02020603050405020304" pitchFamily="18" charset="0"/>
              </a:rPr>
              <a:t>UBICACIÓN GEOGRÁFICA </a:t>
            </a:r>
            <a:endParaRPr lang="es-CO"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495869" y="2552216"/>
            <a:ext cx="4144370" cy="2169825"/>
          </a:xfrm>
          <a:prstGeom prst="rect">
            <a:avLst/>
          </a:prstGeom>
        </p:spPr>
        <p:txBody>
          <a:bodyPr wrap="square">
            <a:spAutoFit/>
          </a:bodyPr>
          <a:lstStyle/>
          <a:p>
            <a:pPr algn="just">
              <a:lnSpc>
                <a:spcPct val="150000"/>
              </a:lnSpc>
              <a:spcAft>
                <a:spcPts val="0"/>
              </a:spcAft>
            </a:pPr>
            <a:r>
              <a:rPr lang="es-CO" dirty="0">
                <a:latin typeface="Arial" panose="020B0604020202020204" pitchFamily="34" charset="0"/>
                <a:ea typeface="Calibri" panose="020F0502020204030204" pitchFamily="34" charset="0"/>
                <a:cs typeface="Times New Roman" panose="02020603050405020304" pitchFamily="18" charset="0"/>
              </a:rPr>
              <a:t>S</a:t>
            </a:r>
            <a:r>
              <a:rPr lang="es-CO" dirty="0" smtClean="0">
                <a:latin typeface="Arial" panose="020B0604020202020204" pitchFamily="34" charset="0"/>
                <a:ea typeface="Calibri" panose="020F0502020204030204" pitchFamily="34" charset="0"/>
                <a:cs typeface="Times New Roman" panose="02020603050405020304" pitchFamily="18" charset="0"/>
              </a:rPr>
              <a:t>e </a:t>
            </a:r>
            <a:r>
              <a:rPr lang="es-CO" dirty="0">
                <a:latin typeface="Arial" panose="020B0604020202020204" pitchFamily="34" charset="0"/>
                <a:ea typeface="Calibri" panose="020F0502020204030204" pitchFamily="34" charset="0"/>
                <a:cs typeface="Times New Roman" panose="02020603050405020304" pitchFamily="18" charset="0"/>
              </a:rPr>
              <a:t>escogieron 3 alternativas: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dirty="0">
                <a:latin typeface="Arial" panose="020B0604020202020204" pitchFamily="34"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b="1" i="1" dirty="0">
                <a:latin typeface="Arial" panose="020B0604020202020204" pitchFamily="34" charset="0"/>
                <a:ea typeface="Calibri" panose="020F0502020204030204" pitchFamily="34" charset="0"/>
                <a:cs typeface="Times New Roman" panose="02020603050405020304" pitchFamily="18" charset="0"/>
              </a:rPr>
              <a:t>A. </a:t>
            </a:r>
            <a:r>
              <a:rPr lang="es-CO" dirty="0">
                <a:latin typeface="Arial" panose="020B0604020202020204" pitchFamily="34" charset="0"/>
                <a:ea typeface="Calibri" panose="020F0502020204030204" pitchFamily="34" charset="0"/>
                <a:cs typeface="Times New Roman" panose="02020603050405020304" pitchFamily="18" charset="0"/>
              </a:rPr>
              <a:t>Hospital Universitario San José</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b="1" i="1" dirty="0">
                <a:latin typeface="Arial" panose="020B0604020202020204" pitchFamily="34" charset="0"/>
                <a:ea typeface="Calibri" panose="020F0502020204030204" pitchFamily="34" charset="0"/>
                <a:cs typeface="Times New Roman" panose="02020603050405020304" pitchFamily="18" charset="0"/>
              </a:rPr>
              <a:t>B. </a:t>
            </a:r>
            <a:r>
              <a:rPr lang="es-CO" dirty="0" smtClean="0">
                <a:latin typeface="Arial" panose="020B0604020202020204" pitchFamily="34" charset="0"/>
                <a:ea typeface="Calibri" panose="020F0502020204030204" pitchFamily="34" charset="0"/>
                <a:cs typeface="Times New Roman" panose="02020603050405020304" pitchFamily="18" charset="0"/>
              </a:rPr>
              <a:t>Clínica Santa </a:t>
            </a:r>
            <a:r>
              <a:rPr lang="es-CO" dirty="0">
                <a:latin typeface="Arial" panose="020B0604020202020204" pitchFamily="34" charset="0"/>
                <a:ea typeface="Calibri" panose="020F0502020204030204" pitchFamily="34" charset="0"/>
                <a:cs typeface="Times New Roman" panose="02020603050405020304" pitchFamily="18" charset="0"/>
              </a:rPr>
              <a:t>Gracia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CO" b="1" i="1" dirty="0">
                <a:latin typeface="Arial" panose="020B0604020202020204" pitchFamily="34" charset="0"/>
                <a:ea typeface="Calibri" panose="020F0502020204030204" pitchFamily="34" charset="0"/>
                <a:cs typeface="Times New Roman" panose="02020603050405020304" pitchFamily="18" charset="0"/>
              </a:rPr>
              <a:t>C.</a:t>
            </a:r>
            <a:r>
              <a:rPr lang="es-CO" dirty="0">
                <a:latin typeface="Arial" panose="020B0604020202020204" pitchFamily="34" charset="0"/>
                <a:ea typeface="Calibri" panose="020F0502020204030204" pitchFamily="34" charset="0"/>
                <a:cs typeface="Times New Roman" panose="02020603050405020304" pitchFamily="18" charset="0"/>
              </a:rPr>
              <a:t> Hospital Susana López.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1684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68552" y="0"/>
            <a:ext cx="2223448" cy="876821"/>
          </a:xfrm>
        </p:spPr>
        <p:txBody>
          <a:bodyPr>
            <a:noAutofit/>
          </a:bodyPr>
          <a:lstStyle/>
          <a:p>
            <a:r>
              <a:rPr lang="es-CO" sz="2000" b="1" dirty="0">
                <a:latin typeface="Times New Roman" panose="02020603050405020304" pitchFamily="18" charset="0"/>
                <a:cs typeface="Times New Roman" panose="02020603050405020304" pitchFamily="18" charset="0"/>
              </a:rPr>
              <a:t>UBICACIÓN GEOGRÁFICA </a:t>
            </a:r>
            <a:endParaRPr lang="es-CO" sz="2000"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14340" r="6281"/>
          <a:stretch/>
        </p:blipFill>
        <p:spPr bwMode="auto">
          <a:xfrm>
            <a:off x="2088107" y="423081"/>
            <a:ext cx="7751929" cy="5268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1600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000" b="1" dirty="0" smtClean="0">
                <a:solidFill>
                  <a:schemeClr val="accent1">
                    <a:lumMod val="75000"/>
                  </a:schemeClr>
                </a:solidFill>
                <a:latin typeface="Times New Roman" panose="02020603050405020304" pitchFamily="18" charset="0"/>
                <a:cs typeface="Times New Roman" panose="02020603050405020304" pitchFamily="18" charset="0"/>
              </a:rPr>
              <a:t>VALOR DEL EQUIPO </a:t>
            </a:r>
            <a:endParaRPr lang="es-CO"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Marcador de contenido 4"/>
          <p:cNvSpPr>
            <a:spLocks noGrp="1"/>
          </p:cNvSpPr>
          <p:nvPr>
            <p:ph idx="1"/>
          </p:nvPr>
        </p:nvSpPr>
        <p:spPr>
          <a:xfrm>
            <a:off x="6492240" y="1716814"/>
            <a:ext cx="3798163" cy="3425644"/>
          </a:xfrm>
        </p:spPr>
        <p:txBody>
          <a:bodyPr>
            <a:normAutofit lnSpcReduction="10000"/>
          </a:bodyPr>
          <a:lstStyle/>
          <a:p>
            <a:pPr algn="just"/>
            <a:r>
              <a:rPr lang="es-CO" sz="2400" dirty="0" smtClean="0">
                <a:latin typeface="Times New Roman" panose="02020603050405020304" pitchFamily="18" charset="0"/>
                <a:cs typeface="Times New Roman" panose="02020603050405020304" pitchFamily="18" charset="0"/>
              </a:rPr>
              <a:t>Instalación del equipo</a:t>
            </a:r>
          </a:p>
          <a:p>
            <a:pPr algn="just"/>
            <a:r>
              <a:rPr lang="es-CO" sz="2400" dirty="0" smtClean="0">
                <a:latin typeface="Times New Roman" panose="02020603050405020304" pitchFamily="18" charset="0"/>
                <a:cs typeface="Times New Roman" panose="02020603050405020304" pitchFamily="18" charset="0"/>
              </a:rPr>
              <a:t>Garantía </a:t>
            </a:r>
            <a:r>
              <a:rPr lang="es-CO" sz="2400" dirty="0">
                <a:latin typeface="Times New Roman" panose="02020603050405020304" pitchFamily="18" charset="0"/>
                <a:cs typeface="Times New Roman" panose="02020603050405020304" pitchFamily="18" charset="0"/>
              </a:rPr>
              <a:t>en partes y mano de </a:t>
            </a:r>
            <a:r>
              <a:rPr lang="es-CO" sz="2400" dirty="0" smtClean="0">
                <a:latin typeface="Times New Roman" panose="02020603050405020304" pitchFamily="18" charset="0"/>
                <a:cs typeface="Times New Roman" panose="02020603050405020304" pitchFamily="18" charset="0"/>
              </a:rPr>
              <a:t>obra.</a:t>
            </a:r>
          </a:p>
          <a:p>
            <a:pPr algn="just"/>
            <a:r>
              <a:rPr lang="es-CO" sz="2400" dirty="0">
                <a:latin typeface="Times New Roman" panose="02020603050405020304" pitchFamily="18" charset="0"/>
                <a:cs typeface="Times New Roman" panose="02020603050405020304" pitchFamily="18" charset="0"/>
              </a:rPr>
              <a:t>D</a:t>
            </a:r>
            <a:r>
              <a:rPr lang="es-CO" sz="2400" dirty="0" smtClean="0">
                <a:latin typeface="Times New Roman" panose="02020603050405020304" pitchFamily="18" charset="0"/>
                <a:cs typeface="Times New Roman" panose="02020603050405020304" pitchFamily="18" charset="0"/>
              </a:rPr>
              <a:t>efectos </a:t>
            </a:r>
            <a:r>
              <a:rPr lang="es-CO" sz="2400" dirty="0">
                <a:latin typeface="Times New Roman" panose="02020603050405020304" pitchFamily="18" charset="0"/>
                <a:cs typeface="Times New Roman" panose="02020603050405020304" pitchFamily="18" charset="0"/>
              </a:rPr>
              <a:t>de fabricación o daños durante un </a:t>
            </a:r>
            <a:r>
              <a:rPr lang="es-CO" sz="2400" dirty="0" smtClean="0">
                <a:latin typeface="Times New Roman" panose="02020603050405020304" pitchFamily="18" charset="0"/>
                <a:cs typeface="Times New Roman" panose="02020603050405020304" pitchFamily="18" charset="0"/>
              </a:rPr>
              <a:t>año y </a:t>
            </a:r>
            <a:r>
              <a:rPr lang="es-CO" sz="2400" dirty="0">
                <a:latin typeface="Times New Roman" panose="02020603050405020304" pitchFamily="18" charset="0"/>
                <a:cs typeface="Times New Roman" panose="02020603050405020304" pitchFamily="18" charset="0"/>
              </a:rPr>
              <a:t>en repuestos de 10 </a:t>
            </a:r>
            <a:r>
              <a:rPr lang="es-CO" sz="2400" dirty="0" smtClean="0">
                <a:latin typeface="Times New Roman" panose="02020603050405020304" pitchFamily="18" charset="0"/>
                <a:cs typeface="Times New Roman" panose="02020603050405020304" pitchFamily="18" charset="0"/>
              </a:rPr>
              <a:t>años.</a:t>
            </a:r>
          </a:p>
          <a:p>
            <a:pPr algn="just"/>
            <a:r>
              <a:rPr lang="es-CO" sz="2400" dirty="0" smtClean="0">
                <a:latin typeface="Times New Roman" panose="02020603050405020304" pitchFamily="18" charset="0"/>
                <a:cs typeface="Times New Roman" panose="02020603050405020304" pitchFamily="18" charset="0"/>
              </a:rPr>
              <a:t> </a:t>
            </a:r>
            <a:r>
              <a:rPr lang="es-CO" sz="2400" dirty="0">
                <a:latin typeface="Times New Roman" panose="02020603050405020304" pitchFamily="18" charset="0"/>
                <a:cs typeface="Times New Roman" panose="02020603050405020304" pitchFamily="18" charset="0"/>
              </a:rPr>
              <a:t>E</a:t>
            </a:r>
            <a:r>
              <a:rPr lang="es-CO" sz="2400" dirty="0" smtClean="0">
                <a:latin typeface="Times New Roman" panose="02020603050405020304" pitchFamily="18" charset="0"/>
                <a:cs typeface="Times New Roman" panose="02020603050405020304" pitchFamily="18" charset="0"/>
              </a:rPr>
              <a:t>ntrenamiento </a:t>
            </a:r>
            <a:r>
              <a:rPr lang="es-CO" sz="2400" dirty="0">
                <a:latin typeface="Times New Roman" panose="02020603050405020304" pitchFamily="18" charset="0"/>
                <a:cs typeface="Times New Roman" panose="02020603050405020304" pitchFamily="18" charset="0"/>
              </a:rPr>
              <a:t>para el personal encargado del manejo de la unidad de </a:t>
            </a:r>
            <a:r>
              <a:rPr lang="es-CO" sz="2400" dirty="0" smtClean="0">
                <a:latin typeface="Times New Roman" panose="02020603050405020304" pitchFamily="18" charset="0"/>
                <a:cs typeface="Times New Roman" panose="02020603050405020304" pitchFamily="18" charset="0"/>
              </a:rPr>
              <a:t>radioterapia.</a:t>
            </a:r>
          </a:p>
          <a:p>
            <a:pPr marL="0" indent="0">
              <a:buNone/>
            </a:pPr>
            <a:endParaRPr lang="es-CO"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5307008" cy="2263283"/>
          </a:xfrm>
          <a:prstGeom prst="rect">
            <a:avLst/>
          </a:prstGeom>
        </p:spPr>
      </p:pic>
      <p:sp>
        <p:nvSpPr>
          <p:cNvPr id="6" name="Marcador de contenido 4"/>
          <p:cNvSpPr txBox="1">
            <a:spLocks/>
          </p:cNvSpPr>
          <p:nvPr/>
        </p:nvSpPr>
        <p:spPr>
          <a:xfrm>
            <a:off x="745932" y="4443285"/>
            <a:ext cx="5733245" cy="1043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dirty="0" smtClean="0">
                <a:latin typeface="Times New Roman" panose="02020603050405020304" pitchFamily="18" charset="0"/>
                <a:cs typeface="Times New Roman" panose="02020603050405020304" pitchFamily="18" charset="0"/>
              </a:rPr>
              <a:t>El equipo tiene un valor de </a:t>
            </a:r>
            <a:r>
              <a:rPr lang="es-CO" smtClean="0">
                <a:latin typeface="Times New Roman" panose="02020603050405020304" pitchFamily="18" charset="0"/>
                <a:cs typeface="Times New Roman" panose="02020603050405020304" pitchFamily="18" charset="0"/>
              </a:rPr>
              <a:t>$21.192.710.000 </a:t>
            </a:r>
            <a:r>
              <a:rPr lang="es-CO" dirty="0" smtClean="0">
                <a:latin typeface="Times New Roman" panose="02020603050405020304" pitchFamily="18" charset="0"/>
                <a:cs typeface="Times New Roman" panose="02020603050405020304" pitchFamily="18" charset="0"/>
              </a:rPr>
              <a:t>mas IVA </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05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000" b="1" dirty="0" smtClean="0">
                <a:solidFill>
                  <a:schemeClr val="accent1">
                    <a:lumMod val="75000"/>
                  </a:schemeClr>
                </a:solidFill>
                <a:latin typeface="Times New Roman" panose="02020603050405020304" pitchFamily="18" charset="0"/>
                <a:cs typeface="Times New Roman" panose="02020603050405020304" pitchFamily="18" charset="0"/>
              </a:rPr>
              <a:t>FINANCIACIÓN </a:t>
            </a:r>
            <a:endParaRPr lang="es-CO" sz="40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994757978"/>
              </p:ext>
            </p:extLst>
          </p:nvPr>
        </p:nvGraphicFramePr>
        <p:xfrm>
          <a:off x="5549900" y="1690689"/>
          <a:ext cx="4775200" cy="398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25165">
            <a:off x="767535" y="2978720"/>
            <a:ext cx="4547937" cy="1476271"/>
          </a:xfrm>
          <a:prstGeom prst="rect">
            <a:avLst/>
          </a:prstGeom>
        </p:spPr>
      </p:pic>
    </p:spTree>
    <p:extLst>
      <p:ext uri="{BB962C8B-B14F-4D97-AF65-F5344CB8AC3E}">
        <p14:creationId xmlns:p14="http://schemas.microsoft.com/office/powerpoint/2010/main" val="1693003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274" y="4266037"/>
            <a:ext cx="5090206" cy="478983"/>
          </a:xfrm>
        </p:spPr>
        <p:txBody>
          <a:bodyPr/>
          <a:lstStyle/>
          <a:p>
            <a:pPr marL="0" indent="0">
              <a:buNone/>
            </a:pPr>
            <a:r>
              <a:rPr lang="es-CO" sz="1600" dirty="0"/>
              <a:t>TOTAL, ÁREA DE RADIOTERAPIA sin búnker </a:t>
            </a:r>
            <a:r>
              <a:rPr lang="es-CO" sz="1600" dirty="0" smtClean="0"/>
              <a:t>  $522.720.000</a:t>
            </a:r>
            <a:endParaRPr lang="es-CO" dirty="0"/>
          </a:p>
        </p:txBody>
      </p:sp>
      <p:sp>
        <p:nvSpPr>
          <p:cNvPr id="4" name="Título 1"/>
          <p:cNvSpPr txBox="1">
            <a:spLocks/>
          </p:cNvSpPr>
          <p:nvPr/>
        </p:nvSpPr>
        <p:spPr>
          <a:xfrm>
            <a:off x="9843448" y="153039"/>
            <a:ext cx="2348552" cy="42417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mtClean="0"/>
              <a:t>Financiación </a:t>
            </a:r>
            <a:endParaRPr lang="es-CO" dirty="0"/>
          </a:p>
        </p:txBody>
      </p:sp>
      <p:pic>
        <p:nvPicPr>
          <p:cNvPr id="5" name="Imagen 4"/>
          <p:cNvPicPr>
            <a:picLocks noChangeAspect="1"/>
          </p:cNvPicPr>
          <p:nvPr/>
        </p:nvPicPr>
        <p:blipFill rotWithShape="1">
          <a:blip r:embed="rId2"/>
          <a:srcRect b="6478"/>
          <a:stretch/>
        </p:blipFill>
        <p:spPr>
          <a:xfrm>
            <a:off x="423896" y="1632478"/>
            <a:ext cx="5612962" cy="3112542"/>
          </a:xfrm>
          <a:prstGeom prst="rect">
            <a:avLst/>
          </a:prstGeom>
        </p:spPr>
      </p:pic>
      <p:sp>
        <p:nvSpPr>
          <p:cNvPr id="6" name="Rectángulo 5"/>
          <p:cNvSpPr/>
          <p:nvPr/>
        </p:nvSpPr>
        <p:spPr>
          <a:xfrm>
            <a:off x="423895" y="537561"/>
            <a:ext cx="7087247" cy="707886"/>
          </a:xfrm>
          <a:prstGeom prst="rect">
            <a:avLst/>
          </a:prstGeom>
        </p:spPr>
        <p:txBody>
          <a:bodyPr wrap="square">
            <a:spAutoFit/>
          </a:bodyPr>
          <a:lstStyle/>
          <a:p>
            <a:r>
              <a:rPr lang="es-CO" sz="2000" i="1" dirty="0" smtClean="0">
                <a:solidFill>
                  <a:schemeClr val="accent1">
                    <a:lumMod val="75000"/>
                  </a:schemeClr>
                </a:solidFill>
                <a:latin typeface="Arial" panose="020B0604020202020204" pitchFamily="34" charset="0"/>
                <a:ea typeface="Calibri" panose="020F0502020204030204" pitchFamily="34" charset="0"/>
              </a:rPr>
              <a:t>Infraestructura para el servicio de radioterapia según el Sistema Obligatorio de </a:t>
            </a:r>
            <a:r>
              <a:rPr lang="es-CO" sz="2000" i="1" dirty="0">
                <a:solidFill>
                  <a:schemeClr val="accent1">
                    <a:lumMod val="75000"/>
                  </a:schemeClr>
                </a:solidFill>
                <a:latin typeface="Arial" panose="020B0604020202020204" pitchFamily="34" charset="0"/>
                <a:ea typeface="Calibri" panose="020F0502020204030204" pitchFamily="34" charset="0"/>
              </a:rPr>
              <a:t>G</a:t>
            </a:r>
            <a:r>
              <a:rPr lang="es-CO" sz="2000" i="1" dirty="0" smtClean="0">
                <a:solidFill>
                  <a:schemeClr val="accent1">
                    <a:lumMod val="75000"/>
                  </a:schemeClr>
                </a:solidFill>
                <a:latin typeface="Arial" panose="020B0604020202020204" pitchFamily="34" charset="0"/>
                <a:ea typeface="Calibri" panose="020F0502020204030204" pitchFamily="34" charset="0"/>
              </a:rPr>
              <a:t>estión de la Calidad en Salud</a:t>
            </a:r>
            <a:endParaRPr lang="es-CO" sz="2000" dirty="0">
              <a:solidFill>
                <a:schemeClr val="accent1">
                  <a:lumMod val="75000"/>
                </a:schemeClr>
              </a:solidFill>
            </a:endParaRPr>
          </a:p>
        </p:txBody>
      </p:sp>
      <p:pic>
        <p:nvPicPr>
          <p:cNvPr id="7" name="Imagen 6"/>
          <p:cNvPicPr>
            <a:picLocks noChangeAspect="1"/>
          </p:cNvPicPr>
          <p:nvPr/>
        </p:nvPicPr>
        <p:blipFill>
          <a:blip r:embed="rId3"/>
          <a:stretch>
            <a:fillRect/>
          </a:stretch>
        </p:blipFill>
        <p:spPr>
          <a:xfrm>
            <a:off x="6026753" y="3781585"/>
            <a:ext cx="5884445" cy="2122826"/>
          </a:xfrm>
          <a:prstGeom prst="rect">
            <a:avLst/>
          </a:prstGeom>
        </p:spPr>
      </p:pic>
      <p:sp>
        <p:nvSpPr>
          <p:cNvPr id="8" name="Rectángulo 7"/>
          <p:cNvSpPr/>
          <p:nvPr/>
        </p:nvSpPr>
        <p:spPr>
          <a:xfrm>
            <a:off x="6036858" y="3037229"/>
            <a:ext cx="5790384" cy="646331"/>
          </a:xfrm>
          <a:prstGeom prst="rect">
            <a:avLst/>
          </a:prstGeom>
        </p:spPr>
        <p:txBody>
          <a:bodyPr wrap="square">
            <a:spAutoFit/>
          </a:bodyPr>
          <a:lstStyle/>
          <a:p>
            <a:r>
              <a:rPr lang="es-CO" i="1" dirty="0">
                <a:solidFill>
                  <a:schemeClr val="accent1">
                    <a:lumMod val="75000"/>
                  </a:schemeClr>
                </a:solidFill>
                <a:latin typeface="Arial" panose="020B0604020202020204" pitchFamily="34" charset="0"/>
                <a:ea typeface="Calibri" panose="020F0502020204030204" pitchFamily="34" charset="0"/>
              </a:rPr>
              <a:t>Costo de construcción de infraestructura de radioterapia</a:t>
            </a:r>
            <a:endParaRPr lang="es-CO" dirty="0">
              <a:solidFill>
                <a:schemeClr val="accent1">
                  <a:lumMod val="75000"/>
                </a:schemeClr>
              </a:solidFill>
            </a:endParaRPr>
          </a:p>
        </p:txBody>
      </p:sp>
    </p:spTree>
    <p:extLst>
      <p:ext uri="{BB962C8B-B14F-4D97-AF65-F5344CB8AC3E}">
        <p14:creationId xmlns:p14="http://schemas.microsoft.com/office/powerpoint/2010/main" val="187666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822" y="365125"/>
            <a:ext cx="10515600" cy="1325563"/>
          </a:xfrm>
        </p:spPr>
        <p:txBody>
          <a:bodyPr>
            <a:normAutofit/>
          </a:bodyPr>
          <a:lstStyle/>
          <a:p>
            <a:r>
              <a:rPr lang="es-CO" sz="3000" b="1" dirty="0" smtClean="0">
                <a:solidFill>
                  <a:schemeClr val="accent1">
                    <a:lumMod val="75000"/>
                  </a:schemeClr>
                </a:solidFill>
                <a:latin typeface="Times New Roman" panose="02020603050405020304" pitchFamily="18" charset="0"/>
                <a:cs typeface="Times New Roman" panose="02020603050405020304" pitchFamily="18" charset="0"/>
              </a:rPr>
              <a:t>INTRODUCCIÓN </a:t>
            </a:r>
            <a:endParaRPr lang="es-CO" sz="3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10301739" y="0"/>
            <a:ext cx="1890261" cy="369332"/>
          </a:xfrm>
          <a:prstGeom prst="rect">
            <a:avLst/>
          </a:prstGeom>
        </p:spPr>
        <p:txBody>
          <a:bodyPr wrap="none">
            <a:spAutoFit/>
          </a:bodyPr>
          <a:lstStyle/>
          <a:p>
            <a:r>
              <a:rPr lang="es-CO" dirty="0" smtClean="0">
                <a:latin typeface="Times New Roman" panose="02020603050405020304" pitchFamily="18" charset="0"/>
                <a:cs typeface="Times New Roman" panose="02020603050405020304" pitchFamily="18" charset="0"/>
              </a:rPr>
              <a:t>RADIOTERAPIA</a:t>
            </a:r>
            <a:endParaRPr lang="es-CO" dirty="0"/>
          </a:p>
        </p:txBody>
      </p:sp>
      <p:sp>
        <p:nvSpPr>
          <p:cNvPr id="8" name="Marcador de contenido 2"/>
          <p:cNvSpPr txBox="1">
            <a:spLocks/>
          </p:cNvSpPr>
          <p:nvPr/>
        </p:nvSpPr>
        <p:spPr>
          <a:xfrm>
            <a:off x="7445388" y="1631005"/>
            <a:ext cx="3034937" cy="35471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2000" dirty="0" smtClean="0">
                <a:latin typeface="Times New Roman" panose="02020603050405020304" pitchFamily="18" charset="0"/>
                <a:cs typeface="Times New Roman" panose="02020603050405020304" pitchFamily="18" charset="0"/>
              </a:rPr>
              <a:t>Radioterapia conformada tridimensional (3D-CRT)</a:t>
            </a:r>
          </a:p>
          <a:p>
            <a:pPr algn="just"/>
            <a:r>
              <a:rPr lang="es-CO" sz="2000" dirty="0" smtClean="0">
                <a:latin typeface="Times New Roman" panose="02020603050405020304" pitchFamily="18" charset="0"/>
                <a:cs typeface="Times New Roman" panose="02020603050405020304" pitchFamily="18" charset="0"/>
              </a:rPr>
              <a:t>Radioterapia de intensidad modulada (IMRT)</a:t>
            </a:r>
          </a:p>
          <a:p>
            <a:pPr algn="just"/>
            <a:r>
              <a:rPr lang="es-CO" sz="2000" dirty="0" smtClean="0">
                <a:latin typeface="Times New Roman" panose="02020603050405020304" pitchFamily="18" charset="0"/>
                <a:cs typeface="Times New Roman" panose="02020603050405020304" pitchFamily="18" charset="0"/>
              </a:rPr>
              <a:t>Radioterapia guiada por imágenes (IGRT)</a:t>
            </a:r>
          </a:p>
          <a:p>
            <a:pPr algn="just"/>
            <a:r>
              <a:rPr lang="es-CO" sz="2000" dirty="0" smtClean="0">
                <a:latin typeface="Times New Roman" panose="02020603050405020304" pitchFamily="18" charset="0"/>
                <a:cs typeface="Times New Roman" panose="02020603050405020304" pitchFamily="18" charset="0"/>
              </a:rPr>
              <a:t>Radioterapia extracraneal (SBRT)</a:t>
            </a:r>
          </a:p>
          <a:p>
            <a:pPr algn="just"/>
            <a:r>
              <a:rPr lang="es-CO" sz="2000" dirty="0" smtClean="0">
                <a:latin typeface="Times New Roman" panose="02020603050405020304" pitchFamily="18" charset="0"/>
                <a:cs typeface="Times New Roman" panose="02020603050405020304" pitchFamily="18" charset="0"/>
              </a:rPr>
              <a:t>Arcoterapia volumétrica de intensidad modulada (VMAT)</a:t>
            </a:r>
            <a:endParaRPr lang="es-CO" sz="20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16" y="1690688"/>
            <a:ext cx="5591175" cy="386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6032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900" y="225427"/>
            <a:ext cx="10515600" cy="1325563"/>
          </a:xfrm>
        </p:spPr>
        <p:txBody>
          <a:bodyPr>
            <a:normAutofit/>
          </a:bodyPr>
          <a:lstStyle/>
          <a:p>
            <a:r>
              <a:rPr lang="es-CO" sz="2800" b="1" dirty="0" smtClean="0">
                <a:latin typeface="Times New Roman" panose="02020603050405020304" pitchFamily="18" charset="0"/>
                <a:cs typeface="Times New Roman" panose="02020603050405020304" pitchFamily="18" charset="0"/>
              </a:rPr>
              <a:t>PERSONAL PARA EL FUNCIONAMIENTO DEL SERVICIO</a:t>
            </a:r>
            <a:endParaRPr lang="es-CO" sz="28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1522997"/>
              </p:ext>
            </p:extLst>
          </p:nvPr>
        </p:nvGraphicFramePr>
        <p:xfrm>
          <a:off x="2032000" y="1550990"/>
          <a:ext cx="6972301" cy="4024312"/>
        </p:xfrm>
        <a:graphic>
          <a:graphicData uri="http://schemas.openxmlformats.org/drawingml/2006/table">
            <a:tbl>
              <a:tblPr firstRow="1" firstCol="1" bandRow="1">
                <a:tableStyleId>{72833802-FEF1-4C79-8D5D-14CF1EAF98D9}</a:tableStyleId>
              </a:tblPr>
              <a:tblGrid>
                <a:gridCol w="2028171">
                  <a:extLst>
                    <a:ext uri="{9D8B030D-6E8A-4147-A177-3AD203B41FA5}">
                      <a16:colId xmlns:a16="http://schemas.microsoft.com/office/drawing/2014/main" val="4212318611"/>
                    </a:ext>
                  </a:extLst>
                </a:gridCol>
                <a:gridCol w="1285123">
                  <a:extLst>
                    <a:ext uri="{9D8B030D-6E8A-4147-A177-3AD203B41FA5}">
                      <a16:colId xmlns:a16="http://schemas.microsoft.com/office/drawing/2014/main" val="4121642879"/>
                    </a:ext>
                  </a:extLst>
                </a:gridCol>
                <a:gridCol w="1829964">
                  <a:extLst>
                    <a:ext uri="{9D8B030D-6E8A-4147-A177-3AD203B41FA5}">
                      <a16:colId xmlns:a16="http://schemas.microsoft.com/office/drawing/2014/main" val="1646968252"/>
                    </a:ext>
                  </a:extLst>
                </a:gridCol>
                <a:gridCol w="1829043">
                  <a:extLst>
                    <a:ext uri="{9D8B030D-6E8A-4147-A177-3AD203B41FA5}">
                      <a16:colId xmlns:a16="http://schemas.microsoft.com/office/drawing/2014/main" val="4215385817"/>
                    </a:ext>
                  </a:extLst>
                </a:gridCol>
              </a:tblGrid>
              <a:tr h="503039">
                <a:tc>
                  <a:txBody>
                    <a:bodyPr/>
                    <a:lstStyle/>
                    <a:p>
                      <a:pPr algn="ctr">
                        <a:lnSpc>
                          <a:spcPct val="150000"/>
                        </a:lnSpc>
                        <a:spcAft>
                          <a:spcPts val="0"/>
                        </a:spcAft>
                      </a:pPr>
                      <a:r>
                        <a:rPr lang="es-CO" sz="1400" dirty="0">
                          <a:effectLst/>
                        </a:rPr>
                        <a:t>PERSONAL</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CO" sz="1400">
                          <a:effectLst/>
                        </a:rPr>
                        <a:t>CANTIDAD</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CO" sz="1400">
                          <a:effectLst/>
                        </a:rPr>
                        <a:t>V. UNITARIO</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CO" sz="1400">
                          <a:effectLst/>
                        </a:rPr>
                        <a:t>V.TOTAL/mes</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25547130"/>
                  </a:ext>
                </a:extLst>
              </a:tr>
              <a:tr h="503039">
                <a:tc>
                  <a:txBody>
                    <a:bodyPr/>
                    <a:lstStyle/>
                    <a:p>
                      <a:pPr algn="just">
                        <a:lnSpc>
                          <a:spcPct val="150000"/>
                        </a:lnSpc>
                        <a:spcAft>
                          <a:spcPts val="0"/>
                        </a:spcAft>
                      </a:pPr>
                      <a:r>
                        <a:rPr lang="es-CO" sz="1400">
                          <a:effectLst/>
                        </a:rPr>
                        <a:t>Radioterapeuta</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400" dirty="0">
                          <a:effectLst/>
                        </a:rPr>
                        <a:t>2</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400">
                          <a:effectLst/>
                        </a:rPr>
                        <a:t> $              5.000.000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         10.000.000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2711976"/>
                  </a:ext>
                </a:extLst>
              </a:tr>
              <a:tr h="503039">
                <a:tc>
                  <a:txBody>
                    <a:bodyPr/>
                    <a:lstStyle/>
                    <a:p>
                      <a:pPr algn="just">
                        <a:lnSpc>
                          <a:spcPct val="150000"/>
                        </a:lnSpc>
                        <a:spcAft>
                          <a:spcPts val="0"/>
                        </a:spcAft>
                      </a:pPr>
                      <a:r>
                        <a:rPr lang="es-CO" sz="1400">
                          <a:effectLst/>
                        </a:rPr>
                        <a:t>Físico médico</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400">
                          <a:effectLst/>
                        </a:rPr>
                        <a:t>1</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400">
                          <a:effectLst/>
                        </a:rPr>
                        <a:t> $              4.500.000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           4.500.000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5983934"/>
                  </a:ext>
                </a:extLst>
              </a:tr>
              <a:tr h="503039">
                <a:tc>
                  <a:txBody>
                    <a:bodyPr/>
                    <a:lstStyle/>
                    <a:p>
                      <a:pPr algn="just">
                        <a:lnSpc>
                          <a:spcPct val="150000"/>
                        </a:lnSpc>
                        <a:spcAft>
                          <a:spcPts val="0"/>
                        </a:spcAft>
                      </a:pPr>
                      <a:r>
                        <a:rPr lang="es-CO" sz="1400">
                          <a:effectLst/>
                        </a:rPr>
                        <a:t>Tecnólogo R.</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400">
                          <a:effectLst/>
                        </a:rPr>
                        <a:t>2</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400">
                          <a:effectLst/>
                        </a:rPr>
                        <a:t> $              3.803.571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           7.607.142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41491932"/>
                  </a:ext>
                </a:extLst>
              </a:tr>
              <a:tr h="503039">
                <a:tc>
                  <a:txBody>
                    <a:bodyPr/>
                    <a:lstStyle/>
                    <a:p>
                      <a:pPr algn="just">
                        <a:lnSpc>
                          <a:spcPct val="150000"/>
                        </a:lnSpc>
                        <a:spcAft>
                          <a:spcPts val="0"/>
                        </a:spcAft>
                      </a:pPr>
                      <a:r>
                        <a:rPr lang="es-CO" sz="1400" dirty="0">
                          <a:effectLst/>
                        </a:rPr>
                        <a:t>Enfermera Profesional</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400">
                          <a:effectLst/>
                        </a:rPr>
                        <a:t>1</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400">
                          <a:effectLst/>
                        </a:rPr>
                        <a:t> $              2.500.000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           2.500.000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9916734"/>
                  </a:ext>
                </a:extLst>
              </a:tr>
              <a:tr h="503039">
                <a:tc>
                  <a:txBody>
                    <a:bodyPr/>
                    <a:lstStyle/>
                    <a:p>
                      <a:pPr algn="just">
                        <a:lnSpc>
                          <a:spcPct val="150000"/>
                        </a:lnSpc>
                        <a:spcAft>
                          <a:spcPts val="0"/>
                        </a:spcAft>
                      </a:pPr>
                      <a:r>
                        <a:rPr lang="es-CO" sz="1400">
                          <a:effectLst/>
                        </a:rPr>
                        <a:t>Auxiliar de enfermería</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400" dirty="0">
                          <a:effectLst/>
                        </a:rPr>
                        <a:t>1</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400">
                          <a:effectLst/>
                        </a:rPr>
                        <a:t> $              1.521.428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           1.521.428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23420377"/>
                  </a:ext>
                </a:extLst>
              </a:tr>
              <a:tr h="503039">
                <a:tc>
                  <a:txBody>
                    <a:bodyPr/>
                    <a:lstStyle/>
                    <a:p>
                      <a:pPr algn="just">
                        <a:lnSpc>
                          <a:spcPct val="150000"/>
                        </a:lnSpc>
                        <a:spcAft>
                          <a:spcPts val="0"/>
                        </a:spcAft>
                      </a:pPr>
                      <a:r>
                        <a:rPr lang="es-CO" sz="1400">
                          <a:effectLst/>
                        </a:rPr>
                        <a:t>Recepcionista</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400" dirty="0">
                          <a:effectLst/>
                        </a:rPr>
                        <a:t>1</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400" dirty="0">
                          <a:effectLst/>
                        </a:rPr>
                        <a:t> $              1.300.520 </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           1.300.520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05867448"/>
                  </a:ext>
                </a:extLst>
              </a:tr>
              <a:tr h="503039">
                <a:tc>
                  <a:txBody>
                    <a:bodyPr/>
                    <a:lstStyle/>
                    <a:p>
                      <a:pPr algn="just">
                        <a:lnSpc>
                          <a:spcPct val="150000"/>
                        </a:lnSpc>
                        <a:spcAft>
                          <a:spcPts val="0"/>
                        </a:spcAft>
                      </a:pPr>
                      <a:r>
                        <a:rPr lang="es-CO" sz="1400">
                          <a:effectLst/>
                        </a:rPr>
                        <a:t>TOTAL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a:effectLst/>
                        </a:rPr>
                        <a:t>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dirty="0">
                          <a:effectLst/>
                        </a:rPr>
                        <a:t> </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400" dirty="0">
                          <a:effectLst/>
                        </a:rPr>
                        <a:t> $         27.429.090 </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21585077"/>
                  </a:ext>
                </a:extLst>
              </a:tr>
            </a:tbl>
          </a:graphicData>
        </a:graphic>
      </p:graphicFrame>
    </p:spTree>
    <p:extLst>
      <p:ext uri="{BB962C8B-B14F-4D97-AF65-F5344CB8AC3E}">
        <p14:creationId xmlns:p14="http://schemas.microsoft.com/office/powerpoint/2010/main" val="2345809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latin typeface="Times New Roman" panose="02020603050405020304" pitchFamily="18" charset="0"/>
                <a:cs typeface="Times New Roman" panose="02020603050405020304" pitchFamily="18" charset="0"/>
              </a:rPr>
              <a:t>INGRESOS </a:t>
            </a:r>
            <a:endParaRPr lang="es-CO"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27514024"/>
              </p:ext>
            </p:extLst>
          </p:nvPr>
        </p:nvGraphicFramePr>
        <p:xfrm>
          <a:off x="1907177" y="2265454"/>
          <a:ext cx="7432765" cy="2515551"/>
        </p:xfrm>
        <a:graphic>
          <a:graphicData uri="http://schemas.openxmlformats.org/drawingml/2006/table">
            <a:tbl>
              <a:tblPr firstRow="1" firstCol="1" bandRow="1">
                <a:tableStyleId>{21E4AEA4-8DFA-4A89-87EB-49C32662AFE0}</a:tableStyleId>
              </a:tblPr>
              <a:tblGrid>
                <a:gridCol w="1782618">
                  <a:extLst>
                    <a:ext uri="{9D8B030D-6E8A-4147-A177-3AD203B41FA5}">
                      <a16:colId xmlns:a16="http://schemas.microsoft.com/office/drawing/2014/main" val="614117403"/>
                    </a:ext>
                  </a:extLst>
                </a:gridCol>
                <a:gridCol w="1258021">
                  <a:extLst>
                    <a:ext uri="{9D8B030D-6E8A-4147-A177-3AD203B41FA5}">
                      <a16:colId xmlns:a16="http://schemas.microsoft.com/office/drawing/2014/main" val="2903145163"/>
                    </a:ext>
                  </a:extLst>
                </a:gridCol>
                <a:gridCol w="1256336">
                  <a:extLst>
                    <a:ext uri="{9D8B030D-6E8A-4147-A177-3AD203B41FA5}">
                      <a16:colId xmlns:a16="http://schemas.microsoft.com/office/drawing/2014/main" val="2712136757"/>
                    </a:ext>
                  </a:extLst>
                </a:gridCol>
                <a:gridCol w="1427274">
                  <a:extLst>
                    <a:ext uri="{9D8B030D-6E8A-4147-A177-3AD203B41FA5}">
                      <a16:colId xmlns:a16="http://schemas.microsoft.com/office/drawing/2014/main" val="3301268141"/>
                    </a:ext>
                  </a:extLst>
                </a:gridCol>
                <a:gridCol w="1708516">
                  <a:extLst>
                    <a:ext uri="{9D8B030D-6E8A-4147-A177-3AD203B41FA5}">
                      <a16:colId xmlns:a16="http://schemas.microsoft.com/office/drawing/2014/main" val="2228399246"/>
                    </a:ext>
                  </a:extLst>
                </a:gridCol>
              </a:tblGrid>
              <a:tr h="452771">
                <a:tc gridSpan="5">
                  <a:txBody>
                    <a:bodyPr/>
                    <a:lstStyle/>
                    <a:p>
                      <a:pPr algn="ctr">
                        <a:lnSpc>
                          <a:spcPct val="150000"/>
                        </a:lnSpc>
                        <a:spcAft>
                          <a:spcPts val="0"/>
                        </a:spcAft>
                      </a:pPr>
                      <a:r>
                        <a:rPr lang="es-CO" sz="1600" dirty="0">
                          <a:solidFill>
                            <a:schemeClr val="tx1"/>
                          </a:solidFill>
                          <a:effectLst/>
                          <a:latin typeface="Times New Roman" panose="02020603050405020304" pitchFamily="18" charset="0"/>
                          <a:cs typeface="Times New Roman" panose="02020603050405020304" pitchFamily="18" charset="0"/>
                        </a:rPr>
                        <a:t>INGRESOS</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123362"/>
                  </a:ext>
                </a:extLst>
              </a:tr>
              <a:tr h="704467">
                <a:tc>
                  <a:txBody>
                    <a:bodyPr/>
                    <a:lstStyle/>
                    <a:p>
                      <a:pPr algn="ctr">
                        <a:lnSpc>
                          <a:spcPct val="107000"/>
                        </a:lnSpc>
                        <a:spcAft>
                          <a:spcPts val="0"/>
                        </a:spcAft>
                      </a:pPr>
                      <a:r>
                        <a:rPr lang="es-CO" sz="1600" dirty="0" err="1">
                          <a:solidFill>
                            <a:schemeClr val="tx1"/>
                          </a:solidFill>
                          <a:effectLst/>
                          <a:latin typeface="Times New Roman" panose="02020603050405020304" pitchFamily="18" charset="0"/>
                          <a:cs typeface="Times New Roman" panose="02020603050405020304" pitchFamily="18" charset="0"/>
                        </a:rPr>
                        <a:t>Item</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N° pacientes mes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effectLst/>
                          <a:latin typeface="Times New Roman" panose="02020603050405020304" pitchFamily="18" charset="0"/>
                          <a:cs typeface="Times New Roman" panose="02020603050405020304" pitchFamily="18" charset="0"/>
                        </a:rPr>
                        <a:t>Valor</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latin typeface="Times New Roman" panose="02020603050405020304" pitchFamily="18" charset="0"/>
                          <a:cs typeface="Times New Roman" panose="02020603050405020304" pitchFamily="18" charset="0"/>
                        </a:rPr>
                        <a:t>Total mes</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latin typeface="Times New Roman" panose="02020603050405020304" pitchFamily="18" charset="0"/>
                          <a:cs typeface="Times New Roman" panose="02020603050405020304" pitchFamily="18" charset="0"/>
                        </a:rPr>
                        <a:t>Total año</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17133483"/>
                  </a:ext>
                </a:extLst>
              </a:tr>
              <a:tr h="452771">
                <a:tc>
                  <a:txBody>
                    <a:bodyPr/>
                    <a:lstStyle/>
                    <a:p>
                      <a:pPr algn="just">
                        <a:lnSpc>
                          <a:spcPct val="150000"/>
                        </a:lnSpc>
                        <a:spcAft>
                          <a:spcPts val="0"/>
                        </a:spcAft>
                      </a:pPr>
                      <a:r>
                        <a:rPr lang="es-CO" sz="1600" dirty="0">
                          <a:solidFill>
                            <a:schemeClr val="tx1"/>
                          </a:solidFill>
                          <a:effectLst/>
                          <a:latin typeface="Times New Roman" panose="02020603050405020304" pitchFamily="18" charset="0"/>
                          <a:cs typeface="Times New Roman" panose="02020603050405020304" pitchFamily="18" charset="0"/>
                        </a:rPr>
                        <a:t>Radioterapia</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76</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CO" sz="1600" dirty="0">
                          <a:effectLst/>
                          <a:latin typeface="Times New Roman" panose="02020603050405020304" pitchFamily="18" charset="0"/>
                          <a:cs typeface="Times New Roman" panose="02020603050405020304" pitchFamily="18" charset="0"/>
                        </a:rPr>
                        <a:t>$  3.065.868</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600">
                          <a:effectLst/>
                          <a:latin typeface="Times New Roman" panose="02020603050405020304" pitchFamily="18" charset="0"/>
                          <a:cs typeface="Times New Roman" panose="02020603050405020304" pitchFamily="18" charset="0"/>
                        </a:rPr>
                        <a:t>$ 233.005.968</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600">
                          <a:effectLst/>
                          <a:latin typeface="Times New Roman" panose="02020603050405020304" pitchFamily="18" charset="0"/>
                          <a:cs typeface="Times New Roman" panose="02020603050405020304" pitchFamily="18" charset="0"/>
                        </a:rPr>
                        <a:t>$   2.796.071.616</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3986423"/>
                  </a:ext>
                </a:extLst>
              </a:tr>
              <a:tr h="452771">
                <a:tc>
                  <a:txBody>
                    <a:bodyPr/>
                    <a:lstStyle/>
                    <a:p>
                      <a:pPr algn="just">
                        <a:lnSpc>
                          <a:spcPct val="150000"/>
                        </a:lnSpc>
                        <a:spcAft>
                          <a:spcPts val="0"/>
                        </a:spcAft>
                      </a:pPr>
                      <a:r>
                        <a:rPr lang="es-CO" sz="1600" dirty="0">
                          <a:solidFill>
                            <a:schemeClr val="tx1"/>
                          </a:solidFill>
                          <a:effectLst/>
                          <a:latin typeface="Times New Roman" panose="02020603050405020304" pitchFamily="18" charset="0"/>
                          <a:cs typeface="Times New Roman" panose="02020603050405020304" pitchFamily="18" charset="0"/>
                        </a:rPr>
                        <a:t>Consulta Externa</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76</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       15.012</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       1.140.912</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       13.690.944</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7581059"/>
                  </a:ext>
                </a:extLst>
              </a:tr>
              <a:tr h="452771">
                <a:tc gridSpan="3">
                  <a:txBody>
                    <a:bodyPr/>
                    <a:lstStyle/>
                    <a:p>
                      <a:pPr algn="just">
                        <a:lnSpc>
                          <a:spcPct val="150000"/>
                        </a:lnSpc>
                        <a:spcAft>
                          <a:spcPts val="0"/>
                        </a:spcAft>
                      </a:pPr>
                      <a:r>
                        <a:rPr lang="es-CO" sz="1600" dirty="0">
                          <a:solidFill>
                            <a:schemeClr val="tx1"/>
                          </a:solidFill>
                          <a:effectLst/>
                          <a:latin typeface="Times New Roman" panose="02020603050405020304" pitchFamily="18" charset="0"/>
                          <a:cs typeface="Times New Roman" panose="02020603050405020304" pitchFamily="18" charset="0"/>
                        </a:rPr>
                        <a:t>Total</a:t>
                      </a:r>
                      <a:endParaRPr lang="es-CO"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hMerge="1">
                  <a:txBody>
                    <a:bodyPr/>
                    <a:lstStyle/>
                    <a:p>
                      <a:endParaRPr lang="es-CO"/>
                    </a:p>
                  </a:txBody>
                  <a:tcPr/>
                </a:tc>
                <a:tc hMerge="1">
                  <a:txBody>
                    <a:bodyPr/>
                    <a:lstStyle/>
                    <a:p>
                      <a:endParaRPr lang="es-CO"/>
                    </a:p>
                  </a:txBody>
                  <a:tcP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$ 234.146.880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CO" sz="1600" dirty="0">
                          <a:effectLst/>
                          <a:latin typeface="Times New Roman" panose="02020603050405020304" pitchFamily="18" charset="0"/>
                          <a:cs typeface="Times New Roman" panose="02020603050405020304" pitchFamily="18" charset="0"/>
                        </a:rPr>
                        <a:t>$ 2.809.762.560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84685963"/>
                  </a:ext>
                </a:extLst>
              </a:tr>
            </a:tbl>
          </a:graphicData>
        </a:graphic>
      </p:graphicFrame>
    </p:spTree>
    <p:extLst>
      <p:ext uri="{BB962C8B-B14F-4D97-AF65-F5344CB8AC3E}">
        <p14:creationId xmlns:p14="http://schemas.microsoft.com/office/powerpoint/2010/main" val="3532275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19854" y="96163"/>
            <a:ext cx="2783007" cy="605549"/>
          </a:xfrm>
        </p:spPr>
        <p:txBody>
          <a:bodyPr>
            <a:noAutofit/>
          </a:bodyPr>
          <a:lstStyle/>
          <a:p>
            <a:r>
              <a:rPr lang="es-CO" sz="2000" dirty="0" smtClean="0">
                <a:latin typeface="Times New Roman" panose="02020603050405020304" pitchFamily="18" charset="0"/>
                <a:cs typeface="Times New Roman" panose="02020603050405020304" pitchFamily="18" charset="0"/>
              </a:rPr>
              <a:t>Estado de resultados </a:t>
            </a:r>
            <a:endParaRPr lang="es-CO" sz="2000"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77587311"/>
              </p:ext>
            </p:extLst>
          </p:nvPr>
        </p:nvGraphicFramePr>
        <p:xfrm>
          <a:off x="300251" y="89645"/>
          <a:ext cx="9619603" cy="6700753"/>
        </p:xfrm>
        <a:graphic>
          <a:graphicData uri="http://schemas.openxmlformats.org/drawingml/2006/table">
            <a:tbl>
              <a:tblPr firstRow="1" firstCol="1" bandRow="1">
                <a:tableStyleId>{21E4AEA4-8DFA-4A89-87EB-49C32662AFE0}</a:tableStyleId>
              </a:tblPr>
              <a:tblGrid>
                <a:gridCol w="1539193">
                  <a:extLst>
                    <a:ext uri="{9D8B030D-6E8A-4147-A177-3AD203B41FA5}">
                      <a16:colId xmlns:a16="http://schemas.microsoft.com/office/drawing/2014/main" val="545568981"/>
                    </a:ext>
                  </a:extLst>
                </a:gridCol>
                <a:gridCol w="1347657">
                  <a:extLst>
                    <a:ext uri="{9D8B030D-6E8A-4147-A177-3AD203B41FA5}">
                      <a16:colId xmlns:a16="http://schemas.microsoft.com/office/drawing/2014/main" val="4105072913"/>
                    </a:ext>
                  </a:extLst>
                </a:gridCol>
                <a:gridCol w="1346274">
                  <a:extLst>
                    <a:ext uri="{9D8B030D-6E8A-4147-A177-3AD203B41FA5}">
                      <a16:colId xmlns:a16="http://schemas.microsoft.com/office/drawing/2014/main" val="4294107700"/>
                    </a:ext>
                  </a:extLst>
                </a:gridCol>
                <a:gridCol w="1346274">
                  <a:extLst>
                    <a:ext uri="{9D8B030D-6E8A-4147-A177-3AD203B41FA5}">
                      <a16:colId xmlns:a16="http://schemas.microsoft.com/office/drawing/2014/main" val="2618676504"/>
                    </a:ext>
                  </a:extLst>
                </a:gridCol>
                <a:gridCol w="1347657">
                  <a:extLst>
                    <a:ext uri="{9D8B030D-6E8A-4147-A177-3AD203B41FA5}">
                      <a16:colId xmlns:a16="http://schemas.microsoft.com/office/drawing/2014/main" val="1250903265"/>
                    </a:ext>
                  </a:extLst>
                </a:gridCol>
                <a:gridCol w="1346274">
                  <a:extLst>
                    <a:ext uri="{9D8B030D-6E8A-4147-A177-3AD203B41FA5}">
                      <a16:colId xmlns:a16="http://schemas.microsoft.com/office/drawing/2014/main" val="3774732564"/>
                    </a:ext>
                  </a:extLst>
                </a:gridCol>
                <a:gridCol w="1346274">
                  <a:extLst>
                    <a:ext uri="{9D8B030D-6E8A-4147-A177-3AD203B41FA5}">
                      <a16:colId xmlns:a16="http://schemas.microsoft.com/office/drawing/2014/main" val="226186986"/>
                    </a:ext>
                  </a:extLst>
                </a:gridCol>
              </a:tblGrid>
              <a:tr h="289243">
                <a:tc>
                  <a:txBody>
                    <a:bodyPr/>
                    <a:lstStyle/>
                    <a:p>
                      <a:pPr algn="just">
                        <a:lnSpc>
                          <a:spcPct val="150000"/>
                        </a:lnSpc>
                        <a:spcAft>
                          <a:spcPts val="0"/>
                        </a:spcAft>
                      </a:pPr>
                      <a:r>
                        <a:rPr lang="es-CO" sz="1400" dirty="0">
                          <a:solidFill>
                            <a:schemeClr val="tx1"/>
                          </a:solidFill>
                          <a:effectLst/>
                        </a:rPr>
                        <a:t> </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b"/>
                </a:tc>
                <a:tc>
                  <a:txBody>
                    <a:bodyPr/>
                    <a:lstStyle/>
                    <a:p>
                      <a:pPr algn="ctr">
                        <a:lnSpc>
                          <a:spcPct val="150000"/>
                        </a:lnSpc>
                        <a:spcAft>
                          <a:spcPts val="0"/>
                        </a:spcAft>
                      </a:pPr>
                      <a:r>
                        <a:rPr lang="es-CO" sz="1200" dirty="0">
                          <a:solidFill>
                            <a:schemeClr val="tx1"/>
                          </a:solidFill>
                          <a:effectLst/>
                        </a:rPr>
                        <a:t>AÑO 1</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ctr">
                        <a:lnSpc>
                          <a:spcPct val="150000"/>
                        </a:lnSpc>
                        <a:spcAft>
                          <a:spcPts val="0"/>
                        </a:spcAft>
                      </a:pPr>
                      <a:r>
                        <a:rPr lang="es-CO" sz="1200" dirty="0">
                          <a:solidFill>
                            <a:schemeClr val="tx1"/>
                          </a:solidFill>
                          <a:effectLst/>
                        </a:rPr>
                        <a:t>AÑO 6</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ctr">
                        <a:lnSpc>
                          <a:spcPct val="150000"/>
                        </a:lnSpc>
                        <a:spcAft>
                          <a:spcPts val="0"/>
                        </a:spcAft>
                      </a:pPr>
                      <a:r>
                        <a:rPr lang="es-CO" sz="1200" dirty="0">
                          <a:solidFill>
                            <a:schemeClr val="tx1"/>
                          </a:solidFill>
                          <a:effectLst/>
                        </a:rPr>
                        <a:t>AÑO 7</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ctr">
                        <a:lnSpc>
                          <a:spcPct val="150000"/>
                        </a:lnSpc>
                        <a:spcAft>
                          <a:spcPts val="0"/>
                        </a:spcAft>
                      </a:pPr>
                      <a:r>
                        <a:rPr lang="es-CO" sz="1200">
                          <a:solidFill>
                            <a:schemeClr val="tx1"/>
                          </a:solidFill>
                          <a:effectLst/>
                        </a:rPr>
                        <a:t>AÑO 8</a:t>
                      </a:r>
                      <a:endParaRPr lang="es-C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ctr">
                        <a:lnSpc>
                          <a:spcPct val="150000"/>
                        </a:lnSpc>
                        <a:spcAft>
                          <a:spcPts val="0"/>
                        </a:spcAft>
                      </a:pPr>
                      <a:r>
                        <a:rPr lang="es-CO" sz="1200" dirty="0">
                          <a:solidFill>
                            <a:schemeClr val="tx1"/>
                          </a:solidFill>
                          <a:effectLst/>
                        </a:rPr>
                        <a:t>AÑO 14</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ctr">
                        <a:lnSpc>
                          <a:spcPct val="150000"/>
                        </a:lnSpc>
                        <a:spcAft>
                          <a:spcPts val="0"/>
                        </a:spcAft>
                      </a:pPr>
                      <a:r>
                        <a:rPr lang="es-CO" sz="1200" dirty="0">
                          <a:solidFill>
                            <a:schemeClr val="tx1"/>
                          </a:solidFill>
                          <a:effectLst/>
                        </a:rPr>
                        <a:t>AÑO 15</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3237448272"/>
                  </a:ext>
                </a:extLst>
              </a:tr>
              <a:tr h="388671">
                <a:tc>
                  <a:txBody>
                    <a:bodyPr/>
                    <a:lstStyle/>
                    <a:p>
                      <a:pPr algn="just">
                        <a:lnSpc>
                          <a:spcPct val="150000"/>
                        </a:lnSpc>
                        <a:spcAft>
                          <a:spcPts val="0"/>
                        </a:spcAft>
                      </a:pPr>
                      <a:r>
                        <a:rPr lang="es-CO" sz="1400">
                          <a:solidFill>
                            <a:schemeClr val="tx1"/>
                          </a:solidFill>
                          <a:effectLst/>
                        </a:rPr>
                        <a:t>Ventas</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2.809.762.560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5.775.366.407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6.670.548.200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7.704.483.171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18.290.914.355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21.126.006.080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114462017"/>
                  </a:ext>
                </a:extLst>
              </a:tr>
              <a:tr h="289243">
                <a:tc>
                  <a:txBody>
                    <a:bodyPr/>
                    <a:lstStyle/>
                    <a:p>
                      <a:pPr algn="just">
                        <a:lnSpc>
                          <a:spcPct val="150000"/>
                        </a:lnSpc>
                        <a:spcAft>
                          <a:spcPts val="0"/>
                        </a:spcAft>
                      </a:pPr>
                      <a:r>
                        <a:rPr lang="es-CO" sz="1400">
                          <a:solidFill>
                            <a:schemeClr val="tx1"/>
                          </a:solidFill>
                          <a:effectLst/>
                        </a:rPr>
                        <a:t>Costo De Ventas</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4.927.787.357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6.300.376.819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6.662.462.461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7.060.756.667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10.441.147.705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11.217.310.436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3435880292"/>
                  </a:ext>
                </a:extLst>
              </a:tr>
              <a:tr h="388671">
                <a:tc>
                  <a:txBody>
                    <a:bodyPr/>
                    <a:lstStyle/>
                    <a:p>
                      <a:pPr algn="just">
                        <a:lnSpc>
                          <a:spcPct val="150000"/>
                        </a:lnSpc>
                        <a:spcAft>
                          <a:spcPts val="0"/>
                        </a:spcAft>
                      </a:pPr>
                      <a:r>
                        <a:rPr lang="es-CO" sz="1400" dirty="0">
                          <a:solidFill>
                            <a:schemeClr val="tx1"/>
                          </a:solidFill>
                          <a:effectLst/>
                        </a:rPr>
                        <a:t>Utilidad Bruta</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-2.118.024.797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-525.010.412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8.085.739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643.726.503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7.849.766.650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9.908.695.644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67812955"/>
                  </a:ext>
                </a:extLst>
              </a:tr>
              <a:tr h="388671">
                <a:tc>
                  <a:txBody>
                    <a:bodyPr/>
                    <a:lstStyle/>
                    <a:p>
                      <a:pPr algn="just">
                        <a:lnSpc>
                          <a:spcPct val="150000"/>
                        </a:lnSpc>
                        <a:spcAft>
                          <a:spcPts val="0"/>
                        </a:spcAft>
                      </a:pPr>
                      <a:r>
                        <a:rPr lang="es-CO" sz="1400" dirty="0">
                          <a:solidFill>
                            <a:schemeClr val="tx1"/>
                          </a:solidFill>
                          <a:effectLst/>
                        </a:rPr>
                        <a:t>Gastos Admón.</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76.046.000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76.046.000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76.046.000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76.046.000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76.046.000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76.046.000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1549317760"/>
                  </a:ext>
                </a:extLst>
              </a:tr>
              <a:tr h="289243">
                <a:tc>
                  <a:txBody>
                    <a:bodyPr/>
                    <a:lstStyle/>
                    <a:p>
                      <a:pPr algn="just">
                        <a:lnSpc>
                          <a:spcPct val="150000"/>
                        </a:lnSpc>
                        <a:spcAft>
                          <a:spcPts val="0"/>
                        </a:spcAft>
                      </a:pPr>
                      <a:r>
                        <a:rPr lang="es-CO" sz="1400" dirty="0">
                          <a:solidFill>
                            <a:schemeClr val="tx1"/>
                          </a:solidFill>
                          <a:effectLst/>
                        </a:rPr>
                        <a:t>Gastos Ventas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2610464583"/>
                  </a:ext>
                </a:extLst>
              </a:tr>
              <a:tr h="578486">
                <a:tc>
                  <a:txBody>
                    <a:bodyPr/>
                    <a:lstStyle/>
                    <a:p>
                      <a:pPr algn="just">
                        <a:lnSpc>
                          <a:spcPct val="150000"/>
                        </a:lnSpc>
                        <a:spcAft>
                          <a:spcPts val="0"/>
                        </a:spcAft>
                      </a:pPr>
                      <a:r>
                        <a:rPr lang="es-CO" sz="1400" dirty="0">
                          <a:solidFill>
                            <a:schemeClr val="tx1"/>
                          </a:solidFill>
                          <a:effectLst/>
                        </a:rPr>
                        <a:t>Amortización Diferidos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5.539.424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5.539.424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5.539.424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5.539.424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5.539.424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5.539.424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2116075732"/>
                  </a:ext>
                </a:extLst>
              </a:tr>
              <a:tr h="578486">
                <a:tc>
                  <a:txBody>
                    <a:bodyPr/>
                    <a:lstStyle/>
                    <a:p>
                      <a:pPr algn="just">
                        <a:lnSpc>
                          <a:spcPct val="150000"/>
                        </a:lnSpc>
                        <a:spcAft>
                          <a:spcPts val="0"/>
                        </a:spcAft>
                      </a:pPr>
                      <a:r>
                        <a:rPr lang="es-CO" sz="1400" dirty="0">
                          <a:solidFill>
                            <a:schemeClr val="tx1"/>
                          </a:solidFill>
                          <a:effectLst/>
                        </a:rPr>
                        <a:t>Utilidad Operacional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-2.199.610.221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- 606.595.836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- 73.499.685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562.141.079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7.768.181.226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9.827.110.220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2411721820"/>
                  </a:ext>
                </a:extLst>
              </a:tr>
              <a:tr h="578486">
                <a:tc>
                  <a:txBody>
                    <a:bodyPr/>
                    <a:lstStyle/>
                    <a:p>
                      <a:pPr algn="just">
                        <a:lnSpc>
                          <a:spcPct val="150000"/>
                        </a:lnSpc>
                        <a:spcAft>
                          <a:spcPts val="0"/>
                        </a:spcAft>
                      </a:pPr>
                      <a:r>
                        <a:rPr lang="es-CO" sz="1400" dirty="0">
                          <a:solidFill>
                            <a:schemeClr val="tx1"/>
                          </a:solidFill>
                          <a:effectLst/>
                        </a:rPr>
                        <a:t>Gastos No Operacionales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2252944074"/>
                  </a:ext>
                </a:extLst>
              </a:tr>
              <a:tr h="388671">
                <a:tc>
                  <a:txBody>
                    <a:bodyPr/>
                    <a:lstStyle/>
                    <a:p>
                      <a:pPr algn="just">
                        <a:lnSpc>
                          <a:spcPct val="150000"/>
                        </a:lnSpc>
                        <a:spcAft>
                          <a:spcPts val="0"/>
                        </a:spcAft>
                      </a:pPr>
                      <a:r>
                        <a:rPr lang="es-CO" sz="1400" dirty="0">
                          <a:solidFill>
                            <a:schemeClr val="tx1"/>
                          </a:solidFill>
                          <a:effectLst/>
                        </a:rPr>
                        <a:t>Gastos Financieros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496.084.700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349.128.798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317.678.890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285.505.633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76.316.833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38.592.249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1914685317"/>
                  </a:ext>
                </a:extLst>
              </a:tr>
              <a:tr h="578486">
                <a:tc>
                  <a:txBody>
                    <a:bodyPr/>
                    <a:lstStyle/>
                    <a:p>
                      <a:pPr algn="just">
                        <a:lnSpc>
                          <a:spcPct val="150000"/>
                        </a:lnSpc>
                        <a:spcAft>
                          <a:spcPts val="0"/>
                        </a:spcAft>
                      </a:pPr>
                      <a:r>
                        <a:rPr lang="es-CO" sz="1400" dirty="0">
                          <a:solidFill>
                            <a:schemeClr val="tx1"/>
                          </a:solidFill>
                          <a:effectLst/>
                        </a:rPr>
                        <a:t>Utilidad Antes Impuestos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-2.695.694.921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-955.724.635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-391.178.575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276.635.446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7.691.864.393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9.788.517.971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2327988779"/>
                  </a:ext>
                </a:extLst>
              </a:tr>
              <a:tr h="388671">
                <a:tc>
                  <a:txBody>
                    <a:bodyPr/>
                    <a:lstStyle/>
                    <a:p>
                      <a:pPr algn="just">
                        <a:lnSpc>
                          <a:spcPct val="150000"/>
                        </a:lnSpc>
                        <a:spcAft>
                          <a:spcPts val="0"/>
                        </a:spcAft>
                      </a:pPr>
                      <a:r>
                        <a:rPr lang="es-CO" sz="1400" dirty="0">
                          <a:solidFill>
                            <a:schemeClr val="tx1"/>
                          </a:solidFill>
                          <a:effectLst/>
                        </a:rPr>
                        <a:t>Impuesto De Renta</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-943.493.222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-334.503.622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-136.912.501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96.822.406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2.692.152.537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3.425.981.290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3007406265"/>
                  </a:ext>
                </a:extLst>
              </a:tr>
              <a:tr h="588894">
                <a:tc>
                  <a:txBody>
                    <a:bodyPr/>
                    <a:lstStyle/>
                    <a:p>
                      <a:pPr algn="just">
                        <a:lnSpc>
                          <a:spcPct val="150000"/>
                        </a:lnSpc>
                        <a:spcAft>
                          <a:spcPts val="0"/>
                        </a:spcAft>
                      </a:pPr>
                      <a:r>
                        <a:rPr lang="es-CO" sz="1400" dirty="0">
                          <a:solidFill>
                            <a:schemeClr val="tx1"/>
                          </a:solidFill>
                          <a:effectLst/>
                        </a:rPr>
                        <a:t>Utilidad Después De Impuestos</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-1.752.201.699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-621.221.012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-254.266.074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179.813.040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4.999.711.855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6.362.536.681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4055544593"/>
                  </a:ext>
                </a:extLst>
              </a:tr>
              <a:tr h="388671">
                <a:tc>
                  <a:txBody>
                    <a:bodyPr/>
                    <a:lstStyle/>
                    <a:p>
                      <a:pPr algn="just">
                        <a:lnSpc>
                          <a:spcPct val="150000"/>
                        </a:lnSpc>
                        <a:spcAft>
                          <a:spcPts val="0"/>
                        </a:spcAft>
                      </a:pPr>
                      <a:r>
                        <a:rPr lang="es-CO" sz="1400" dirty="0">
                          <a:solidFill>
                            <a:schemeClr val="tx1"/>
                          </a:solidFill>
                          <a:effectLst/>
                        </a:rPr>
                        <a:t>Reserva Legal</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-175.220.170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-62.122.101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- 25.426.607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17.981.304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     499.971.186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636.253.668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3408411006"/>
                  </a:ext>
                </a:extLst>
              </a:tr>
              <a:tr h="388671">
                <a:tc>
                  <a:txBody>
                    <a:bodyPr/>
                    <a:lstStyle/>
                    <a:p>
                      <a:pPr algn="just">
                        <a:lnSpc>
                          <a:spcPct val="150000"/>
                        </a:lnSpc>
                        <a:spcAft>
                          <a:spcPts val="0"/>
                        </a:spcAft>
                      </a:pPr>
                      <a:r>
                        <a:rPr lang="es-CO" sz="1400" dirty="0">
                          <a:solidFill>
                            <a:schemeClr val="tx1"/>
                          </a:solidFill>
                          <a:effectLst/>
                        </a:rPr>
                        <a:t>Utilidad Neta</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-1.576.981.529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-559.098.911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-228.839.466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a:effectLst/>
                        </a:rPr>
                        <a:t>161.831.736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4.499.740.670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tc>
                  <a:txBody>
                    <a:bodyPr/>
                    <a:lstStyle/>
                    <a:p>
                      <a:pPr algn="just">
                        <a:lnSpc>
                          <a:spcPct val="150000"/>
                        </a:lnSpc>
                        <a:spcAft>
                          <a:spcPts val="0"/>
                        </a:spcAft>
                      </a:pPr>
                      <a:r>
                        <a:rPr lang="es-CO" sz="1600" dirty="0">
                          <a:effectLst/>
                        </a:rPr>
                        <a:t>  5.726.283.013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627" marR="17627" marT="0" marB="0" anchor="ctr"/>
                </a:tc>
                <a:extLst>
                  <a:ext uri="{0D108BD9-81ED-4DB2-BD59-A6C34878D82A}">
                    <a16:rowId xmlns:a16="http://schemas.microsoft.com/office/drawing/2014/main" val="975532198"/>
                  </a:ext>
                </a:extLst>
              </a:tr>
            </a:tbl>
          </a:graphicData>
        </a:graphic>
      </p:graphicFrame>
    </p:spTree>
    <p:extLst>
      <p:ext uri="{BB962C8B-B14F-4D97-AF65-F5344CB8AC3E}">
        <p14:creationId xmlns:p14="http://schemas.microsoft.com/office/powerpoint/2010/main" val="2273448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46204" y="0"/>
            <a:ext cx="2214349" cy="532263"/>
          </a:xfrm>
        </p:spPr>
        <p:txBody>
          <a:bodyPr>
            <a:noAutofit/>
          </a:bodyPr>
          <a:lstStyle/>
          <a:p>
            <a:r>
              <a:rPr lang="es-CO" sz="2400" dirty="0" smtClean="0"/>
              <a:t>Flujo de caja </a:t>
            </a:r>
            <a:endParaRPr lang="es-CO" sz="2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06935336"/>
              </p:ext>
            </p:extLst>
          </p:nvPr>
        </p:nvGraphicFramePr>
        <p:xfrm>
          <a:off x="304801" y="374069"/>
          <a:ext cx="10432471" cy="6313965"/>
        </p:xfrm>
        <a:graphic>
          <a:graphicData uri="http://schemas.openxmlformats.org/drawingml/2006/table">
            <a:tbl>
              <a:tblPr firstRow="1" firstCol="1" bandRow="1">
                <a:tableStyleId>{8A107856-5554-42FB-B03E-39F5DBC370BA}</a:tableStyleId>
              </a:tblPr>
              <a:tblGrid>
                <a:gridCol w="3118906">
                  <a:extLst>
                    <a:ext uri="{9D8B030D-6E8A-4147-A177-3AD203B41FA5}">
                      <a16:colId xmlns:a16="http://schemas.microsoft.com/office/drawing/2014/main" val="1292321104"/>
                    </a:ext>
                  </a:extLst>
                </a:gridCol>
                <a:gridCol w="1215058">
                  <a:extLst>
                    <a:ext uri="{9D8B030D-6E8A-4147-A177-3AD203B41FA5}">
                      <a16:colId xmlns:a16="http://schemas.microsoft.com/office/drawing/2014/main" val="2916054198"/>
                    </a:ext>
                  </a:extLst>
                </a:gridCol>
                <a:gridCol w="1215058">
                  <a:extLst>
                    <a:ext uri="{9D8B030D-6E8A-4147-A177-3AD203B41FA5}">
                      <a16:colId xmlns:a16="http://schemas.microsoft.com/office/drawing/2014/main" val="2807891155"/>
                    </a:ext>
                  </a:extLst>
                </a:gridCol>
                <a:gridCol w="1215058">
                  <a:extLst>
                    <a:ext uri="{9D8B030D-6E8A-4147-A177-3AD203B41FA5}">
                      <a16:colId xmlns:a16="http://schemas.microsoft.com/office/drawing/2014/main" val="4038284960"/>
                    </a:ext>
                  </a:extLst>
                </a:gridCol>
                <a:gridCol w="1166043">
                  <a:extLst>
                    <a:ext uri="{9D8B030D-6E8A-4147-A177-3AD203B41FA5}">
                      <a16:colId xmlns:a16="http://schemas.microsoft.com/office/drawing/2014/main" val="3846623705"/>
                    </a:ext>
                  </a:extLst>
                </a:gridCol>
                <a:gridCol w="1251174">
                  <a:extLst>
                    <a:ext uri="{9D8B030D-6E8A-4147-A177-3AD203B41FA5}">
                      <a16:colId xmlns:a16="http://schemas.microsoft.com/office/drawing/2014/main" val="2477256857"/>
                    </a:ext>
                  </a:extLst>
                </a:gridCol>
                <a:gridCol w="1251174">
                  <a:extLst>
                    <a:ext uri="{9D8B030D-6E8A-4147-A177-3AD203B41FA5}">
                      <a16:colId xmlns:a16="http://schemas.microsoft.com/office/drawing/2014/main" val="3154421465"/>
                    </a:ext>
                  </a:extLst>
                </a:gridCol>
              </a:tblGrid>
              <a:tr h="255966">
                <a:tc>
                  <a:txBody>
                    <a:bodyPr/>
                    <a:lstStyle/>
                    <a:p>
                      <a:pPr algn="just">
                        <a:lnSpc>
                          <a:spcPct val="150000"/>
                        </a:lnSpc>
                        <a:spcAft>
                          <a:spcPts val="0"/>
                        </a:spcAft>
                      </a:pPr>
                      <a:r>
                        <a:rPr lang="es-CO" sz="1200" dirty="0">
                          <a:effectLst/>
                          <a:latin typeface="Arial" panose="020B0604020202020204" pitchFamily="34" charset="0"/>
                          <a:cs typeface="Arial" panose="020B0604020202020204" pitchFamily="34" charset="0"/>
                        </a:rPr>
                        <a:t> </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b"/>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AÑO 1</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AÑO 6</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AÑO 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AÑO 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AÑO 14</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AÑO 15</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3694228247"/>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Ingresos Efectivo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3.343.617.446</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6.872.686.024</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7.937.952.358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9.168.334.973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21.766.188.082</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25.139.947.235</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427767266"/>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Egresos de Efectivo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227045400"/>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Compras de  Materia Prima Contado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2.675.437.682</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4.308.819.142</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4.739.701.056</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5.213.671.162</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9.236.336.497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10.159.970.147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2771885741"/>
                  </a:ext>
                </a:extLst>
              </a:tr>
              <a:tr h="298757">
                <a:tc>
                  <a:txBody>
                    <a:bodyPr/>
                    <a:lstStyle/>
                    <a:p>
                      <a:pPr algn="just">
                        <a:lnSpc>
                          <a:spcPct val="150000"/>
                        </a:lnSpc>
                        <a:spcAft>
                          <a:spcPts val="0"/>
                        </a:spcAft>
                      </a:pPr>
                      <a:r>
                        <a:rPr lang="es-CO" sz="1200" dirty="0">
                          <a:effectLst/>
                          <a:latin typeface="Arial" panose="020B0604020202020204" pitchFamily="34" charset="0"/>
                          <a:cs typeface="Arial" panose="020B0604020202020204" pitchFamily="34" charset="0"/>
                        </a:rPr>
                        <a:t>Pagos a Proveedores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4228761665"/>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Pagos Impuesto IVA</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88.903.470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395.237.351</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493.763.788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611.288.287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1.945.178.830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2.326.561.630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3770600843"/>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Mano Obra</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424.599.313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424.599.313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424.599.313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424.599.313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424.599.313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424.599.313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5567692"/>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Costos Ind. de Fabricación</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78.628.029</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78.628.029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78.628.029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78.628.029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78.628.029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78.628.029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599639257"/>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Gastos de Admón.</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1620723413"/>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Gastos en Ventas</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1559311059"/>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Retenciones y Aportes de Nomina</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5.905.787</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5.905.787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5.905.787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5.905.787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5.905.787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2059857917"/>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Obligaciones Laborales</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51.116.269</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51.116.269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51.116.269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51.116.269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51.116.269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1380281774"/>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Gastos Financieros</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496.084.700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349.128.798</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317.678.890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285.505.633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76.316.833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38.592.249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723077023"/>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Abonos al Crédito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1.220.431.426</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1.367.387.328</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1.398.837.236</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1.431.010.493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1.640.199.293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1.677.923.877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2786873203"/>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Impuesto de Renta</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-501.321.752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-334.503.622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-136.912.501</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2.067.087.953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2.692.152.537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2684724339"/>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 </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3739833159"/>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Total Egresos de Efectivo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4.984.084.620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6.479.500.264</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7.175.726.745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7.964.812.470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15.525.368.803</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17.455.449.837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771030018"/>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Saldo Neto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-1.640.467.174</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393.185.760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762.225.613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1.203.522.503</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6.240.819.279</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7.684.497.398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3686466114"/>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Saldo Inicial de Efectivo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903.978.676</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-1.755.917.359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-1.362.731.599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-600.505.987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16.777.703.439</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23.018.522.718</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1116974359"/>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Saldo Final de Efectivo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-736.488.498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-1.362.731.599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-600.505.987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603.016.516</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23.018.522.718</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30.703.020.116</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47253851"/>
                  </a:ext>
                </a:extLst>
              </a:tr>
              <a:tr h="298757">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 </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tc>
                  <a:txBody>
                    <a:bodyPr/>
                    <a:lstStyle/>
                    <a:p>
                      <a:pPr>
                        <a:lnSpc>
                          <a:spcPct val="107000"/>
                        </a:lnSpc>
                      </a:pPr>
                      <a:endParaRPr lang="es-CO" sz="1200" dirty="0">
                        <a:effectLst/>
                        <a:latin typeface="Arial" panose="020B060402020202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1464826977"/>
                  </a:ext>
                </a:extLst>
              </a:tr>
              <a:tr h="279236">
                <a:tc>
                  <a:txBody>
                    <a:bodyPr/>
                    <a:lstStyle/>
                    <a:p>
                      <a:pPr algn="just">
                        <a:lnSpc>
                          <a:spcPct val="150000"/>
                        </a:lnSpc>
                        <a:spcAft>
                          <a:spcPts val="0"/>
                        </a:spcAft>
                      </a:pPr>
                      <a:r>
                        <a:rPr lang="es-CO" sz="1200">
                          <a:effectLst/>
                          <a:latin typeface="Arial" panose="020B0604020202020204" pitchFamily="34" charset="0"/>
                          <a:cs typeface="Arial" panose="020B0604020202020204" pitchFamily="34" charset="0"/>
                        </a:rPr>
                        <a:t>Saldo Neto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-1.640.467.174</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393.185.760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762.225.613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a:effectLst/>
                          <a:latin typeface="Arial" panose="020B0604020202020204" pitchFamily="34" charset="0"/>
                          <a:cs typeface="Arial" panose="020B0604020202020204" pitchFamily="34" charset="0"/>
                        </a:rPr>
                        <a:t>1.203.522.503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6.240.819.279</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tc>
                  <a:txBody>
                    <a:bodyPr/>
                    <a:lstStyle/>
                    <a:p>
                      <a:pPr algn="ctr">
                        <a:lnSpc>
                          <a:spcPct val="150000"/>
                        </a:lnSpc>
                        <a:spcAft>
                          <a:spcPts val="0"/>
                        </a:spcAft>
                      </a:pPr>
                      <a:r>
                        <a:rPr lang="es-CO" sz="1200" dirty="0">
                          <a:effectLst/>
                          <a:latin typeface="Arial" panose="020B0604020202020204" pitchFamily="34" charset="0"/>
                          <a:cs typeface="Arial" panose="020B0604020202020204" pitchFamily="34" charset="0"/>
                        </a:rPr>
                        <a:t>7.684.497.398</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2949" marR="42949" marT="0" marB="0" anchor="ctr"/>
                </a:tc>
                <a:extLst>
                  <a:ext uri="{0D108BD9-81ED-4DB2-BD59-A6C34878D82A}">
                    <a16:rowId xmlns:a16="http://schemas.microsoft.com/office/drawing/2014/main" val="415923612"/>
                  </a:ext>
                </a:extLst>
              </a:tr>
            </a:tbl>
          </a:graphicData>
        </a:graphic>
      </p:graphicFrame>
    </p:spTree>
    <p:extLst>
      <p:ext uri="{BB962C8B-B14F-4D97-AF65-F5344CB8AC3E}">
        <p14:creationId xmlns:p14="http://schemas.microsoft.com/office/powerpoint/2010/main" val="1166249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177" y="1397379"/>
            <a:ext cx="7686723" cy="1002921"/>
          </a:xfrm>
        </p:spPr>
        <p:txBody>
          <a:bodyPr>
            <a:normAutofit fontScale="90000"/>
          </a:bodyPr>
          <a:lstStyle/>
          <a:p>
            <a:r>
              <a:rPr lang="es-CO" b="1" dirty="0" smtClean="0">
                <a:latin typeface="Times New Roman" panose="02020603050405020304" pitchFamily="18" charset="0"/>
                <a:cs typeface="Times New Roman" panose="02020603050405020304" pitchFamily="18" charset="0"/>
              </a:rPr>
              <a:t>TASA INTERNA DE RETORNO </a:t>
            </a:r>
            <a:endParaRPr lang="es-CO"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11320478"/>
              </p:ext>
            </p:extLst>
          </p:nvPr>
        </p:nvGraphicFramePr>
        <p:xfrm>
          <a:off x="2586446" y="2495007"/>
          <a:ext cx="6735354" cy="2038892"/>
        </p:xfrm>
        <a:graphic>
          <a:graphicData uri="http://schemas.openxmlformats.org/drawingml/2006/table">
            <a:tbl>
              <a:tblPr firstRow="1" firstCol="1" bandRow="1">
                <a:tableStyleId>{0660B408-B3CF-4A94-85FC-2B1E0A45F4A2}</a:tableStyleId>
              </a:tblPr>
              <a:tblGrid>
                <a:gridCol w="2278920">
                  <a:extLst>
                    <a:ext uri="{9D8B030D-6E8A-4147-A177-3AD203B41FA5}">
                      <a16:colId xmlns:a16="http://schemas.microsoft.com/office/drawing/2014/main" val="2271290568"/>
                    </a:ext>
                  </a:extLst>
                </a:gridCol>
                <a:gridCol w="2195748">
                  <a:extLst>
                    <a:ext uri="{9D8B030D-6E8A-4147-A177-3AD203B41FA5}">
                      <a16:colId xmlns:a16="http://schemas.microsoft.com/office/drawing/2014/main" val="1370501183"/>
                    </a:ext>
                  </a:extLst>
                </a:gridCol>
                <a:gridCol w="2260686">
                  <a:extLst>
                    <a:ext uri="{9D8B030D-6E8A-4147-A177-3AD203B41FA5}">
                      <a16:colId xmlns:a16="http://schemas.microsoft.com/office/drawing/2014/main" val="3456009388"/>
                    </a:ext>
                  </a:extLst>
                </a:gridCol>
              </a:tblGrid>
              <a:tr h="509723">
                <a:tc>
                  <a:txBody>
                    <a:bodyPr/>
                    <a:lstStyle/>
                    <a:p>
                      <a:pPr algn="just">
                        <a:lnSpc>
                          <a:spcPct val="150000"/>
                        </a:lnSpc>
                        <a:spcAft>
                          <a:spcPts val="0"/>
                        </a:spcAft>
                      </a:pPr>
                      <a:r>
                        <a:rPr lang="es-CO" sz="18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800">
                          <a:effectLst/>
                        </a:rPr>
                        <a:t>TASA DESCUENTO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CO" sz="18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45017590"/>
                  </a:ext>
                </a:extLst>
              </a:tr>
              <a:tr h="509723">
                <a:tc>
                  <a:txBody>
                    <a:bodyPr/>
                    <a:lstStyle/>
                    <a:p>
                      <a:pPr algn="just">
                        <a:lnSpc>
                          <a:spcPct val="150000"/>
                        </a:lnSpc>
                        <a:spcAft>
                          <a:spcPts val="0"/>
                        </a:spcAft>
                      </a:pPr>
                      <a:r>
                        <a:rPr lang="es-CO" sz="1800" dirty="0">
                          <a:effectLst/>
                        </a:rPr>
                        <a:t>VPN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CO" sz="1800" dirty="0">
                          <a:effectLst/>
                        </a:rPr>
                        <a:t>0,08</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CO" sz="1800">
                          <a:effectLst/>
                        </a:rPr>
                        <a:t>3.593.972.546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14703771"/>
                  </a:ext>
                </a:extLst>
              </a:tr>
              <a:tr h="509723">
                <a:tc>
                  <a:txBody>
                    <a:bodyPr/>
                    <a:lstStyle/>
                    <a:p>
                      <a:pPr algn="just">
                        <a:lnSpc>
                          <a:spcPct val="150000"/>
                        </a:lnSpc>
                        <a:spcAft>
                          <a:spcPts val="0"/>
                        </a:spcAft>
                      </a:pPr>
                      <a:r>
                        <a:rPr lang="es-CO" sz="1800">
                          <a:effectLst/>
                        </a:rPr>
                        <a:t>TIR</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600" dirty="0">
                        <a:effectLst/>
                        <a:latin typeface="Calibri" panose="020F0502020204030204" pitchFamily="34" charset="0"/>
                      </a:endParaRPr>
                    </a:p>
                  </a:txBody>
                  <a:tcPr marL="44450" marR="44450" marT="0" marB="0" anchor="ctr"/>
                </a:tc>
                <a:tc>
                  <a:txBody>
                    <a:bodyPr/>
                    <a:lstStyle/>
                    <a:p>
                      <a:pPr algn="ctr">
                        <a:lnSpc>
                          <a:spcPct val="150000"/>
                        </a:lnSpc>
                        <a:spcAft>
                          <a:spcPts val="0"/>
                        </a:spcAft>
                      </a:pPr>
                      <a:r>
                        <a:rPr lang="es-CO" sz="1800" dirty="0">
                          <a:effectLst/>
                        </a:rPr>
                        <a:t>25%</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49846032"/>
                  </a:ext>
                </a:extLst>
              </a:tr>
              <a:tr h="509723">
                <a:tc>
                  <a:txBody>
                    <a:bodyPr/>
                    <a:lstStyle/>
                    <a:p>
                      <a:pPr algn="just">
                        <a:lnSpc>
                          <a:spcPct val="150000"/>
                        </a:lnSpc>
                        <a:spcAft>
                          <a:spcPts val="0"/>
                        </a:spcAft>
                      </a:pPr>
                      <a:r>
                        <a:rPr lang="es-CO" sz="1800">
                          <a:effectLst/>
                        </a:rPr>
                        <a:t>B/C</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600">
                        <a:effectLst/>
                        <a:latin typeface="Calibri" panose="020F0502020204030204" pitchFamily="34" charset="0"/>
                      </a:endParaRPr>
                    </a:p>
                  </a:txBody>
                  <a:tcPr marL="44450" marR="44450" marT="0" marB="0" anchor="ctr"/>
                </a:tc>
                <a:tc>
                  <a:txBody>
                    <a:bodyPr/>
                    <a:lstStyle/>
                    <a:p>
                      <a:pPr algn="ctr">
                        <a:lnSpc>
                          <a:spcPct val="150000"/>
                        </a:lnSpc>
                        <a:spcAft>
                          <a:spcPts val="0"/>
                        </a:spcAft>
                      </a:pPr>
                      <a:r>
                        <a:rPr lang="es-CO" sz="1800" dirty="0">
                          <a:effectLst/>
                        </a:rPr>
                        <a:t>2,90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8639852"/>
                  </a:ext>
                </a:extLst>
              </a:tr>
            </a:tbl>
          </a:graphicData>
        </a:graphic>
      </p:graphicFrame>
    </p:spTree>
    <p:extLst>
      <p:ext uri="{BB962C8B-B14F-4D97-AF65-F5344CB8AC3E}">
        <p14:creationId xmlns:p14="http://schemas.microsoft.com/office/powerpoint/2010/main" val="1263601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2419"/>
            <a:ext cx="10515600" cy="1325563"/>
          </a:xfrm>
        </p:spPr>
        <p:txBody>
          <a:bodyPr>
            <a:normAutofit/>
          </a:bodyPr>
          <a:lstStyle/>
          <a:p>
            <a:r>
              <a:rPr lang="es-CO" sz="3600" b="1" dirty="0" smtClean="0">
                <a:latin typeface="Times New Roman" panose="02020603050405020304" pitchFamily="18" charset="0"/>
                <a:cs typeface="Times New Roman" panose="02020603050405020304" pitchFamily="18" charset="0"/>
              </a:rPr>
              <a:t>CONCLUSIONES</a:t>
            </a:r>
            <a:r>
              <a:rPr lang="es-CO" sz="3600" dirty="0" smtClean="0">
                <a:latin typeface="Times New Roman" panose="02020603050405020304" pitchFamily="18" charset="0"/>
                <a:cs typeface="Times New Roman" panose="02020603050405020304" pitchFamily="18" charset="0"/>
              </a:rPr>
              <a:t> </a:t>
            </a:r>
            <a:endParaRPr lang="es-CO"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1937982"/>
            <a:ext cx="9638211" cy="3575714"/>
          </a:xfrm>
        </p:spPr>
        <p:txBody>
          <a:bodyPr>
            <a:normAutofit/>
          </a:bodyPr>
          <a:lstStyle/>
          <a:p>
            <a:pPr lvl="0" algn="just">
              <a:lnSpc>
                <a:spcPct val="100000"/>
              </a:lnSpc>
            </a:pPr>
            <a:r>
              <a:rPr lang="es-CO" sz="2000" dirty="0">
                <a:latin typeface="Times New Roman" panose="02020603050405020304" pitchFamily="18" charset="0"/>
                <a:cs typeface="Times New Roman" panose="02020603050405020304" pitchFamily="18" charset="0"/>
              </a:rPr>
              <a:t>Se realizó el estudio de factibilidad para un centro de radioterapia en la ciudad de Popayán, teniendo en cuenta la necesidad identificada entre los habitantes del departamento del Cauca, especialmente los pacientes diagnosticados con cáncer o con familiares que padecen esta enfermedad, en quienes se encontró una excelente percepción y un alto nivel de aceptación sobre la implementación del servicio en la ciudad. </a:t>
            </a:r>
          </a:p>
          <a:p>
            <a:pPr lvl="0" algn="just">
              <a:lnSpc>
                <a:spcPct val="100000"/>
              </a:lnSpc>
            </a:pPr>
            <a:r>
              <a:rPr lang="es-CO" sz="2000" dirty="0">
                <a:latin typeface="Times New Roman" panose="02020603050405020304" pitchFamily="18" charset="0"/>
                <a:cs typeface="Times New Roman" panose="02020603050405020304" pitchFamily="18" charset="0"/>
              </a:rPr>
              <a:t>A partir de la normatividad vigente en Colombia, se describieron las exigencias legales, físicas y financieras que requiere la implementación y adecuación del centro de radioterapia, enfatizando en la calidad de los servicios, la atención y los procedimientos a realizar por parte de los profesionales de la salud especializados en radioterapia.   </a:t>
            </a:r>
          </a:p>
          <a:p>
            <a:pPr marL="0" indent="0">
              <a:buNone/>
            </a:pP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166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82639" y="1883392"/>
            <a:ext cx="9703557" cy="3477875"/>
          </a:xfrm>
          <a:prstGeom prst="rect">
            <a:avLst/>
          </a:prstGeom>
        </p:spPr>
        <p:txBody>
          <a:bodyPr wrap="square">
            <a:spAutoFit/>
          </a:bodyPr>
          <a:lstStyle/>
          <a:p>
            <a:pPr marL="285750" indent="-28575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Se logró establecer la inversión completa de los equipos, dispositivos, infraestructura y talento humano necesarios y suficientes para brindar un servicio de excelente calidad a través de la implementación del centro de radioterapia. </a:t>
            </a:r>
          </a:p>
          <a:p>
            <a:pPr lvl="0" algn="just"/>
            <a:endParaRPr lang="es-CO" sz="20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CO" sz="2000" dirty="0" smtClean="0">
                <a:latin typeface="Times New Roman" panose="02020603050405020304" pitchFamily="18" charset="0"/>
                <a:cs typeface="Times New Roman" panose="02020603050405020304" pitchFamily="18" charset="0"/>
              </a:rPr>
              <a:t>A </a:t>
            </a:r>
            <a:r>
              <a:rPr lang="es-CO" sz="2000" dirty="0">
                <a:latin typeface="Times New Roman" panose="02020603050405020304" pitchFamily="18" charset="0"/>
                <a:cs typeface="Times New Roman" panose="02020603050405020304" pitchFamily="18" charset="0"/>
              </a:rPr>
              <a:t>partir de la selección de la muestra de habitantes del departamento del Cauca, se realizó el estudio de mercado y financiero que permitiera visualizar las necesidades de la población, y la satisfacción de las mismas frente a la implementación del centro. </a:t>
            </a:r>
          </a:p>
          <a:p>
            <a:pPr algn="just"/>
            <a:r>
              <a:rPr lang="es-CO" sz="20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El estado de resultados muestra que a partir del año 8 año ya se cuenta con $161.831.736 para comenzar a cubrir una parte de las pérdidas acumuladas $6.984.076.608 de los años anteriores y desde el año </a:t>
            </a:r>
            <a:r>
              <a:rPr lang="es-CO" sz="2000" dirty="0" smtClean="0">
                <a:latin typeface="Times New Roman" panose="02020603050405020304" pitchFamily="18" charset="0"/>
                <a:cs typeface="Times New Roman" panose="02020603050405020304" pitchFamily="18" charset="0"/>
              </a:rPr>
              <a:t>14 </a:t>
            </a:r>
            <a:r>
              <a:rPr lang="es-CO" sz="2000" dirty="0">
                <a:latin typeface="Times New Roman" panose="02020603050405020304" pitchFamily="18" charset="0"/>
                <a:cs typeface="Times New Roman" panose="02020603050405020304" pitchFamily="18" charset="0"/>
              </a:rPr>
              <a:t>ya se logran </a:t>
            </a:r>
            <a:r>
              <a:rPr lang="es-CO" sz="2000">
                <a:latin typeface="Times New Roman" panose="02020603050405020304" pitchFamily="18" charset="0"/>
                <a:cs typeface="Times New Roman" panose="02020603050405020304" pitchFamily="18" charset="0"/>
              </a:rPr>
              <a:t>cubrir </a:t>
            </a:r>
            <a:r>
              <a:rPr lang="es-CO" sz="2000" smtClean="0">
                <a:latin typeface="Times New Roman" panose="02020603050405020304" pitchFamily="18" charset="0"/>
                <a:cs typeface="Times New Roman" panose="02020603050405020304" pitchFamily="18" charset="0"/>
              </a:rPr>
              <a:t>totalmente.</a:t>
            </a:r>
            <a:endParaRPr lang="es-CO" sz="2000" dirty="0">
              <a:latin typeface="Times New Roman" panose="02020603050405020304" pitchFamily="18" charset="0"/>
              <a:cs typeface="Times New Roman" panose="02020603050405020304" pitchFamily="18" charset="0"/>
            </a:endParaRPr>
          </a:p>
        </p:txBody>
      </p:sp>
      <p:sp>
        <p:nvSpPr>
          <p:cNvPr id="6" name="Rectángulo 5"/>
          <p:cNvSpPr/>
          <p:nvPr/>
        </p:nvSpPr>
        <p:spPr>
          <a:xfrm>
            <a:off x="1078174" y="864577"/>
            <a:ext cx="7560859" cy="646331"/>
          </a:xfrm>
          <a:prstGeom prst="rect">
            <a:avLst/>
          </a:prstGeom>
        </p:spPr>
        <p:txBody>
          <a:bodyPr wrap="square">
            <a:spAutoFit/>
          </a:bodyPr>
          <a:lstStyle/>
          <a:p>
            <a:r>
              <a:rPr lang="es-CO" sz="3600" b="1" dirty="0">
                <a:latin typeface="Times New Roman" panose="02020603050405020304" pitchFamily="18" charset="0"/>
                <a:cs typeface="Times New Roman" panose="02020603050405020304" pitchFamily="18" charset="0"/>
              </a:rPr>
              <a:t>CONCLUSIONES </a:t>
            </a:r>
            <a:endParaRPr lang="es-CO" sz="3600" b="1" dirty="0"/>
          </a:p>
        </p:txBody>
      </p:sp>
    </p:spTree>
    <p:extLst>
      <p:ext uri="{BB962C8B-B14F-4D97-AF65-F5344CB8AC3E}">
        <p14:creationId xmlns:p14="http://schemas.microsoft.com/office/powerpoint/2010/main" val="1167894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9959" y="470262"/>
            <a:ext cx="9080863" cy="5159829"/>
          </a:xfrm>
        </p:spPr>
        <p:txBody>
          <a:bodyPr>
            <a:noAutofit/>
          </a:bodyPr>
          <a:lstStyle/>
          <a:p>
            <a:r>
              <a:rPr lang="es-CO" sz="9600" dirty="0" smtClean="0">
                <a:latin typeface="Times New Roman" panose="02020603050405020304" pitchFamily="18" charset="0"/>
                <a:cs typeface="Times New Roman" panose="02020603050405020304" pitchFamily="18" charset="0"/>
              </a:rPr>
              <a:t>Gracias. </a:t>
            </a:r>
            <a:endParaRPr lang="es-CO"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537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dirty="0" smtClean="0">
                <a:latin typeface="Times New Roman" panose="02020603050405020304" pitchFamily="18" charset="0"/>
                <a:cs typeface="Times New Roman" panose="02020603050405020304" pitchFamily="18" charset="0"/>
              </a:rPr>
              <a:t>BIBLIOGRAFIA</a:t>
            </a:r>
            <a:r>
              <a:rPr lang="es-CO" dirty="0" smtClean="0"/>
              <a:t> </a:t>
            </a:r>
            <a:endParaRPr lang="es-CO" dirty="0"/>
          </a:p>
        </p:txBody>
      </p:sp>
      <p:sp>
        <p:nvSpPr>
          <p:cNvPr id="3" name="Rectángulo 2"/>
          <p:cNvSpPr/>
          <p:nvPr/>
        </p:nvSpPr>
        <p:spPr>
          <a:xfrm>
            <a:off x="721057" y="1690688"/>
            <a:ext cx="10161896" cy="3416320"/>
          </a:xfrm>
          <a:prstGeom prst="rect">
            <a:avLst/>
          </a:prstGeom>
        </p:spPr>
        <p:txBody>
          <a:bodyPr wrap="square">
            <a:spAutoFit/>
          </a:bodyPr>
          <a:lstStyle/>
          <a:p>
            <a:pPr algn="just"/>
            <a:r>
              <a:rPr lang="es-CO" sz="1200" dirty="0">
                <a:latin typeface="Arial" panose="020B0604020202020204" pitchFamily="34" charset="0"/>
                <a:cs typeface="Arial" panose="020B0604020202020204" pitchFamily="34" charset="0"/>
              </a:rPr>
              <a:t>MINISTERIO DE SALUD Y PROTECCIÓN SOCIAL. Plan Nacional para el control del cáncer en Colombia 2012-2020. Colombia, 2012. https://</a:t>
            </a:r>
            <a:r>
              <a:rPr lang="es-CO" sz="1200" dirty="0" smtClean="0">
                <a:latin typeface="Arial" panose="020B0604020202020204" pitchFamily="34" charset="0"/>
                <a:cs typeface="Arial" panose="020B0604020202020204" pitchFamily="34" charset="0"/>
              </a:rPr>
              <a:t>www.minsalud.gov.co/sites/rid/Lists/BibliotecaDigital/RIDE/IA/INCA/plan-nacional-control-cancer-2012-2020.pdf</a:t>
            </a:r>
            <a:endParaRPr lang="es-CO" sz="1200" dirty="0">
              <a:latin typeface="Arial" panose="020B0604020202020204" pitchFamily="34" charset="0"/>
              <a:cs typeface="Arial" panose="020B0604020202020204" pitchFamily="34" charset="0"/>
            </a:endParaRPr>
          </a:p>
          <a:p>
            <a:pPr algn="just"/>
            <a:r>
              <a:rPr lang="es-CO" sz="1200" baseline="30000" dirty="0">
                <a:latin typeface="Arial" panose="020B0604020202020204" pitchFamily="34" charset="0"/>
                <a:cs typeface="Arial" panose="020B0604020202020204" pitchFamily="34" charset="0"/>
              </a:rPr>
              <a:t>2</a:t>
            </a:r>
            <a:r>
              <a:rPr lang="es-CO" sz="1200" dirty="0">
                <a:latin typeface="Arial" panose="020B0604020202020204" pitchFamily="34" charset="0"/>
                <a:cs typeface="Arial" panose="020B0604020202020204" pitchFamily="34" charset="0"/>
              </a:rPr>
              <a:t> ORGANIZACIÓN MUNDIAL DE LA SALUD. Cáncer, datos y cifras. [en línea], 12 de septiembre de 2018. Disponible en internet:  https://</a:t>
            </a:r>
            <a:r>
              <a:rPr lang="es-CO" sz="1200" dirty="0" smtClean="0">
                <a:latin typeface="Arial" panose="020B0604020202020204" pitchFamily="34" charset="0"/>
                <a:cs typeface="Arial" panose="020B0604020202020204" pitchFamily="34" charset="0"/>
              </a:rPr>
              <a:t>www.who.int/es/news-room/fact-sheets/detail/cancer</a:t>
            </a:r>
            <a:endParaRPr lang="es-CO" sz="1200" dirty="0">
              <a:latin typeface="Arial" panose="020B0604020202020204" pitchFamily="34" charset="0"/>
              <a:cs typeface="Arial" panose="020B0604020202020204" pitchFamily="34" charset="0"/>
            </a:endParaRPr>
          </a:p>
          <a:p>
            <a:pPr algn="just"/>
            <a:r>
              <a:rPr lang="es-CO" sz="1200" baseline="30000" dirty="0">
                <a:latin typeface="Arial" panose="020B0604020202020204" pitchFamily="34" charset="0"/>
                <a:cs typeface="Arial" panose="020B0604020202020204" pitchFamily="34" charset="0"/>
              </a:rPr>
              <a:t>3</a:t>
            </a:r>
            <a:r>
              <a:rPr lang="es-CO" sz="1200" dirty="0">
                <a:latin typeface="Arial" panose="020B0604020202020204" pitchFamily="34" charset="0"/>
                <a:cs typeface="Arial" panose="020B0604020202020204" pitchFamily="34" charset="0"/>
              </a:rPr>
              <a:t> INSTITUTO NACIONAL DE CANCEROLOGÍA – ESE COLOMBIA. </a:t>
            </a:r>
            <a:r>
              <a:rPr lang="es-CO" sz="1200" i="1" dirty="0">
                <a:latin typeface="Arial" panose="020B0604020202020204" pitchFamily="34" charset="0"/>
                <a:cs typeface="Arial" panose="020B0604020202020204" pitchFamily="34" charset="0"/>
              </a:rPr>
              <a:t>Análisis de situación del cáncer en Colombia</a:t>
            </a:r>
            <a:r>
              <a:rPr lang="es-CO" sz="1200" dirty="0">
                <a:latin typeface="Arial" panose="020B0604020202020204" pitchFamily="34" charset="0"/>
                <a:cs typeface="Arial" panose="020B0604020202020204" pitchFamily="34" charset="0"/>
              </a:rPr>
              <a:t>. En: </a:t>
            </a:r>
            <a:r>
              <a:rPr lang="es-CO" sz="1200" dirty="0" err="1">
                <a:latin typeface="Arial" panose="020B0604020202020204" pitchFamily="34" charset="0"/>
                <a:cs typeface="Arial" panose="020B0604020202020204" pitchFamily="34" charset="0"/>
              </a:rPr>
              <a:t>Strategy</a:t>
            </a:r>
            <a:r>
              <a:rPr lang="es-CO" sz="1200" dirty="0">
                <a:latin typeface="Arial" panose="020B0604020202020204" pitchFamily="34" charset="0"/>
                <a:cs typeface="Arial" panose="020B0604020202020204" pitchFamily="34" charset="0"/>
              </a:rPr>
              <a:t> Ltda. 2015. Disponible en internet https://</a:t>
            </a:r>
            <a:r>
              <a:rPr lang="es-CO" sz="1200" dirty="0" smtClean="0">
                <a:latin typeface="Arial" panose="020B0604020202020204" pitchFamily="34" charset="0"/>
                <a:cs typeface="Arial" panose="020B0604020202020204" pitchFamily="34" charset="0"/>
              </a:rPr>
              <a:t>www.cancer.gov.co/Situacion_del_Cancer_en_Colombia_2015.pdf</a:t>
            </a:r>
            <a:endParaRPr lang="es-CO" sz="1200" dirty="0">
              <a:latin typeface="Arial" panose="020B0604020202020204" pitchFamily="34" charset="0"/>
              <a:cs typeface="Arial" panose="020B0604020202020204" pitchFamily="34" charset="0"/>
            </a:endParaRPr>
          </a:p>
          <a:p>
            <a:pPr algn="just"/>
            <a:r>
              <a:rPr lang="es-CO" sz="1200" baseline="30000" dirty="0">
                <a:latin typeface="Arial" panose="020B0604020202020204" pitchFamily="34" charset="0"/>
                <a:cs typeface="Arial" panose="020B0604020202020204" pitchFamily="34" charset="0"/>
              </a:rPr>
              <a:t>4</a:t>
            </a:r>
            <a:r>
              <a:rPr lang="es-CO" sz="1200" dirty="0">
                <a:latin typeface="Arial" panose="020B0604020202020204" pitchFamily="34" charset="0"/>
                <a:cs typeface="Arial" panose="020B0604020202020204" pitchFamily="34" charset="0"/>
              </a:rPr>
              <a:t> LIZUAIN, María Cruz. Radioterapia externa I: Bases físicas, equipos, determinación de la dosis absorbida y programa de garantía de calidad. Andalucía: ADI, 2012. 312 p; Vol. 3. ISBN </a:t>
            </a:r>
            <a:r>
              <a:rPr lang="es-CO" sz="1200" dirty="0" smtClean="0">
                <a:latin typeface="Arial" panose="020B0604020202020204" pitchFamily="34" charset="0"/>
                <a:cs typeface="Arial" panose="020B0604020202020204" pitchFamily="34" charset="0"/>
              </a:rPr>
              <a:t>978-84-938016-7-0</a:t>
            </a:r>
            <a:endParaRPr lang="es-CO" sz="1200" dirty="0">
              <a:latin typeface="Arial" panose="020B0604020202020204" pitchFamily="34" charset="0"/>
              <a:cs typeface="Arial" panose="020B0604020202020204" pitchFamily="34" charset="0"/>
            </a:endParaRPr>
          </a:p>
          <a:p>
            <a:pPr algn="just"/>
            <a:r>
              <a:rPr lang="es-CO" sz="1200" baseline="30000" dirty="0">
                <a:latin typeface="Arial" panose="020B0604020202020204" pitchFamily="34" charset="0"/>
                <a:cs typeface="Arial" panose="020B0604020202020204" pitchFamily="34" charset="0"/>
              </a:rPr>
              <a:t>5</a:t>
            </a:r>
            <a:r>
              <a:rPr lang="es-CO" sz="1200" dirty="0">
                <a:latin typeface="Arial" panose="020B0604020202020204" pitchFamily="34" charset="0"/>
                <a:cs typeface="Arial" panose="020B0604020202020204" pitchFamily="34" charset="0"/>
              </a:rPr>
              <a:t> FONDO COLOMBIANO DE ENFERMEDADES DE ALTO COSTO. Situación del cáncer de la población atendida en el SGSSS en Colombia. En: Registro de información para el año 2015. Septiembre, 2015. Vol. 1, N°. 1, p. 1-332. Disponible en internet: http://</a:t>
            </a:r>
            <a:r>
              <a:rPr lang="es-CO" sz="1200" dirty="0" smtClean="0">
                <a:latin typeface="Arial" panose="020B0604020202020204" pitchFamily="34" charset="0"/>
                <a:cs typeface="Arial" panose="020B0604020202020204" pitchFamily="34" charset="0"/>
              </a:rPr>
              <a:t>www.consultorsalud.com/sites/consultorsalud/files/situacion_del_cancer_en_colombia_2015.pdf</a:t>
            </a:r>
            <a:endParaRPr lang="es-CO" sz="1200" dirty="0">
              <a:latin typeface="Arial" panose="020B0604020202020204" pitchFamily="34" charset="0"/>
              <a:cs typeface="Arial" panose="020B0604020202020204" pitchFamily="34" charset="0"/>
            </a:endParaRPr>
          </a:p>
          <a:p>
            <a:pPr algn="just"/>
            <a:r>
              <a:rPr lang="en-US" sz="1200" baseline="30000" dirty="0">
                <a:latin typeface="Arial" panose="020B0604020202020204" pitchFamily="34" charset="0"/>
                <a:cs typeface="Arial" panose="020B0604020202020204" pitchFamily="34" charset="0"/>
              </a:rPr>
              <a:t>6 </a:t>
            </a:r>
            <a:r>
              <a:rPr lang="en-US" sz="1200" dirty="0">
                <a:latin typeface="Arial" panose="020B0604020202020204" pitchFamily="34" charset="0"/>
                <a:cs typeface="Arial" panose="020B0604020202020204" pitchFamily="34" charset="0"/>
              </a:rPr>
              <a:t>GBD 2015 Risk Factors Collaborators. Global, regional, and national comparative risk assessment of 79 </a:t>
            </a:r>
            <a:r>
              <a:rPr lang="en-US" sz="1200" dirty="0" err="1">
                <a:latin typeface="Arial" panose="020B0604020202020204" pitchFamily="34" charset="0"/>
                <a:cs typeface="Arial" panose="020B0604020202020204" pitchFamily="34" charset="0"/>
              </a:rPr>
              <a:t>behavioural</a:t>
            </a:r>
            <a:r>
              <a:rPr lang="en-US" sz="1200" dirty="0">
                <a:latin typeface="Arial" panose="020B0604020202020204" pitchFamily="34" charset="0"/>
                <a:cs typeface="Arial" panose="020B0604020202020204" pitchFamily="34" charset="0"/>
              </a:rPr>
              <a:t>, environmental and occupational, and metabolic risks or clusters of risks, 1990-2015: a systematic analysis for the Global Burden of Disease Study 2015. </a:t>
            </a:r>
            <a:r>
              <a:rPr lang="es-CO" sz="1200" dirty="0" err="1">
                <a:latin typeface="Arial" panose="020B0604020202020204" pitchFamily="34" charset="0"/>
                <a:cs typeface="Arial" panose="020B0604020202020204" pitchFamily="34" charset="0"/>
              </a:rPr>
              <a:t>Lancet</a:t>
            </a:r>
            <a:r>
              <a:rPr lang="es-CO" sz="1200" dirty="0">
                <a:latin typeface="Arial" panose="020B0604020202020204" pitchFamily="34" charset="0"/>
                <a:cs typeface="Arial" panose="020B0604020202020204" pitchFamily="34" charset="0"/>
              </a:rPr>
              <a:t>. 2016 Oct; 388 (10053):1659-1724. Disponible en internet https://www.who.int/es/news-room/fact-sheets/detail/cancer</a:t>
            </a:r>
            <a:r>
              <a:rPr lang="es-CO" sz="1200" dirty="0" smtClean="0">
                <a:latin typeface="Arial" panose="020B0604020202020204" pitchFamily="34" charset="0"/>
                <a:cs typeface="Arial" panose="020B0604020202020204" pitchFamily="34" charset="0"/>
              </a:rPr>
              <a:t>.</a:t>
            </a:r>
            <a:endParaRPr lang="es-CO" sz="1200" dirty="0">
              <a:latin typeface="Arial" panose="020B0604020202020204" pitchFamily="34" charset="0"/>
              <a:cs typeface="Arial" panose="020B0604020202020204" pitchFamily="34" charset="0"/>
            </a:endParaRPr>
          </a:p>
          <a:p>
            <a:pPr algn="just"/>
            <a:r>
              <a:rPr lang="es-CO" sz="1200" baseline="30000" dirty="0">
                <a:latin typeface="Arial" panose="020B0604020202020204" pitchFamily="34" charset="0"/>
                <a:cs typeface="Arial" panose="020B0604020202020204" pitchFamily="34" charset="0"/>
              </a:rPr>
              <a:t>7 </a:t>
            </a:r>
            <a:r>
              <a:rPr lang="es-CO" sz="1200" dirty="0">
                <a:latin typeface="Arial" panose="020B0604020202020204" pitchFamily="34" charset="0"/>
                <a:cs typeface="Arial" panose="020B0604020202020204" pitchFamily="34" charset="0"/>
              </a:rPr>
              <a:t>MINISTERIO DE SALUD Y PROTECCIÓN SOCIAL. Generalidades del cáncer. [en línea], 2017. Disponible en internet: https://</a:t>
            </a:r>
            <a:r>
              <a:rPr lang="es-CO" sz="1200" dirty="0" smtClean="0">
                <a:latin typeface="Arial" panose="020B0604020202020204" pitchFamily="34" charset="0"/>
                <a:cs typeface="Arial" panose="020B0604020202020204" pitchFamily="34" charset="0"/>
              </a:rPr>
              <a:t>www.minsalud.gov.co/salud/publica/PENT/Paginas/Prevenciondel-cancer.aspx</a:t>
            </a:r>
            <a:endParaRPr lang="es-CO" sz="1200" dirty="0">
              <a:latin typeface="Arial" panose="020B0604020202020204" pitchFamily="34" charset="0"/>
              <a:cs typeface="Arial" panose="020B0604020202020204" pitchFamily="34" charset="0"/>
            </a:endParaRPr>
          </a:p>
          <a:p>
            <a:pPr algn="just"/>
            <a:r>
              <a:rPr lang="es-CO" sz="1200" baseline="30000" dirty="0">
                <a:latin typeface="Arial" panose="020B0604020202020204" pitchFamily="34" charset="0"/>
                <a:cs typeface="Arial" panose="020B0604020202020204" pitchFamily="34" charset="0"/>
              </a:rPr>
              <a:t>8 </a:t>
            </a:r>
            <a:r>
              <a:rPr lang="es-CO" sz="1200" dirty="0">
                <a:latin typeface="Arial" panose="020B0604020202020204" pitchFamily="34" charset="0"/>
                <a:cs typeface="Arial" panose="020B0604020202020204" pitchFamily="34" charset="0"/>
              </a:rPr>
              <a:t>PUENTE, Javier y DE VELASCO, Guillermo. </a:t>
            </a:r>
            <a:r>
              <a:rPr lang="es-CO" sz="1200" i="1" dirty="0">
                <a:latin typeface="Arial" panose="020B0604020202020204" pitchFamily="34" charset="0"/>
                <a:cs typeface="Arial" panose="020B0604020202020204" pitchFamily="34" charset="0"/>
              </a:rPr>
              <a:t>¿Qué es el cáncer? </a:t>
            </a:r>
            <a:r>
              <a:rPr lang="es-CO" sz="1200" dirty="0">
                <a:latin typeface="Arial" panose="020B0604020202020204" pitchFamily="34" charset="0"/>
                <a:cs typeface="Arial" panose="020B0604020202020204" pitchFamily="34" charset="0"/>
              </a:rPr>
              <a:t>[en línea], 2017. Disponible en internet https://seom.org/informacion-sobre-el-cancer/que-es-el-cancer-y-como-se-desarrolla </a:t>
            </a:r>
            <a:endParaRPr lang="es-CO" dirty="0"/>
          </a:p>
        </p:txBody>
      </p:sp>
    </p:spTree>
    <p:extLst>
      <p:ext uri="{BB962C8B-B14F-4D97-AF65-F5344CB8AC3E}">
        <p14:creationId xmlns:p14="http://schemas.microsoft.com/office/powerpoint/2010/main" val="1312355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14651"/>
            <a:ext cx="10515600" cy="4531056"/>
          </a:xfrm>
        </p:spPr>
        <p:txBody>
          <a:bodyPr anchor="t">
            <a:noAutofit/>
          </a:bodyPr>
          <a:lstStyle/>
          <a:p>
            <a:pPr marL="0" indent="0" algn="just">
              <a:buNone/>
            </a:pPr>
            <a:r>
              <a:rPr lang="es-CO" sz="1000" baseline="30000" dirty="0">
                <a:latin typeface="Arial" panose="020B0604020202020204" pitchFamily="34" charset="0"/>
                <a:cs typeface="Arial" panose="020B0604020202020204" pitchFamily="34" charset="0"/>
              </a:rPr>
              <a:t>9</a:t>
            </a:r>
            <a:r>
              <a:rPr lang="es-CO" sz="1200" baseline="30000"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INSTITUTO NACIONAL DEL CÁNCER NIH. </a:t>
            </a:r>
            <a:r>
              <a:rPr lang="es-CO" sz="1200" i="1" dirty="0">
                <a:latin typeface="Arial" panose="020B0604020202020204" pitchFamily="34" charset="0"/>
                <a:cs typeface="Arial" panose="020B0604020202020204" pitchFamily="34" charset="0"/>
              </a:rPr>
              <a:t>Estadísticas del cáncer</a:t>
            </a:r>
            <a:r>
              <a:rPr lang="es-CO" sz="1200" dirty="0">
                <a:latin typeface="Arial" panose="020B0604020202020204" pitchFamily="34" charset="0"/>
                <a:cs typeface="Arial" panose="020B0604020202020204" pitchFamily="34" charset="0"/>
              </a:rPr>
              <a:t>, 2017. Disponible en internet https://www.cancer.gov/espanol/cancer/naturaleza/estadisticas</a:t>
            </a:r>
          </a:p>
          <a:p>
            <a:pPr marL="0" indent="0" algn="just">
              <a:buNone/>
            </a:pPr>
            <a:r>
              <a:rPr lang="es-CO" sz="1200" dirty="0">
                <a:latin typeface="Arial" panose="020B0604020202020204" pitchFamily="34" charset="0"/>
                <a:cs typeface="Arial" panose="020B0604020202020204" pitchFamily="34" charset="0"/>
              </a:rPr>
              <a:t> </a:t>
            </a:r>
            <a:r>
              <a:rPr lang="en-US" sz="1200" baseline="30000" dirty="0" smtClean="0">
                <a:latin typeface="Arial" panose="020B0604020202020204" pitchFamily="34" charset="0"/>
                <a:cs typeface="Arial" panose="020B0604020202020204" pitchFamily="34" charset="0"/>
              </a:rPr>
              <a:t>10 </a:t>
            </a:r>
            <a:r>
              <a:rPr lang="en-US" sz="1200" dirty="0">
                <a:latin typeface="Arial" panose="020B0604020202020204" pitchFamily="34" charset="0"/>
                <a:cs typeface="Arial" panose="020B0604020202020204" pitchFamily="34" charset="0"/>
              </a:rPr>
              <a:t>Albert Thomas, Global Cancer Observatory, 2018. </a:t>
            </a:r>
            <a:r>
              <a:rPr lang="es-CO" sz="1200" dirty="0">
                <a:latin typeface="Arial" panose="020B0604020202020204" pitchFamily="34" charset="0"/>
                <a:cs typeface="Arial" panose="020B0604020202020204" pitchFamily="34" charset="0"/>
              </a:rPr>
              <a:t>Disponible en internet  http://gco.iarc.fr/today/fact-sheets-cancers. </a:t>
            </a:r>
          </a:p>
          <a:p>
            <a:pPr marL="0" indent="0" algn="just">
              <a:buNone/>
            </a:pPr>
            <a:r>
              <a:rPr lang="es-CO" sz="1200" dirty="0">
                <a:latin typeface="Arial" panose="020B0604020202020204" pitchFamily="34" charset="0"/>
                <a:cs typeface="Arial" panose="020B0604020202020204" pitchFamily="34" charset="0"/>
              </a:rPr>
              <a:t> </a:t>
            </a:r>
            <a:r>
              <a:rPr lang="es-CO" sz="1200" baseline="30000" dirty="0" smtClean="0">
                <a:latin typeface="Arial" panose="020B0604020202020204" pitchFamily="34" charset="0"/>
                <a:cs typeface="Arial" panose="020B0604020202020204" pitchFamily="34" charset="0"/>
              </a:rPr>
              <a:t>11</a:t>
            </a:r>
            <a:r>
              <a:rPr lang="es-CO" sz="1200" dirty="0" smtClean="0">
                <a:latin typeface="Arial" panose="020B0604020202020204" pitchFamily="34" charset="0"/>
                <a:cs typeface="Arial" panose="020B0604020202020204" pitchFamily="34" charset="0"/>
              </a:rPr>
              <a:t> </a:t>
            </a:r>
            <a:r>
              <a:rPr lang="es-CO" sz="1200" dirty="0" err="1">
                <a:latin typeface="Arial" panose="020B0604020202020204" pitchFamily="34" charset="0"/>
                <a:cs typeface="Arial" panose="020B0604020202020204" pitchFamily="34" charset="0"/>
              </a:rPr>
              <a:t>Liu</a:t>
            </a:r>
            <a:r>
              <a:rPr lang="es-CO" sz="1200" dirty="0">
                <a:latin typeface="Arial" panose="020B0604020202020204" pitchFamily="34" charset="0"/>
                <a:cs typeface="Arial" panose="020B0604020202020204" pitchFamily="34" charset="0"/>
              </a:rPr>
              <a:t>, Y., Cao, C., </a:t>
            </a:r>
            <a:r>
              <a:rPr lang="es-CO" sz="1200" dirty="0" err="1">
                <a:latin typeface="Arial" panose="020B0604020202020204" pitchFamily="34" charset="0"/>
                <a:cs typeface="Arial" panose="020B0604020202020204" pitchFamily="34" charset="0"/>
              </a:rPr>
              <a:t>Yu</a:t>
            </a:r>
            <a:r>
              <a:rPr lang="es-CO" sz="1200" dirty="0">
                <a:latin typeface="Arial" panose="020B0604020202020204" pitchFamily="34" charset="0"/>
                <a:cs typeface="Arial" panose="020B0604020202020204" pitchFamily="34" charset="0"/>
              </a:rPr>
              <a:t>, Y., &amp; Si, Y. (2016). </a:t>
            </a:r>
            <a:r>
              <a:rPr lang="en-US" sz="1200" dirty="0">
                <a:latin typeface="Arial" panose="020B0604020202020204" pitchFamily="34" charset="0"/>
                <a:cs typeface="Arial" panose="020B0604020202020204" pitchFamily="34" charset="0"/>
              </a:rPr>
              <a:t>Thermal ablation in cancer (Review). Oncology Letters, 12, 2293-2295. https://</a:t>
            </a:r>
            <a:r>
              <a:rPr lang="en-US" sz="1200" dirty="0" smtClean="0">
                <a:latin typeface="Arial" panose="020B0604020202020204" pitchFamily="34" charset="0"/>
                <a:cs typeface="Arial" panose="020B0604020202020204" pitchFamily="34" charset="0"/>
              </a:rPr>
              <a:t>doi.org/10.3892/ol.2016.4997</a:t>
            </a:r>
            <a:r>
              <a:rPr lang="en-US"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a:p>
            <a:pPr marL="0" indent="0" algn="just">
              <a:buNone/>
            </a:pPr>
            <a:r>
              <a:rPr lang="en-US" sz="1200" baseline="30000" dirty="0">
                <a:latin typeface="Arial" panose="020B0604020202020204" pitchFamily="34" charset="0"/>
                <a:cs typeface="Arial" panose="020B0604020202020204" pitchFamily="34" charset="0"/>
              </a:rPr>
              <a:t>12</a:t>
            </a:r>
            <a:r>
              <a:rPr lang="en-US" sz="1200" dirty="0">
                <a:latin typeface="Arial" panose="020B0604020202020204" pitchFamily="34" charset="0"/>
                <a:cs typeface="Arial" panose="020B0604020202020204" pitchFamily="34" charset="0"/>
              </a:rPr>
              <a:t> CANCER RESEARCH. Cryotherapy 2018. </a:t>
            </a:r>
            <a:r>
              <a:rPr lang="en-US" sz="1200" dirty="0" err="1">
                <a:latin typeface="Arial" panose="020B0604020202020204" pitchFamily="34" charset="0"/>
                <a:cs typeface="Arial" panose="020B0604020202020204" pitchFamily="34" charset="0"/>
              </a:rPr>
              <a:t>Disponible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internet https://www.cancerresearchuk.org/about-cancer/cancer-in-general/treatment/other/cryotherapy</a:t>
            </a:r>
            <a:r>
              <a:rPr lang="en-US" sz="1200" dirty="0" smtClean="0">
                <a:latin typeface="Arial" panose="020B0604020202020204" pitchFamily="34" charset="0"/>
                <a:cs typeface="Arial" panose="020B0604020202020204" pitchFamily="34" charset="0"/>
              </a:rPr>
              <a:t>.</a:t>
            </a:r>
            <a:endParaRPr lang="es-CO" sz="1200" dirty="0">
              <a:latin typeface="Arial" panose="020B0604020202020204" pitchFamily="34" charset="0"/>
              <a:cs typeface="Arial" panose="020B0604020202020204" pitchFamily="34" charset="0"/>
            </a:endParaRPr>
          </a:p>
          <a:p>
            <a:pPr marL="0" indent="0" algn="just">
              <a:buNone/>
            </a:pPr>
            <a:r>
              <a:rPr lang="es-CO" sz="1200" baseline="30000" dirty="0">
                <a:latin typeface="Arial" panose="020B0604020202020204" pitchFamily="34" charset="0"/>
                <a:cs typeface="Arial" panose="020B0604020202020204" pitchFamily="34" charset="0"/>
              </a:rPr>
              <a:t>13</a:t>
            </a:r>
            <a:r>
              <a:rPr lang="es-CO" sz="1200" dirty="0">
                <a:latin typeface="Arial" panose="020B0604020202020204" pitchFamily="34" charset="0"/>
                <a:cs typeface="Arial" panose="020B0604020202020204" pitchFamily="34" charset="0"/>
              </a:rPr>
              <a:t> DAS, </a:t>
            </a:r>
            <a:r>
              <a:rPr lang="es-CO" sz="1200" dirty="0" err="1">
                <a:latin typeface="Arial" panose="020B0604020202020204" pitchFamily="34" charset="0"/>
                <a:cs typeface="Arial" panose="020B0604020202020204" pitchFamily="34" charset="0"/>
              </a:rPr>
              <a:t>Pradip</a:t>
            </a:r>
            <a:r>
              <a:rPr lang="es-CO" sz="1200" dirty="0">
                <a:latin typeface="Arial" panose="020B0604020202020204" pitchFamily="34" charset="0"/>
                <a:cs typeface="Arial" panose="020B0604020202020204" pitchFamily="34" charset="0"/>
              </a:rPr>
              <a:t>, COLOMBO, Miriam y PROSPERI, </a:t>
            </a:r>
            <a:r>
              <a:rPr lang="es-CO" sz="1200" dirty="0" err="1">
                <a:latin typeface="Arial" panose="020B0604020202020204" pitchFamily="34" charset="0"/>
                <a:cs typeface="Arial" panose="020B0604020202020204" pitchFamily="34" charset="0"/>
              </a:rPr>
              <a:t>Davide</a:t>
            </a:r>
            <a:r>
              <a:rPr lang="es-CO"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Recent advances in magnetic fluid hyperthermia for cancer therapy. </a:t>
            </a:r>
            <a:r>
              <a:rPr lang="es-CO" sz="1200" dirty="0">
                <a:latin typeface="Arial" panose="020B0604020202020204" pitchFamily="34" charset="0"/>
                <a:cs typeface="Arial" panose="020B0604020202020204" pitchFamily="34" charset="0"/>
              </a:rPr>
              <a:t>En: </a:t>
            </a:r>
            <a:r>
              <a:rPr lang="es-CO" sz="1200" dirty="0" err="1">
                <a:latin typeface="Arial" panose="020B0604020202020204" pitchFamily="34" charset="0"/>
                <a:cs typeface="Arial" panose="020B0604020202020204" pitchFamily="34" charset="0"/>
              </a:rPr>
              <a:t>Colloids</a:t>
            </a:r>
            <a:r>
              <a:rPr lang="es-CO" sz="1200" dirty="0">
                <a:latin typeface="Arial" panose="020B0604020202020204" pitchFamily="34" charset="0"/>
                <a:cs typeface="Arial" panose="020B0604020202020204" pitchFamily="34" charset="0"/>
              </a:rPr>
              <a:t> and </a:t>
            </a:r>
            <a:r>
              <a:rPr lang="es-CO" sz="1200" dirty="0" err="1">
                <a:latin typeface="Arial" panose="020B0604020202020204" pitchFamily="34" charset="0"/>
                <a:cs typeface="Arial" panose="020B0604020202020204" pitchFamily="34" charset="0"/>
              </a:rPr>
              <a:t>surfaces</a:t>
            </a:r>
            <a:r>
              <a:rPr lang="es-CO" sz="1200" dirty="0">
                <a:latin typeface="Arial" panose="020B0604020202020204" pitchFamily="34" charset="0"/>
                <a:cs typeface="Arial" panose="020B0604020202020204" pitchFamily="34" charset="0"/>
              </a:rPr>
              <a:t> B: </a:t>
            </a:r>
            <a:r>
              <a:rPr lang="es-CO" sz="1200" dirty="0" err="1">
                <a:latin typeface="Arial" panose="020B0604020202020204" pitchFamily="34" charset="0"/>
                <a:cs typeface="Arial" panose="020B0604020202020204" pitchFamily="34" charset="0"/>
              </a:rPr>
              <a:t>Biointerfaces</a:t>
            </a:r>
            <a:r>
              <a:rPr lang="es-CO" sz="1200" dirty="0">
                <a:latin typeface="Arial" panose="020B0604020202020204" pitchFamily="34" charset="0"/>
                <a:cs typeface="Arial" panose="020B0604020202020204" pitchFamily="34" charset="0"/>
              </a:rPr>
              <a:t> . Vol. 174, 2019, P. 42-55. Disponible en internet https://www.sciencedirect.com/science/article/pii/S0927776518307495 </a:t>
            </a:r>
          </a:p>
          <a:p>
            <a:pPr marL="0" indent="0" algn="just">
              <a:buNone/>
            </a:pPr>
            <a:r>
              <a:rPr lang="es-CO" sz="1200" baseline="30000" dirty="0">
                <a:latin typeface="Arial" panose="020B0604020202020204" pitchFamily="34" charset="0"/>
                <a:cs typeface="Arial" panose="020B0604020202020204" pitchFamily="34" charset="0"/>
              </a:rPr>
              <a:t>14</a:t>
            </a:r>
            <a:r>
              <a:rPr lang="es-CO" sz="1200" dirty="0">
                <a:latin typeface="Arial" panose="020B0604020202020204" pitchFamily="34" charset="0"/>
                <a:cs typeface="Arial" panose="020B0604020202020204" pitchFamily="34" charset="0"/>
              </a:rPr>
              <a:t> INSTITUTO NACIONAL DEL CÁNCER NIH. </a:t>
            </a:r>
            <a:r>
              <a:rPr lang="es-CO" sz="1200" i="1" dirty="0">
                <a:latin typeface="Arial" panose="020B0604020202020204" pitchFamily="34" charset="0"/>
                <a:cs typeface="Arial" panose="020B0604020202020204" pitchFamily="34" charset="0"/>
              </a:rPr>
              <a:t>Radioterapia para tratar el cáncer. </a:t>
            </a:r>
            <a:r>
              <a:rPr lang="es-CO" sz="1200" dirty="0">
                <a:latin typeface="Arial" panose="020B0604020202020204" pitchFamily="34" charset="0"/>
                <a:cs typeface="Arial" panose="020B0604020202020204" pitchFamily="34" charset="0"/>
              </a:rPr>
              <a:t>[en línea], 2018. Disponible en internet https://www.cancer.gov/espanol/cancer/tratamiento/tipos/radioterapia</a:t>
            </a:r>
            <a:r>
              <a:rPr lang="es-CO" sz="1200" dirty="0" smtClean="0">
                <a:latin typeface="Arial" panose="020B0604020202020204" pitchFamily="34" charset="0"/>
                <a:cs typeface="Arial" panose="020B0604020202020204" pitchFamily="34" charset="0"/>
              </a:rPr>
              <a:t>.</a:t>
            </a:r>
            <a:r>
              <a:rPr lang="es-CO" sz="1200" dirty="0">
                <a:latin typeface="Arial" panose="020B0604020202020204" pitchFamily="34" charset="0"/>
                <a:cs typeface="Arial" panose="020B0604020202020204" pitchFamily="34" charset="0"/>
              </a:rPr>
              <a:t> </a:t>
            </a:r>
          </a:p>
          <a:p>
            <a:pPr marL="0" indent="0" algn="just">
              <a:buNone/>
            </a:pPr>
            <a:r>
              <a:rPr lang="es-CO" sz="1200" baseline="30000" dirty="0">
                <a:latin typeface="Arial" panose="020B0604020202020204" pitchFamily="34" charset="0"/>
                <a:cs typeface="Arial" panose="020B0604020202020204" pitchFamily="34" charset="0"/>
              </a:rPr>
              <a:t>15</a:t>
            </a:r>
            <a:r>
              <a:rPr lang="es-CO" sz="1200" dirty="0">
                <a:latin typeface="Arial" panose="020B0604020202020204" pitchFamily="34" charset="0"/>
                <a:cs typeface="Arial" panose="020B0604020202020204" pitchFamily="34" charset="0"/>
              </a:rPr>
              <a:t> CANCERQUEST. </a:t>
            </a:r>
            <a:r>
              <a:rPr lang="es-CO" sz="1200" i="1" dirty="0">
                <a:latin typeface="Arial" panose="020B0604020202020204" pitchFamily="34" charset="0"/>
                <a:cs typeface="Arial" panose="020B0604020202020204" pitchFamily="34" charset="0"/>
              </a:rPr>
              <a:t>Radioterapia. </a:t>
            </a:r>
            <a:r>
              <a:rPr lang="es-CO" sz="1200" dirty="0">
                <a:latin typeface="Arial" panose="020B0604020202020204" pitchFamily="34" charset="0"/>
                <a:cs typeface="Arial" panose="020B0604020202020204" pitchFamily="34" charset="0"/>
              </a:rPr>
              <a:t>[en línea], 2016. Disponible en internet https://www.cancerquest.org/es/para-los-pacientes/tratamientos/terapia-de-radiacion</a:t>
            </a:r>
            <a:r>
              <a:rPr lang="es-CO" sz="1200" dirty="0" smtClean="0">
                <a:latin typeface="Arial" panose="020B0604020202020204" pitchFamily="34" charset="0"/>
                <a:cs typeface="Arial" panose="020B0604020202020204" pitchFamily="34" charset="0"/>
              </a:rPr>
              <a:t>.</a:t>
            </a:r>
            <a:endParaRPr lang="es-CO" sz="1200" dirty="0">
              <a:latin typeface="Arial" panose="020B0604020202020204" pitchFamily="34" charset="0"/>
              <a:cs typeface="Arial" panose="020B0604020202020204" pitchFamily="34" charset="0"/>
            </a:endParaRPr>
          </a:p>
          <a:p>
            <a:pPr marL="0" indent="0" algn="just">
              <a:buNone/>
            </a:pPr>
            <a:r>
              <a:rPr lang="es-CO" sz="1200" baseline="30000" dirty="0">
                <a:latin typeface="Arial" panose="020B0604020202020204" pitchFamily="34" charset="0"/>
                <a:cs typeface="Arial" panose="020B0604020202020204" pitchFamily="34" charset="0"/>
              </a:rPr>
              <a:t>16 </a:t>
            </a:r>
            <a:r>
              <a:rPr lang="es-CO" sz="1200" dirty="0">
                <a:latin typeface="Arial" panose="020B0604020202020204" pitchFamily="34" charset="0"/>
                <a:cs typeface="Arial" panose="020B0604020202020204" pitchFamily="34" charset="0"/>
              </a:rPr>
              <a:t>AMERICAN CANCER SOCIETY. </a:t>
            </a:r>
            <a:r>
              <a:rPr lang="es-CO" sz="1200" i="1" dirty="0">
                <a:latin typeface="Arial" panose="020B0604020202020204" pitchFamily="34" charset="0"/>
                <a:cs typeface="Arial" panose="020B0604020202020204" pitchFamily="34" charset="0"/>
              </a:rPr>
              <a:t>Radioterapia externa. </a:t>
            </a:r>
            <a:r>
              <a:rPr lang="es-CO" sz="1200" dirty="0">
                <a:latin typeface="Arial" panose="020B0604020202020204" pitchFamily="34" charset="0"/>
                <a:cs typeface="Arial" panose="020B0604020202020204" pitchFamily="34" charset="0"/>
              </a:rPr>
              <a:t>[en línea], 2017. Disponible en internet https://www.cancer.org/es/tratamiento/tratamientos-y-efectos-secundarios/tipos-de-tratamiento/radioterapia/radioterapia-externa.html</a:t>
            </a:r>
            <a:r>
              <a:rPr lang="es-CO" sz="1200" dirty="0" smtClean="0">
                <a:latin typeface="Arial" panose="020B0604020202020204" pitchFamily="34" charset="0"/>
                <a:cs typeface="Arial" panose="020B0604020202020204" pitchFamily="34" charset="0"/>
              </a:rPr>
              <a:t>?</a:t>
            </a:r>
            <a:endParaRPr lang="es-CO" sz="1200" dirty="0">
              <a:latin typeface="Arial" panose="020B0604020202020204" pitchFamily="34" charset="0"/>
              <a:cs typeface="Arial" panose="020B0604020202020204" pitchFamily="34" charset="0"/>
            </a:endParaRPr>
          </a:p>
          <a:p>
            <a:pPr marL="0" indent="0" algn="just">
              <a:buNone/>
            </a:pPr>
            <a:r>
              <a:rPr lang="es-CO" sz="1200" baseline="30000" dirty="0">
                <a:latin typeface="Arial" panose="020B0604020202020204" pitchFamily="34" charset="0"/>
                <a:cs typeface="Arial" panose="020B0604020202020204" pitchFamily="34" charset="0"/>
              </a:rPr>
              <a:t>17</a:t>
            </a:r>
            <a:r>
              <a:rPr lang="es-CO" sz="1200" dirty="0">
                <a:latin typeface="Arial" panose="020B0604020202020204" pitchFamily="34" charset="0"/>
                <a:cs typeface="Arial" panose="020B0604020202020204" pitchFamily="34" charset="0"/>
              </a:rPr>
              <a:t> CANCER RESEARCH. </a:t>
            </a:r>
            <a:r>
              <a:rPr lang="es-CO" sz="1200" dirty="0" err="1">
                <a:latin typeface="Arial" panose="020B0604020202020204" pitchFamily="34" charset="0"/>
                <a:cs typeface="Arial" panose="020B0604020202020204" pitchFamily="34" charset="0"/>
              </a:rPr>
              <a:t>Cryotherapy</a:t>
            </a:r>
            <a:r>
              <a:rPr lang="es-CO" sz="1200" dirty="0">
                <a:latin typeface="Arial" panose="020B0604020202020204" pitchFamily="34" charset="0"/>
                <a:cs typeface="Arial" panose="020B0604020202020204" pitchFamily="34" charset="0"/>
              </a:rPr>
              <a:t> 2018. Disponible en internet https://www.cancerresearchuk.org/about-cancer/cancer-in-general/treatment/other/cryotherapy</a:t>
            </a:r>
            <a:r>
              <a:rPr lang="es-CO" sz="1200" dirty="0" smtClean="0">
                <a:latin typeface="Arial" panose="020B0604020202020204" pitchFamily="34" charset="0"/>
                <a:cs typeface="Arial" panose="020B0604020202020204" pitchFamily="34" charset="0"/>
              </a:rPr>
              <a:t>.</a:t>
            </a:r>
            <a:r>
              <a:rPr lang="es-CO" sz="1200" dirty="0">
                <a:latin typeface="Arial" panose="020B0604020202020204" pitchFamily="34" charset="0"/>
                <a:cs typeface="Arial" panose="020B0604020202020204" pitchFamily="34" charset="0"/>
              </a:rPr>
              <a:t> </a:t>
            </a:r>
          </a:p>
          <a:p>
            <a:pPr marL="0" indent="0" algn="just">
              <a:buNone/>
            </a:pPr>
            <a:r>
              <a:rPr lang="es-CO" sz="1200" baseline="30000" dirty="0">
                <a:latin typeface="Arial" panose="020B0604020202020204" pitchFamily="34" charset="0"/>
                <a:cs typeface="Arial" panose="020B0604020202020204" pitchFamily="34" charset="0"/>
              </a:rPr>
              <a:t>18</a:t>
            </a:r>
            <a:r>
              <a:rPr lang="es-CO" sz="1200" dirty="0">
                <a:latin typeface="Arial" panose="020B0604020202020204" pitchFamily="34" charset="0"/>
                <a:cs typeface="Arial" panose="020B0604020202020204" pitchFamily="34" charset="0"/>
              </a:rPr>
              <a:t> AMERICAN CANCER SOCIETY. </a:t>
            </a:r>
            <a:r>
              <a:rPr lang="es-CO" sz="1200" dirty="0" err="1">
                <a:latin typeface="Arial" panose="020B0604020202020204" pitchFamily="34" charset="0"/>
                <a:cs typeface="Arial" panose="020B0604020202020204" pitchFamily="34" charset="0"/>
              </a:rPr>
              <a:t>Op</a:t>
            </a:r>
            <a:r>
              <a:rPr lang="es-CO" sz="1200" dirty="0">
                <a:latin typeface="Arial" panose="020B0604020202020204" pitchFamily="34" charset="0"/>
                <a:cs typeface="Arial" panose="020B0604020202020204" pitchFamily="34" charset="0"/>
              </a:rPr>
              <a:t> </a:t>
            </a:r>
            <a:r>
              <a:rPr lang="es-CO" sz="1200" dirty="0" err="1">
                <a:latin typeface="Arial" panose="020B0604020202020204" pitchFamily="34" charset="0"/>
                <a:cs typeface="Arial" panose="020B0604020202020204" pitchFamily="34" charset="0"/>
              </a:rPr>
              <a:t>Cit</a:t>
            </a:r>
            <a:r>
              <a:rPr lang="es-CO" sz="1200" dirty="0">
                <a:latin typeface="Arial" panose="020B0604020202020204" pitchFamily="34" charset="0"/>
                <a:cs typeface="Arial" panose="020B0604020202020204" pitchFamily="34" charset="0"/>
              </a:rPr>
              <a:t> en https://</a:t>
            </a:r>
            <a:r>
              <a:rPr lang="es-CO" sz="1200" dirty="0" smtClean="0">
                <a:latin typeface="Arial" panose="020B0604020202020204" pitchFamily="34" charset="0"/>
                <a:cs typeface="Arial" panose="020B0604020202020204" pitchFamily="34" charset="0"/>
              </a:rPr>
              <a:t>www.cancer.org/es/tratamiento/tratamientos-y-efectos-secundarios/tipos-de-tratamiento/radioterapia/radioterapia-externa.html.</a:t>
            </a:r>
            <a:endParaRPr lang="es-CO" sz="1200" dirty="0">
              <a:latin typeface="Arial" panose="020B0604020202020204" pitchFamily="34" charset="0"/>
              <a:cs typeface="Arial" panose="020B0604020202020204" pitchFamily="34" charset="0"/>
            </a:endParaRPr>
          </a:p>
          <a:p>
            <a:pPr marL="0" indent="0" algn="just">
              <a:buNone/>
            </a:pPr>
            <a:r>
              <a:rPr lang="es-CO" sz="1200" baseline="30000" dirty="0">
                <a:latin typeface="Arial" panose="020B0604020202020204" pitchFamily="34" charset="0"/>
                <a:cs typeface="Arial" panose="020B0604020202020204" pitchFamily="34" charset="0"/>
              </a:rPr>
              <a:t>19</a:t>
            </a:r>
            <a:r>
              <a:rPr lang="es-CO" sz="1200" dirty="0">
                <a:latin typeface="Arial" panose="020B0604020202020204" pitchFamily="34" charset="0"/>
                <a:cs typeface="Arial" panose="020B0604020202020204" pitchFamily="34" charset="0"/>
              </a:rPr>
              <a:t> HM HOSPITALES. </a:t>
            </a:r>
            <a:r>
              <a:rPr lang="es-CO" sz="1200" i="1" dirty="0">
                <a:latin typeface="Arial" panose="020B0604020202020204" pitchFamily="34" charset="0"/>
                <a:cs typeface="Arial" panose="020B0604020202020204" pitchFamily="34" charset="0"/>
              </a:rPr>
              <a:t>IMRT/VMAT. </a:t>
            </a:r>
            <a:r>
              <a:rPr lang="es-CO" sz="1200" dirty="0">
                <a:latin typeface="Arial" panose="020B0604020202020204" pitchFamily="34" charset="0"/>
                <a:cs typeface="Arial" panose="020B0604020202020204" pitchFamily="34" charset="0"/>
              </a:rPr>
              <a:t>[en línea], 2018. Disponible en internet http://</a:t>
            </a:r>
            <a:r>
              <a:rPr lang="es-CO" sz="1200" dirty="0" smtClean="0">
                <a:latin typeface="Arial" panose="020B0604020202020204" pitchFamily="34" charset="0"/>
                <a:cs typeface="Arial" panose="020B0604020202020204" pitchFamily="34" charset="0"/>
              </a:rPr>
              <a:t>www.radioterapiahm.com/new-page-3</a:t>
            </a:r>
            <a:endParaRPr lang="es-CO" sz="1200" dirty="0">
              <a:latin typeface="Arial" panose="020B0604020202020204" pitchFamily="34" charset="0"/>
              <a:cs typeface="Arial" panose="020B0604020202020204" pitchFamily="34" charset="0"/>
            </a:endParaRPr>
          </a:p>
        </p:txBody>
      </p:sp>
      <p:sp>
        <p:nvSpPr>
          <p:cNvPr id="4" name="Título 1"/>
          <p:cNvSpPr txBox="1">
            <a:spLocks/>
          </p:cNvSpPr>
          <p:nvPr/>
        </p:nvSpPr>
        <p:spPr>
          <a:xfrm>
            <a:off x="94965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000" dirty="0" smtClean="0">
                <a:latin typeface="Times New Roman" panose="02020603050405020304" pitchFamily="18" charset="0"/>
                <a:cs typeface="Times New Roman" panose="02020603050405020304" pitchFamily="18" charset="0"/>
              </a:rPr>
              <a:t>BIBLIOGRAFIA</a:t>
            </a:r>
            <a:r>
              <a:rPr lang="es-CO" dirty="0" smtClean="0"/>
              <a:t> </a:t>
            </a:r>
            <a:endParaRPr lang="es-CO" dirty="0"/>
          </a:p>
        </p:txBody>
      </p:sp>
    </p:spTree>
    <p:extLst>
      <p:ext uri="{BB962C8B-B14F-4D97-AF65-F5344CB8AC3E}">
        <p14:creationId xmlns:p14="http://schemas.microsoft.com/office/powerpoint/2010/main" val="427703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BEBA8EAE-BF5A-486C-A8C5-ECC9F3942E4B}">
                <a14:imgProps xmlns:a14="http://schemas.microsoft.com/office/drawing/2010/main">
                  <a14:imgLayer r:embed="rId3">
                    <a14:imgEffect>
                      <a14:backgroundRemoval t="1485" b="99175" l="20308" r="91385">
                        <a14:foregroundMark x1="61385" y1="40429" x2="61385" y2="40429"/>
                        <a14:foregroundMark x1="53385" y1="15677" x2="53385" y2="15677"/>
                        <a14:foregroundMark x1="57231" y1="7921" x2="57231" y2="7921"/>
                        <a14:foregroundMark x1="66769" y1="12376" x2="66769" y2="12376"/>
                        <a14:foregroundMark x1="58462" y1="26073" x2="58462" y2="26073"/>
                        <a14:foregroundMark x1="65692" y1="22277" x2="65692" y2="22277"/>
                        <a14:foregroundMark x1="68000" y1="18317" x2="68000" y2="18317"/>
                        <a14:foregroundMark x1="56769" y1="20792" x2="56769" y2="20792"/>
                        <a14:foregroundMark x1="49692" y1="23102" x2="49692" y2="23102"/>
                        <a14:foregroundMark x1="48308" y1="18977" x2="48308" y2="18977"/>
                        <a14:foregroundMark x1="49385" y1="14356" x2="49385" y2="14356"/>
                        <a14:foregroundMark x1="51846" y1="10726" x2="51846" y2="10726"/>
                        <a14:foregroundMark x1="61385" y1="9571" x2="61385" y2="9571"/>
                        <a14:foregroundMark x1="59692" y1="30198" x2="59692" y2="30198"/>
                      </a14:backgroundRemoval>
                    </a14:imgEffect>
                  </a14:imgLayer>
                </a14:imgProps>
              </a:ext>
              <a:ext uri="{28A0092B-C50C-407E-A947-70E740481C1C}">
                <a14:useLocalDpi xmlns:a14="http://schemas.microsoft.com/office/drawing/2010/main" val="0"/>
              </a:ext>
            </a:extLst>
          </a:blip>
          <a:srcRect l="16426"/>
          <a:stretch/>
        </p:blipFill>
        <p:spPr>
          <a:xfrm>
            <a:off x="7928667" y="1538241"/>
            <a:ext cx="2797553" cy="3120818"/>
          </a:xfrm>
          <a:prstGeom prst="rect">
            <a:avLst/>
          </a:prstGeom>
        </p:spPr>
      </p:pic>
      <p:sp>
        <p:nvSpPr>
          <p:cNvPr id="10" name="Marcador de contenido 2"/>
          <p:cNvSpPr>
            <a:spLocks noGrp="1"/>
          </p:cNvSpPr>
          <p:nvPr>
            <p:ph idx="1"/>
          </p:nvPr>
        </p:nvSpPr>
        <p:spPr>
          <a:xfrm>
            <a:off x="865695" y="1538241"/>
            <a:ext cx="6297105" cy="4636135"/>
          </a:xfrm>
        </p:spPr>
        <p:txBody>
          <a:bodyPr>
            <a:normAutofit/>
          </a:bodyPr>
          <a:lstStyle/>
          <a:p>
            <a:pPr marL="0" indent="0" algn="just">
              <a:buNone/>
            </a:pPr>
            <a:endParaRPr lang="es-CO" sz="2200" b="1" dirty="0" smtClean="0">
              <a:latin typeface="Times New Roman" panose="02020603050405020304" pitchFamily="18" charset="0"/>
              <a:cs typeface="Times New Roman" panose="02020603050405020304" pitchFamily="18" charset="0"/>
            </a:endParaRPr>
          </a:p>
          <a:p>
            <a:pPr marL="0" indent="0" algn="just">
              <a:buNone/>
            </a:pPr>
            <a:r>
              <a:rPr lang="es-CO" sz="2200" b="1" dirty="0" smtClean="0">
                <a:solidFill>
                  <a:schemeClr val="accent1">
                    <a:lumMod val="75000"/>
                  </a:schemeClr>
                </a:solidFill>
                <a:latin typeface="Times New Roman" panose="02020603050405020304" pitchFamily="18" charset="0"/>
                <a:cs typeface="Times New Roman" panose="02020603050405020304" pitchFamily="18" charset="0"/>
              </a:rPr>
              <a:t>PROBLEMA: </a:t>
            </a:r>
          </a:p>
          <a:p>
            <a:pPr marL="0" indent="0" algn="just">
              <a:buNone/>
            </a:pPr>
            <a:r>
              <a:rPr lang="es-CO" sz="2200" dirty="0" smtClean="0">
                <a:latin typeface="Times New Roman" panose="02020603050405020304" pitchFamily="18" charset="0"/>
                <a:cs typeface="Times New Roman" panose="02020603050405020304" pitchFamily="18" charset="0"/>
              </a:rPr>
              <a:t>El departamento del Cauca no cuenta con una unidad de radioterapia, es </a:t>
            </a:r>
            <a:r>
              <a:rPr lang="es-CO" sz="2200" dirty="0">
                <a:latin typeface="Times New Roman" panose="02020603050405020304" pitchFamily="18" charset="0"/>
                <a:cs typeface="Times New Roman" panose="02020603050405020304" pitchFamily="18" charset="0"/>
              </a:rPr>
              <a:t>decir que, aquellos pacientes que necesitan ser tratados con </a:t>
            </a:r>
            <a:r>
              <a:rPr lang="es-CO" sz="2200" dirty="0" smtClean="0">
                <a:latin typeface="Times New Roman" panose="02020603050405020304" pitchFamily="18" charset="0"/>
                <a:cs typeface="Times New Roman" panose="02020603050405020304" pitchFamily="18" charset="0"/>
              </a:rPr>
              <a:t>esta modalidad deben a desplazarse hacia centros especializados ubicados en otras ciudades principalmente a la ciudad de Cali.</a:t>
            </a: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174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dirty="0" smtClean="0">
                <a:latin typeface="Times New Roman" panose="02020603050405020304" pitchFamily="18" charset="0"/>
                <a:cs typeface="Times New Roman" panose="02020603050405020304" pitchFamily="18" charset="0"/>
              </a:rPr>
              <a:t>BIBLIOGRAFIA</a:t>
            </a:r>
            <a:r>
              <a:rPr lang="es-CO" dirty="0" smtClean="0"/>
              <a:t> </a:t>
            </a:r>
            <a:endParaRPr lang="es-CO" dirty="0"/>
          </a:p>
        </p:txBody>
      </p:sp>
      <p:sp>
        <p:nvSpPr>
          <p:cNvPr id="5" name="Rectángulo 4"/>
          <p:cNvSpPr/>
          <p:nvPr/>
        </p:nvSpPr>
        <p:spPr>
          <a:xfrm>
            <a:off x="838200" y="1582341"/>
            <a:ext cx="9721362" cy="4078039"/>
          </a:xfrm>
          <a:prstGeom prst="rect">
            <a:avLst/>
          </a:prstGeom>
        </p:spPr>
        <p:txBody>
          <a:bodyPr wrap="square">
            <a:spAutoFit/>
          </a:bodyPr>
          <a:lstStyle/>
          <a:p>
            <a:pPr algn="just"/>
            <a:r>
              <a:rPr lang="es-CO" sz="1000" baseline="30000" dirty="0">
                <a:latin typeface="Arial" panose="020B0604020202020204" pitchFamily="34" charset="0"/>
                <a:cs typeface="Arial" panose="020B0604020202020204" pitchFamily="34" charset="0"/>
              </a:rPr>
              <a:t>26</a:t>
            </a:r>
            <a:r>
              <a:rPr lang="es-CO" sz="1000" dirty="0">
                <a:latin typeface="Arial" panose="020B0604020202020204" pitchFamily="34" charset="0"/>
                <a:cs typeface="Arial" panose="020B0604020202020204" pitchFamily="34" charset="0"/>
              </a:rPr>
              <a:t> MONROY, Diana y CRUZ, Olga Marcela. </a:t>
            </a:r>
            <a:r>
              <a:rPr lang="es-CO" sz="1000" i="1" dirty="0">
                <a:latin typeface="Arial" panose="020B0604020202020204" pitchFamily="34" charset="0"/>
                <a:cs typeface="Arial" panose="020B0604020202020204" pitchFamily="34" charset="0"/>
              </a:rPr>
              <a:t>Instituto Nacional de Cancerología: historia, memoria y patrimonio. </a:t>
            </a:r>
            <a:r>
              <a:rPr lang="es-CO" sz="1000" dirty="0">
                <a:latin typeface="Arial" panose="020B0604020202020204" pitchFamily="34" charset="0"/>
                <a:cs typeface="Arial" panose="020B0604020202020204" pitchFamily="34" charset="0"/>
              </a:rPr>
              <a:t>En: Revista colombiana de cancerología. 2014, vol. 18, n° 3. Disponible en internet http://www.scielo.org.co/pdf/rcc/v18n3/v18n3a01.pdf</a:t>
            </a:r>
          </a:p>
          <a:p>
            <a:pPr algn="just"/>
            <a:r>
              <a:rPr lang="es-CO" sz="1000" dirty="0">
                <a:latin typeface="Arial" panose="020B0604020202020204" pitchFamily="34" charset="0"/>
                <a:cs typeface="Arial" panose="020B0604020202020204" pitchFamily="34" charset="0"/>
              </a:rPr>
              <a:t> </a:t>
            </a:r>
            <a:r>
              <a:rPr lang="es-CO" sz="1000" baseline="30000" dirty="0" smtClean="0">
                <a:latin typeface="Arial" panose="020B0604020202020204" pitchFamily="34" charset="0"/>
                <a:cs typeface="Arial" panose="020B0604020202020204" pitchFamily="34" charset="0"/>
              </a:rPr>
              <a:t>27 </a:t>
            </a:r>
            <a:r>
              <a:rPr lang="es-CO" sz="1000" dirty="0">
                <a:latin typeface="Arial" panose="020B0604020202020204" pitchFamily="34" charset="0"/>
                <a:cs typeface="Arial" panose="020B0604020202020204" pitchFamily="34" charset="0"/>
              </a:rPr>
              <a:t>MURCIA, Eliana, AGUILERA, Jairo, WIESNER, Carolina y PARDO, Constanza. Servicios oncológicos en Colombia. En: Colombia médica. Marzo, 2018. Vol. 49, n°1, p.89-96. Disponible en internet http://www.scielo.org.co/pdf/cm/v49n1/es_1657-9534-cm-49-01-00089.pdf</a:t>
            </a:r>
          </a:p>
          <a:p>
            <a:pPr algn="just"/>
            <a:r>
              <a:rPr lang="es-CO" sz="1000" baseline="30000" dirty="0">
                <a:latin typeface="Arial" panose="020B0604020202020204" pitchFamily="34" charset="0"/>
                <a:cs typeface="Arial" panose="020B0604020202020204" pitchFamily="34" charset="0"/>
              </a:rPr>
              <a:t>28</a:t>
            </a:r>
            <a:r>
              <a:rPr lang="es-CO" sz="1000" dirty="0">
                <a:latin typeface="Arial" panose="020B0604020202020204" pitchFamily="34" charset="0"/>
                <a:cs typeface="Arial" panose="020B0604020202020204" pitchFamily="34" charset="0"/>
              </a:rPr>
              <a:t> NARVAEZ, Andrés. </a:t>
            </a:r>
            <a:r>
              <a:rPr lang="es-CO" sz="1000" i="1" dirty="0">
                <a:latin typeface="Arial" panose="020B0604020202020204" pitchFamily="34" charset="0"/>
                <a:cs typeface="Arial" panose="020B0604020202020204" pitchFamily="34" charset="0"/>
              </a:rPr>
              <a:t>Departamento Nacional de Planeación</a:t>
            </a:r>
            <a:r>
              <a:rPr lang="es-CO" sz="1000" dirty="0">
                <a:latin typeface="Arial" panose="020B0604020202020204" pitchFamily="34" charset="0"/>
                <a:cs typeface="Arial" panose="020B0604020202020204" pitchFamily="34" charset="0"/>
              </a:rPr>
              <a:t>: </a:t>
            </a:r>
            <a:r>
              <a:rPr lang="es-CO" sz="1000" i="1" dirty="0">
                <a:latin typeface="Arial" panose="020B0604020202020204" pitchFamily="34" charset="0"/>
                <a:cs typeface="Arial" panose="020B0604020202020204" pitchFamily="34" charset="0"/>
              </a:rPr>
              <a:t>implementación de una unidad diagnóstico y tratamiento de cáncer. </a:t>
            </a:r>
            <a:r>
              <a:rPr lang="es-CO" sz="1000" dirty="0">
                <a:latin typeface="Arial" panose="020B0604020202020204" pitchFamily="34" charset="0"/>
                <a:cs typeface="Arial" panose="020B0604020202020204" pitchFamily="34" charset="0"/>
              </a:rPr>
              <a:t>2016.p 3. Disponible en https://www.hospitalsanjose.gov.co/.../239_91e1ec9cc709c960c791c186e0f0153d.</a:t>
            </a:r>
          </a:p>
          <a:p>
            <a:pPr algn="just"/>
            <a:r>
              <a:rPr lang="es-CO" sz="1000" dirty="0">
                <a:latin typeface="Arial" panose="020B0604020202020204" pitchFamily="34" charset="0"/>
                <a:cs typeface="Arial" panose="020B0604020202020204" pitchFamily="34" charset="0"/>
              </a:rPr>
              <a:t> </a:t>
            </a:r>
            <a:r>
              <a:rPr lang="es-CO" sz="1000" baseline="30000" dirty="0" smtClean="0">
                <a:latin typeface="Arial" panose="020B0604020202020204" pitchFamily="34" charset="0"/>
                <a:cs typeface="Arial" panose="020B0604020202020204" pitchFamily="34" charset="0"/>
              </a:rPr>
              <a:t>29</a:t>
            </a:r>
            <a:r>
              <a:rPr lang="es-CO" sz="1000" dirty="0" smtClean="0">
                <a:latin typeface="Arial" panose="020B0604020202020204" pitchFamily="34" charset="0"/>
                <a:cs typeface="Arial" panose="020B0604020202020204" pitchFamily="34" charset="0"/>
              </a:rPr>
              <a:t> </a:t>
            </a:r>
            <a:r>
              <a:rPr lang="es-CO" sz="1000" dirty="0">
                <a:latin typeface="Arial" panose="020B0604020202020204" pitchFamily="34" charset="0"/>
                <a:cs typeface="Arial" panose="020B0604020202020204" pitchFamily="34" charset="0"/>
              </a:rPr>
              <a:t>MINISTERIO DE SALUD Y PROTECCIÓN SOCIAL. </a:t>
            </a:r>
            <a:r>
              <a:rPr lang="es-CO" sz="1000" i="1" dirty="0">
                <a:latin typeface="Arial" panose="020B0604020202020204" pitchFamily="34" charset="0"/>
                <a:cs typeface="Arial" panose="020B0604020202020204" pitchFamily="34" charset="0"/>
              </a:rPr>
              <a:t>Resolución 9031 del 12 de julio de 1990, por la cual se dictan normas y se establecen procedimientos relacionados con el funcionamiento y operación de equipos de rayos X y otros emisores de radiaciones ionizantes y se dictan otras disposiciones. </a:t>
            </a:r>
            <a:r>
              <a:rPr lang="es-CO" sz="1000" dirty="0">
                <a:latin typeface="Arial" panose="020B0604020202020204" pitchFamily="34" charset="0"/>
                <a:cs typeface="Arial" panose="020B0604020202020204" pitchFamily="34" charset="0"/>
              </a:rPr>
              <a:t>Bogotá D.C, Colombia. </a:t>
            </a:r>
          </a:p>
          <a:p>
            <a:pPr algn="just"/>
            <a:r>
              <a:rPr lang="es-CO" sz="1000" dirty="0">
                <a:latin typeface="Arial" panose="020B0604020202020204" pitchFamily="34" charset="0"/>
                <a:cs typeface="Arial" panose="020B0604020202020204" pitchFamily="34" charset="0"/>
              </a:rPr>
              <a:t> </a:t>
            </a:r>
            <a:r>
              <a:rPr lang="es-CO" sz="1000" baseline="30000" dirty="0" smtClean="0">
                <a:latin typeface="Arial" panose="020B0604020202020204" pitchFamily="34" charset="0"/>
                <a:cs typeface="Arial" panose="020B0604020202020204" pitchFamily="34" charset="0"/>
              </a:rPr>
              <a:t>30</a:t>
            </a:r>
            <a:r>
              <a:rPr lang="es-CO" sz="1000" dirty="0" smtClean="0">
                <a:latin typeface="Arial" panose="020B0604020202020204" pitchFamily="34" charset="0"/>
                <a:cs typeface="Arial" panose="020B0604020202020204" pitchFamily="34" charset="0"/>
              </a:rPr>
              <a:t> </a:t>
            </a:r>
            <a:r>
              <a:rPr lang="es-CO" sz="1000" dirty="0">
                <a:latin typeface="Arial" panose="020B0604020202020204" pitchFamily="34" charset="0"/>
                <a:cs typeface="Arial" panose="020B0604020202020204" pitchFamily="34" charset="0"/>
              </a:rPr>
              <a:t>MINISTERIO DE MINAS Y ENERGÍA. </a:t>
            </a:r>
            <a:r>
              <a:rPr lang="es-CO" sz="1000" i="1" dirty="0">
                <a:latin typeface="Arial" panose="020B0604020202020204" pitchFamily="34" charset="0"/>
                <a:cs typeface="Arial" panose="020B0604020202020204" pitchFamily="34" charset="0"/>
              </a:rPr>
              <a:t>Resolución 18-1434 del 5 de diciembre de 2002, por la cual se adopta el reglamento de protección y seguridad radiológica. </a:t>
            </a:r>
            <a:r>
              <a:rPr lang="es-CO" sz="1000" dirty="0">
                <a:latin typeface="Arial" panose="020B0604020202020204" pitchFamily="34" charset="0"/>
                <a:cs typeface="Arial" panose="020B0604020202020204" pitchFamily="34" charset="0"/>
              </a:rPr>
              <a:t>Bogotá D.C, Colombia</a:t>
            </a:r>
            <a:r>
              <a:rPr lang="es-CO" sz="1000" dirty="0" smtClean="0">
                <a:latin typeface="Arial" panose="020B0604020202020204" pitchFamily="34" charset="0"/>
                <a:cs typeface="Arial" panose="020B0604020202020204" pitchFamily="34" charset="0"/>
              </a:rPr>
              <a:t>.</a:t>
            </a:r>
            <a:endParaRPr lang="es-CO" sz="1000" dirty="0">
              <a:latin typeface="Arial" panose="020B0604020202020204" pitchFamily="34" charset="0"/>
              <a:cs typeface="Arial" panose="020B0604020202020204" pitchFamily="34" charset="0"/>
            </a:endParaRPr>
          </a:p>
          <a:p>
            <a:pPr algn="just"/>
            <a:r>
              <a:rPr lang="es-CO" sz="1000" baseline="30000" dirty="0">
                <a:latin typeface="Arial" panose="020B0604020202020204" pitchFamily="34" charset="0"/>
                <a:cs typeface="Arial" panose="020B0604020202020204" pitchFamily="34" charset="0"/>
              </a:rPr>
              <a:t>31</a:t>
            </a:r>
            <a:r>
              <a:rPr lang="es-CO" sz="1000" dirty="0">
                <a:latin typeface="Arial" panose="020B0604020202020204" pitchFamily="34" charset="0"/>
                <a:cs typeface="Arial" panose="020B0604020202020204" pitchFamily="34" charset="0"/>
              </a:rPr>
              <a:t> CONGRESO DE LA REPÚBLICA DE COLOMBIA. </a:t>
            </a:r>
            <a:r>
              <a:rPr lang="es-CO" sz="1000" i="1" dirty="0">
                <a:latin typeface="Arial" panose="020B0604020202020204" pitchFamily="34" charset="0"/>
                <a:cs typeface="Arial" panose="020B0604020202020204" pitchFamily="34" charset="0"/>
              </a:rPr>
              <a:t>Ley 1388 del 26 de mayo de 2010, por el derecho a la vida de los niños con cáncer en Colombia. </a:t>
            </a:r>
            <a:r>
              <a:rPr lang="es-CO" sz="1000" dirty="0">
                <a:latin typeface="Arial" panose="020B0604020202020204" pitchFamily="34" charset="0"/>
                <a:cs typeface="Arial" panose="020B0604020202020204" pitchFamily="34" charset="0"/>
              </a:rPr>
              <a:t>Bogotá D.C.: Colombia. </a:t>
            </a:r>
          </a:p>
          <a:p>
            <a:pPr algn="just"/>
            <a:r>
              <a:rPr lang="es-CO" sz="1000" baseline="30000" dirty="0">
                <a:latin typeface="Arial" panose="020B0604020202020204" pitchFamily="34" charset="0"/>
                <a:cs typeface="Arial" panose="020B0604020202020204" pitchFamily="34" charset="0"/>
              </a:rPr>
              <a:t>32</a:t>
            </a:r>
            <a:r>
              <a:rPr lang="es-CO" sz="1000" dirty="0">
                <a:latin typeface="Arial" panose="020B0604020202020204" pitchFamily="34" charset="0"/>
                <a:cs typeface="Arial" panose="020B0604020202020204" pitchFamily="34" charset="0"/>
              </a:rPr>
              <a:t> CONGRESO DE LA REPÚBLICA DE COLOMBIA. </a:t>
            </a:r>
            <a:r>
              <a:rPr lang="es-CO" sz="1000" i="1" dirty="0">
                <a:latin typeface="Arial" panose="020B0604020202020204" pitchFamily="34" charset="0"/>
                <a:cs typeface="Arial" panose="020B0604020202020204" pitchFamily="34" charset="0"/>
              </a:rPr>
              <a:t>Ley 1384 del 19 de abril de 2010, Ley Sandra Ceballos, por la cual se establecen las acciones para la atención integral del cáncer en Colombia. </a:t>
            </a:r>
            <a:r>
              <a:rPr lang="es-CO" sz="1000" dirty="0">
                <a:latin typeface="Arial" panose="020B0604020202020204" pitchFamily="34" charset="0"/>
                <a:cs typeface="Arial" panose="020B0604020202020204" pitchFamily="34" charset="0"/>
              </a:rPr>
              <a:t>Bogotá D.C.: Colombia. </a:t>
            </a:r>
          </a:p>
          <a:p>
            <a:pPr algn="just"/>
            <a:r>
              <a:rPr lang="es-CO" sz="1000" baseline="30000" dirty="0">
                <a:latin typeface="Arial" panose="020B0604020202020204" pitchFamily="34" charset="0"/>
                <a:cs typeface="Arial" panose="020B0604020202020204" pitchFamily="34" charset="0"/>
              </a:rPr>
              <a:t>33</a:t>
            </a:r>
            <a:r>
              <a:rPr lang="es-CO" sz="1000" dirty="0">
                <a:latin typeface="Arial" panose="020B0604020202020204" pitchFamily="34" charset="0"/>
                <a:cs typeface="Arial" panose="020B0604020202020204" pitchFamily="34" charset="0"/>
              </a:rPr>
              <a:t> CONGRESO DE LA REPÚBLICA DE COLOMBIA. </a:t>
            </a:r>
            <a:r>
              <a:rPr lang="es-CO" sz="1000" i="1" dirty="0">
                <a:latin typeface="Arial" panose="020B0604020202020204" pitchFamily="34" charset="0"/>
                <a:cs typeface="Arial" panose="020B0604020202020204" pitchFamily="34" charset="0"/>
              </a:rPr>
              <a:t>Ley 1438 del 19 de enero de 2011, por medio de la cual se reforma el sistema general de seguridad social en salud y se dictan otras disposiciones. </a:t>
            </a:r>
            <a:r>
              <a:rPr lang="es-CO" sz="1000" dirty="0">
                <a:latin typeface="Arial" panose="020B0604020202020204" pitchFamily="34" charset="0"/>
                <a:cs typeface="Arial" panose="020B0604020202020204" pitchFamily="34" charset="0"/>
              </a:rPr>
              <a:t>Bogotá D.C.: Colombia. </a:t>
            </a:r>
          </a:p>
          <a:p>
            <a:pPr algn="just"/>
            <a:r>
              <a:rPr lang="es-CO" sz="1000" baseline="30000" dirty="0">
                <a:latin typeface="Arial" panose="020B0604020202020204" pitchFamily="34" charset="0"/>
                <a:cs typeface="Arial" panose="020B0604020202020204" pitchFamily="34" charset="0"/>
              </a:rPr>
              <a:t>34</a:t>
            </a:r>
            <a:r>
              <a:rPr lang="es-CO" sz="1000" dirty="0">
                <a:latin typeface="Arial" panose="020B0604020202020204" pitchFamily="34" charset="0"/>
                <a:cs typeface="Arial" panose="020B0604020202020204" pitchFamily="34" charset="0"/>
              </a:rPr>
              <a:t> MINISTERIO DE SALUD Y PROTECCIÓN SOCIAL. </a:t>
            </a:r>
            <a:r>
              <a:rPr lang="es-CO" sz="1000" i="1" dirty="0">
                <a:latin typeface="Arial" panose="020B0604020202020204" pitchFamily="34" charset="0"/>
                <a:cs typeface="Arial" panose="020B0604020202020204" pitchFamily="34" charset="0"/>
              </a:rPr>
              <a:t>Resolución 1383 del 2 de mayo de 2013, por la cual se adopta el Plan Decenal para el control del cáncer en Colombia. </a:t>
            </a:r>
            <a:r>
              <a:rPr lang="es-CO" sz="1000" dirty="0">
                <a:latin typeface="Arial" panose="020B0604020202020204" pitchFamily="34" charset="0"/>
                <a:cs typeface="Arial" panose="020B0604020202020204" pitchFamily="34" charset="0"/>
              </a:rPr>
              <a:t>Bogotá D.C.: Colombia. </a:t>
            </a:r>
          </a:p>
          <a:p>
            <a:pPr algn="just"/>
            <a:r>
              <a:rPr lang="es-CO" sz="1000" baseline="30000" dirty="0">
                <a:latin typeface="Arial" panose="020B0604020202020204" pitchFamily="34" charset="0"/>
                <a:cs typeface="Arial" panose="020B0604020202020204" pitchFamily="34" charset="0"/>
              </a:rPr>
              <a:t>35</a:t>
            </a:r>
            <a:r>
              <a:rPr lang="es-CO" sz="1000" dirty="0">
                <a:latin typeface="Arial" panose="020B0604020202020204" pitchFamily="34" charset="0"/>
                <a:cs typeface="Arial" panose="020B0604020202020204" pitchFamily="34" charset="0"/>
              </a:rPr>
              <a:t> MINISTERIO DE SALUD Y PROTECCIÓN SOCIAL. </a:t>
            </a:r>
            <a:r>
              <a:rPr lang="es-CO" sz="1000" i="1" dirty="0">
                <a:latin typeface="Arial" panose="020B0604020202020204" pitchFamily="34" charset="0"/>
                <a:cs typeface="Arial" panose="020B0604020202020204" pitchFamily="34" charset="0"/>
              </a:rPr>
              <a:t>Resolución 1419 del 6 de mayo de 2013, por la cual se establecen los parámetros y condiciones para la organización y gestión integral de las redes de prestación de servicios oncológicos y de las unidades funcionales para la atención integral del cáncer, los lineamientos para su monitoreo y evaluación y se dictan otras disposiciones. </a:t>
            </a:r>
            <a:r>
              <a:rPr lang="es-CO" sz="1000" dirty="0">
                <a:latin typeface="Arial" panose="020B0604020202020204" pitchFamily="34" charset="0"/>
                <a:cs typeface="Arial" panose="020B0604020202020204" pitchFamily="34" charset="0"/>
              </a:rPr>
              <a:t>Bogotá D.C.: Colombia.</a:t>
            </a:r>
          </a:p>
          <a:p>
            <a:pPr algn="just"/>
            <a:r>
              <a:rPr lang="es-CO" sz="1000" dirty="0">
                <a:latin typeface="Arial" panose="020B0604020202020204" pitchFamily="34" charset="0"/>
                <a:cs typeface="Arial" panose="020B0604020202020204" pitchFamily="34" charset="0"/>
              </a:rPr>
              <a:t> </a:t>
            </a:r>
            <a:r>
              <a:rPr lang="es-CO" sz="1000" baseline="30000" dirty="0">
                <a:latin typeface="Arial" panose="020B0604020202020204" pitchFamily="34" charset="0"/>
                <a:cs typeface="Arial" panose="020B0604020202020204" pitchFamily="34" charset="0"/>
              </a:rPr>
              <a:t>40</a:t>
            </a:r>
            <a:r>
              <a:rPr lang="es-CO" sz="1000" dirty="0">
                <a:latin typeface="Arial" panose="020B0604020202020204" pitchFamily="34" charset="0"/>
                <a:cs typeface="Arial" panose="020B0604020202020204" pitchFamily="34" charset="0"/>
              </a:rPr>
              <a:t> MINISTERIO DE SALUD Y PROTECCIÓN SOCIAL. </a:t>
            </a:r>
            <a:r>
              <a:rPr lang="es-CO" sz="1000" i="1" dirty="0">
                <a:latin typeface="Arial" panose="020B0604020202020204" pitchFamily="34" charset="0"/>
                <a:cs typeface="Arial" panose="020B0604020202020204" pitchFamily="34" charset="0"/>
              </a:rPr>
              <a:t>Resolución 1441 del 6 de mayo de 2013, por la cual se definen los procedimientos y condiciones que deben cumplir los Prestadores de Servicios de Salud para habilitar los servicios y se dictan otras disposiciones. </a:t>
            </a:r>
            <a:r>
              <a:rPr lang="es-CO" sz="1000" dirty="0">
                <a:latin typeface="Arial" panose="020B0604020202020204" pitchFamily="34" charset="0"/>
                <a:cs typeface="Arial" panose="020B0604020202020204" pitchFamily="34" charset="0"/>
              </a:rPr>
              <a:t>Bogotá D.C.: Colombia.</a:t>
            </a:r>
            <a:r>
              <a:rPr lang="es-CO" sz="1000" baseline="30000" dirty="0">
                <a:latin typeface="Arial" panose="020B0604020202020204" pitchFamily="34" charset="0"/>
                <a:cs typeface="Arial" panose="020B0604020202020204" pitchFamily="34" charset="0"/>
              </a:rPr>
              <a:t> </a:t>
            </a:r>
            <a:endParaRPr lang="es-CO" sz="1000" dirty="0">
              <a:latin typeface="Arial" panose="020B0604020202020204" pitchFamily="34" charset="0"/>
              <a:cs typeface="Arial" panose="020B0604020202020204" pitchFamily="34" charset="0"/>
            </a:endParaRPr>
          </a:p>
          <a:p>
            <a:pPr algn="just"/>
            <a:r>
              <a:rPr lang="es-CO" sz="1000" baseline="30000" dirty="0">
                <a:latin typeface="Arial" panose="020B0604020202020204" pitchFamily="34" charset="0"/>
                <a:cs typeface="Arial" panose="020B0604020202020204" pitchFamily="34" charset="0"/>
              </a:rPr>
              <a:t>41</a:t>
            </a:r>
            <a:r>
              <a:rPr lang="es-CO" sz="1000" dirty="0">
                <a:latin typeface="Arial" panose="020B0604020202020204" pitchFamily="34" charset="0"/>
                <a:cs typeface="Arial" panose="020B0604020202020204" pitchFamily="34" charset="0"/>
              </a:rPr>
              <a:t> MINISTERIO DE MINAS Y ENERGIA. </a:t>
            </a:r>
            <a:r>
              <a:rPr lang="es-CO" sz="1000" i="1" dirty="0">
                <a:latin typeface="Arial" panose="020B0604020202020204" pitchFamily="34" charset="0"/>
                <a:cs typeface="Arial" panose="020B0604020202020204" pitchFamily="34" charset="0"/>
              </a:rPr>
              <a:t>Resolución 181289 del 6 de octubre de 2004 por la cual se tienen los requisitos establecidos para la obtención de la licencia que permite prestar el servicio de dosimetría personal.</a:t>
            </a:r>
            <a:r>
              <a:rPr lang="es-CO" sz="1000" dirty="0">
                <a:latin typeface="Arial" panose="020B0604020202020204" pitchFamily="34" charset="0"/>
                <a:cs typeface="Arial" panose="020B0604020202020204" pitchFamily="34" charset="0"/>
              </a:rPr>
              <a:t> Bogotá D.C., Colombia.</a:t>
            </a:r>
          </a:p>
          <a:p>
            <a:pPr algn="just"/>
            <a:endParaRPr lang="es-CO"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356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dirty="0" smtClean="0">
                <a:latin typeface="Times New Roman" panose="02020603050405020304" pitchFamily="18" charset="0"/>
                <a:cs typeface="Times New Roman" panose="02020603050405020304" pitchFamily="18" charset="0"/>
              </a:rPr>
              <a:t>BIBLIOGRAFIA</a:t>
            </a:r>
            <a:r>
              <a:rPr lang="es-CO" dirty="0" smtClean="0"/>
              <a:t> </a:t>
            </a:r>
            <a:endParaRPr lang="es-CO" dirty="0"/>
          </a:p>
        </p:txBody>
      </p:sp>
      <p:sp>
        <p:nvSpPr>
          <p:cNvPr id="6" name="Rectángulo 5"/>
          <p:cNvSpPr/>
          <p:nvPr/>
        </p:nvSpPr>
        <p:spPr>
          <a:xfrm>
            <a:off x="734705" y="1567164"/>
            <a:ext cx="9492762" cy="3600986"/>
          </a:xfrm>
          <a:prstGeom prst="rect">
            <a:avLst/>
          </a:prstGeom>
        </p:spPr>
        <p:txBody>
          <a:bodyPr wrap="square">
            <a:spAutoFit/>
          </a:bodyPr>
          <a:lstStyle/>
          <a:p>
            <a:pPr algn="just"/>
            <a:r>
              <a:rPr lang="es-CO" sz="1200" baseline="30000" dirty="0" smtClean="0">
                <a:latin typeface="Arial" panose="020B0604020202020204" pitchFamily="34" charset="0"/>
                <a:cs typeface="Arial" panose="020B0604020202020204" pitchFamily="34" charset="0"/>
              </a:rPr>
              <a:t>42</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CANCERQUEST. </a:t>
            </a:r>
            <a:r>
              <a:rPr lang="es-CO" sz="1200" dirty="0" err="1">
                <a:latin typeface="Arial" panose="020B0604020202020204" pitchFamily="34" charset="0"/>
                <a:cs typeface="Arial" panose="020B0604020202020204" pitchFamily="34" charset="0"/>
              </a:rPr>
              <a:t>Op</a:t>
            </a:r>
            <a:r>
              <a:rPr lang="es-CO" sz="1200" dirty="0">
                <a:latin typeface="Arial" panose="020B0604020202020204" pitchFamily="34" charset="0"/>
                <a:cs typeface="Arial" panose="020B0604020202020204" pitchFamily="34" charset="0"/>
              </a:rPr>
              <a:t> </a:t>
            </a:r>
            <a:r>
              <a:rPr lang="es-CO" sz="1200" dirty="0" err="1">
                <a:latin typeface="Arial" panose="020B0604020202020204" pitchFamily="34" charset="0"/>
                <a:cs typeface="Arial" panose="020B0604020202020204" pitchFamily="34" charset="0"/>
              </a:rPr>
              <a:t>cit</a:t>
            </a:r>
            <a:r>
              <a:rPr lang="es-CO" sz="1200" dirty="0">
                <a:latin typeface="Arial" panose="020B0604020202020204" pitchFamily="34" charset="0"/>
                <a:cs typeface="Arial" panose="020B0604020202020204" pitchFamily="34" charset="0"/>
              </a:rPr>
              <a:t> en https://www.cancerquest.org/es/para-los-pacientes/tratamientos/terapia-de-radiacion.  </a:t>
            </a:r>
          </a:p>
          <a:p>
            <a:pPr algn="just"/>
            <a:r>
              <a:rPr lang="es-CO" sz="1200" baseline="30000" dirty="0" smtClean="0">
                <a:latin typeface="Arial" panose="020B0604020202020204" pitchFamily="34" charset="0"/>
                <a:cs typeface="Arial" panose="020B0604020202020204" pitchFamily="34" charset="0"/>
              </a:rPr>
              <a:t>43</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INSTITUTO NACIONAL DEL CÁNCER NIH. Estadísticas del cáncer. [en línea], 2017. Disponible en internet https://www.cancer.gov/espanol/cancer/naturaleza/estadisticas.</a:t>
            </a:r>
          </a:p>
          <a:p>
            <a:pPr algn="just"/>
            <a:r>
              <a:rPr lang="es-CO" sz="1200" baseline="30000" dirty="0">
                <a:latin typeface="Arial" panose="020B0604020202020204" pitchFamily="34" charset="0"/>
                <a:cs typeface="Arial" panose="020B0604020202020204" pitchFamily="34" charset="0"/>
              </a:rPr>
              <a:t>44 </a:t>
            </a:r>
            <a:r>
              <a:rPr lang="es-CO" sz="1200" dirty="0">
                <a:latin typeface="Arial" panose="020B0604020202020204" pitchFamily="34" charset="0"/>
                <a:cs typeface="Arial" panose="020B0604020202020204" pitchFamily="34" charset="0"/>
              </a:rPr>
              <a:t>INSTITUTO NACIONAL DE CANCEROLOGÍA – ESE COLOMBIA. </a:t>
            </a:r>
            <a:r>
              <a:rPr lang="es-CO" sz="1200" i="1" dirty="0">
                <a:latin typeface="Arial" panose="020B0604020202020204" pitchFamily="34" charset="0"/>
                <a:cs typeface="Arial" panose="020B0604020202020204" pitchFamily="34" charset="0"/>
              </a:rPr>
              <a:t>Análisis de situación del cáncer en Colombia</a:t>
            </a:r>
            <a:r>
              <a:rPr lang="es-CO" sz="1200" dirty="0">
                <a:latin typeface="Arial" panose="020B0604020202020204" pitchFamily="34" charset="0"/>
                <a:cs typeface="Arial" panose="020B0604020202020204" pitchFamily="34" charset="0"/>
              </a:rPr>
              <a:t>. En: </a:t>
            </a:r>
            <a:r>
              <a:rPr lang="es-CO" sz="1200" dirty="0" err="1">
                <a:latin typeface="Arial" panose="020B0604020202020204" pitchFamily="34" charset="0"/>
                <a:cs typeface="Arial" panose="020B0604020202020204" pitchFamily="34" charset="0"/>
              </a:rPr>
              <a:t>Strategy</a:t>
            </a:r>
            <a:r>
              <a:rPr lang="es-CO" sz="1200" dirty="0">
                <a:latin typeface="Arial" panose="020B0604020202020204" pitchFamily="34" charset="0"/>
                <a:cs typeface="Arial" panose="020B0604020202020204" pitchFamily="34" charset="0"/>
              </a:rPr>
              <a:t> Ltda. 2015. Disponible en internet https://www.cancer.gov.co/Situacion_del_Cancer_en_Colombia_2015.pdf.</a:t>
            </a:r>
          </a:p>
          <a:p>
            <a:pPr algn="just"/>
            <a:r>
              <a:rPr lang="es-CO" sz="1200" baseline="30000" dirty="0" smtClean="0">
                <a:latin typeface="Arial" panose="020B0604020202020204" pitchFamily="34" charset="0"/>
                <a:cs typeface="Arial" panose="020B0604020202020204" pitchFamily="34" charset="0"/>
              </a:rPr>
              <a:t>45</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VARIAN MEDICAL SYSTEMS. </a:t>
            </a:r>
            <a:r>
              <a:rPr lang="es-CO" sz="1200" i="1" dirty="0">
                <a:latin typeface="Arial" panose="020B0604020202020204" pitchFamily="34" charset="0"/>
                <a:cs typeface="Arial" panose="020B0604020202020204" pitchFamily="34" charset="0"/>
              </a:rPr>
              <a:t>Sistema de radioterapia </a:t>
            </a:r>
            <a:r>
              <a:rPr lang="es-CO" sz="1200" i="1" dirty="0" err="1">
                <a:latin typeface="Arial" panose="020B0604020202020204" pitchFamily="34" charset="0"/>
                <a:cs typeface="Arial" panose="020B0604020202020204" pitchFamily="34" charset="0"/>
              </a:rPr>
              <a:t>TrueBeam</a:t>
            </a:r>
            <a:r>
              <a:rPr lang="es-CO" sz="1200" i="1"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[en línea], 2018. Disponible en internet https://www.varian.com/oncology/products.</a:t>
            </a:r>
          </a:p>
          <a:p>
            <a:pPr algn="just"/>
            <a:r>
              <a:rPr lang="es-CO" sz="1200" baseline="30000" dirty="0" smtClean="0">
                <a:latin typeface="Arial" panose="020B0604020202020204" pitchFamily="34" charset="0"/>
                <a:cs typeface="Arial" panose="020B0604020202020204" pitchFamily="34" charset="0"/>
              </a:rPr>
              <a:t>46</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PRESIDENCIA DE LA REPÚBLICA DE COLOMBIA. </a:t>
            </a:r>
            <a:r>
              <a:rPr lang="es-CO" sz="1200" i="1" dirty="0">
                <a:latin typeface="Arial" panose="020B0604020202020204" pitchFamily="34" charset="0"/>
                <a:cs typeface="Arial" panose="020B0604020202020204" pitchFamily="34" charset="0"/>
              </a:rPr>
              <a:t>Decreto 2649 del 29 de diciembre de 1993, por el cual se reglamenta la contabilidad en general y se expiden los principios o normas de contabilidad generalmente aceptados en Colombia. </a:t>
            </a:r>
            <a:r>
              <a:rPr lang="es-CO" sz="1200" dirty="0">
                <a:latin typeface="Arial" panose="020B0604020202020204" pitchFamily="34" charset="0"/>
                <a:cs typeface="Arial" panose="020B0604020202020204" pitchFamily="34" charset="0"/>
              </a:rPr>
              <a:t>Bogotá D.C.: Colombia.</a:t>
            </a:r>
          </a:p>
          <a:p>
            <a:pPr algn="just"/>
            <a:r>
              <a:rPr lang="es-CO" sz="1200" baseline="30000" dirty="0" smtClean="0">
                <a:latin typeface="Arial" panose="020B0604020202020204" pitchFamily="34" charset="0"/>
                <a:cs typeface="Arial" panose="020B0604020202020204" pitchFamily="34" charset="0"/>
              </a:rPr>
              <a:t>47</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PRESIDENCIA DE LA REPÚBLICA DE COLOMBIA. </a:t>
            </a:r>
            <a:r>
              <a:rPr lang="es-CO" sz="1200" i="1" dirty="0">
                <a:latin typeface="Arial" panose="020B0604020202020204" pitchFamily="34" charset="0"/>
                <a:cs typeface="Arial" panose="020B0604020202020204" pitchFamily="34" charset="0"/>
              </a:rPr>
              <a:t>Decreto 3019 del 26 de diciembre de 1989, por el cual se modifica el decreto 1649 de 1976 y se reglamenta el estatuto tributario de los impuestos administrados por la dirección general de impuestos nacionales. </a:t>
            </a:r>
            <a:r>
              <a:rPr lang="es-CO" sz="1200" dirty="0">
                <a:latin typeface="Arial" panose="020B0604020202020204" pitchFamily="34" charset="0"/>
                <a:cs typeface="Arial" panose="020B0604020202020204" pitchFamily="34" charset="0"/>
              </a:rPr>
              <a:t>Bogotá D.C.: Colombia.</a:t>
            </a:r>
          </a:p>
          <a:p>
            <a:pPr algn="just"/>
            <a:r>
              <a:rPr lang="es-CO" sz="1200" baseline="30000" dirty="0" smtClean="0">
                <a:latin typeface="Arial" panose="020B0604020202020204" pitchFamily="34" charset="0"/>
                <a:cs typeface="Arial" panose="020B0604020202020204" pitchFamily="34" charset="0"/>
              </a:rPr>
              <a:t>48</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PRESIDENCIA DE LA REPÚBLICA DE COLOMBIA. </a:t>
            </a:r>
            <a:r>
              <a:rPr lang="es-CO" sz="1200" i="1" dirty="0">
                <a:latin typeface="Arial" panose="020B0604020202020204" pitchFamily="34" charset="0"/>
                <a:cs typeface="Arial" panose="020B0604020202020204" pitchFamily="34" charset="0"/>
              </a:rPr>
              <a:t>Decreto 624 del 30 de marzo de 1989, por el cual se expide el estatuto tributario de los impuestos administrados por la dirección general de impuestos nacionales. </a:t>
            </a:r>
            <a:r>
              <a:rPr lang="en-US" sz="1200" dirty="0">
                <a:latin typeface="Arial" panose="020B0604020202020204" pitchFamily="34" charset="0"/>
                <a:cs typeface="Arial" panose="020B0604020202020204" pitchFamily="34" charset="0"/>
              </a:rPr>
              <a:t>Bogotá D.C.: Colombia. </a:t>
            </a:r>
            <a:endParaRPr lang="es-CO" sz="1200" dirty="0">
              <a:latin typeface="Arial" panose="020B0604020202020204" pitchFamily="34" charset="0"/>
              <a:cs typeface="Arial" panose="020B0604020202020204" pitchFamily="34" charset="0"/>
            </a:endParaRPr>
          </a:p>
          <a:p>
            <a:pPr algn="just"/>
            <a:r>
              <a:rPr lang="en-US" sz="1200" baseline="30000" dirty="0">
                <a:latin typeface="Arial" panose="020B0604020202020204" pitchFamily="34" charset="0"/>
                <a:cs typeface="Arial" panose="020B0604020202020204" pitchFamily="34" charset="0"/>
              </a:rPr>
              <a:t>49</a:t>
            </a:r>
            <a:r>
              <a:rPr lang="en-US" sz="1200" dirty="0">
                <a:latin typeface="Arial" panose="020B0604020202020204" pitchFamily="34" charset="0"/>
                <a:cs typeface="Arial" panose="020B0604020202020204" pitchFamily="34" charset="0"/>
              </a:rPr>
              <a:t> BJ </a:t>
            </a:r>
            <a:r>
              <a:rPr lang="en-US" sz="1200" dirty="0" err="1">
                <a:latin typeface="Arial" panose="020B0604020202020204" pitchFamily="34" charset="0"/>
                <a:cs typeface="Arial" panose="020B0604020202020204" pitchFamily="34" charset="0"/>
              </a:rPr>
              <a:t>Slotman</a:t>
            </a:r>
            <a:r>
              <a:rPr lang="en-US" sz="1200" dirty="0">
                <a:latin typeface="Arial" panose="020B0604020202020204" pitchFamily="34" charset="0"/>
                <a:cs typeface="Arial" panose="020B0604020202020204" pitchFamily="34" charset="0"/>
              </a:rPr>
              <a:t>, B </a:t>
            </a:r>
            <a:r>
              <a:rPr lang="en-US" sz="1200" dirty="0" err="1">
                <a:latin typeface="Arial" panose="020B0604020202020204" pitchFamily="34" charset="0"/>
                <a:cs typeface="Arial" panose="020B0604020202020204" pitchFamily="34" charset="0"/>
              </a:rPr>
              <a:t>Cottier</a:t>
            </a:r>
            <a:r>
              <a:rPr lang="en-US" sz="1200" dirty="0">
                <a:latin typeface="Arial" panose="020B0604020202020204" pitchFamily="34" charset="0"/>
                <a:cs typeface="Arial" panose="020B0604020202020204" pitchFamily="34" charset="0"/>
              </a:rPr>
              <a:t>, SM </a:t>
            </a:r>
            <a:r>
              <a:rPr lang="en-US" sz="1200" dirty="0" err="1">
                <a:latin typeface="Arial" panose="020B0604020202020204" pitchFamily="34" charset="0"/>
                <a:cs typeface="Arial" panose="020B0604020202020204" pitchFamily="34" charset="0"/>
              </a:rPr>
              <a:t>Bentzen</a:t>
            </a:r>
            <a:r>
              <a:rPr lang="en-US" sz="1200" dirty="0">
                <a:latin typeface="Arial" panose="020B0604020202020204" pitchFamily="34" charset="0"/>
                <a:cs typeface="Arial" panose="020B0604020202020204" pitchFamily="34" charset="0"/>
              </a:rPr>
              <a:t>, G </a:t>
            </a:r>
            <a:r>
              <a:rPr lang="en-US" sz="1200" dirty="0" err="1">
                <a:latin typeface="Arial" panose="020B0604020202020204" pitchFamily="34" charset="0"/>
                <a:cs typeface="Arial" panose="020B0604020202020204" pitchFamily="34" charset="0"/>
              </a:rPr>
              <a:t>Heeren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Lievens</a:t>
            </a:r>
            <a:r>
              <a:rPr lang="en-US" sz="1200" dirty="0">
                <a:latin typeface="Arial" panose="020B0604020202020204" pitchFamily="34" charset="0"/>
                <a:cs typeface="Arial" panose="020B0604020202020204" pitchFamily="34" charset="0"/>
              </a:rPr>
              <a:t>, W van den </a:t>
            </a:r>
            <a:r>
              <a:rPr lang="en-US" sz="1200" dirty="0" err="1">
                <a:latin typeface="Arial" panose="020B0604020202020204" pitchFamily="34" charset="0"/>
                <a:cs typeface="Arial" panose="020B0604020202020204" pitchFamily="34" charset="0"/>
              </a:rPr>
              <a:t>Bogaert</a:t>
            </a:r>
            <a:r>
              <a:rPr lang="en-US" sz="1200" dirty="0">
                <a:latin typeface="Arial" panose="020B0604020202020204" pitchFamily="34" charset="0"/>
                <a:cs typeface="Arial" panose="020B0604020202020204" pitchFamily="34" charset="0"/>
              </a:rPr>
              <a:t>. Overview of national guidelines for </a:t>
            </a:r>
            <a:r>
              <a:rPr lang="en-US" sz="1200" dirty="0" err="1">
                <a:latin typeface="Arial" panose="020B0604020202020204" pitchFamily="34" charset="0"/>
                <a:cs typeface="Arial" panose="020B0604020202020204" pitchFamily="34" charset="0"/>
              </a:rPr>
              <a:t>infrastr</a:t>
            </a:r>
            <a:r>
              <a:rPr lang="en-US" sz="1200"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14 de abril de 2014]. Disponible en internet: http://www.ncbi.nlm.nih.gov/pubmed/15893832 </a:t>
            </a:r>
          </a:p>
          <a:p>
            <a:pPr algn="just"/>
            <a:r>
              <a:rPr lang="es-CO" sz="1200" baseline="30000" dirty="0">
                <a:latin typeface="Arial" panose="020B0604020202020204" pitchFamily="34" charset="0"/>
                <a:cs typeface="Arial" panose="020B0604020202020204" pitchFamily="34" charset="0"/>
              </a:rPr>
              <a:t>50</a:t>
            </a:r>
            <a:r>
              <a:rPr lang="es-CO" sz="1200" dirty="0">
                <a:latin typeface="Arial" panose="020B0604020202020204" pitchFamily="34" charset="0"/>
                <a:cs typeface="Arial" panose="020B0604020202020204" pitchFamily="34" charset="0"/>
              </a:rPr>
              <a:t> CONSEJO DIRECTIVO DEL INSTITUTO DE SERVICIOS SOCIALES. </a:t>
            </a:r>
            <a:r>
              <a:rPr lang="es-CO" sz="1200" i="1" dirty="0">
                <a:latin typeface="Arial" panose="020B0604020202020204" pitchFamily="34" charset="0"/>
                <a:cs typeface="Arial" panose="020B0604020202020204" pitchFamily="34" charset="0"/>
              </a:rPr>
              <a:t>Acuerdo 209 del 28 de abril de 1999, por el cual se aprueba el “manual de tarifas” para la compra y venta de servicios de salud. </a:t>
            </a:r>
            <a:r>
              <a:rPr lang="es-CO" sz="1200" dirty="0">
                <a:latin typeface="Arial" panose="020B0604020202020204" pitchFamily="34" charset="0"/>
                <a:cs typeface="Arial" panose="020B0604020202020204" pitchFamily="34" charset="0"/>
              </a:rPr>
              <a:t>Bogotá D.C.: Colombia.</a:t>
            </a:r>
          </a:p>
        </p:txBody>
      </p:sp>
    </p:spTree>
    <p:extLst>
      <p:ext uri="{BB962C8B-B14F-4D97-AF65-F5344CB8AC3E}">
        <p14:creationId xmlns:p14="http://schemas.microsoft.com/office/powerpoint/2010/main" val="33946695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1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46693465"/>
              </p:ext>
            </p:extLst>
          </p:nvPr>
        </p:nvGraphicFramePr>
        <p:xfrm>
          <a:off x="4650378" y="1397726"/>
          <a:ext cx="6622868" cy="4885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675373" y="438803"/>
            <a:ext cx="3054718" cy="646331"/>
          </a:xfrm>
          <a:prstGeom prst="rect">
            <a:avLst/>
          </a:prstGeom>
        </p:spPr>
        <p:txBody>
          <a:bodyPr wrap="square">
            <a:spAutoFit/>
          </a:bodyPr>
          <a:lstStyle/>
          <a:p>
            <a:r>
              <a:rPr lang="es-C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endParaRPr lang="es-CO" sz="3600" dirty="0">
              <a:latin typeface="Times New Roman" panose="02020603050405020304" pitchFamily="18" charset="0"/>
              <a:cs typeface="Times New Roman" panose="02020603050405020304" pitchFamily="18" charset="0"/>
            </a:endParaRPr>
          </a:p>
        </p:txBody>
      </p:sp>
      <p:graphicFrame>
        <p:nvGraphicFramePr>
          <p:cNvPr id="8" name="Diagrama 7"/>
          <p:cNvGraphicFramePr/>
          <p:nvPr/>
        </p:nvGraphicFramePr>
        <p:xfrm>
          <a:off x="1847528" y="2132856"/>
          <a:ext cx="3600400" cy="32153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redondeado 8"/>
          <p:cNvSpPr/>
          <p:nvPr/>
        </p:nvSpPr>
        <p:spPr>
          <a:xfrm>
            <a:off x="809896" y="2972547"/>
            <a:ext cx="3712787" cy="1894114"/>
          </a:xfrm>
          <a:prstGeom prst="round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r>
              <a:rPr lang="es-CO" dirty="0">
                <a:solidFill>
                  <a:schemeClr val="tx1"/>
                </a:solidFill>
                <a:latin typeface="Times New Roman" panose="02020603050405020304" pitchFamily="18" charset="0"/>
                <a:cs typeface="Times New Roman" panose="02020603050405020304" pitchFamily="18" charset="0"/>
              </a:rPr>
              <a:t>Realizar el estudio de factibilidad de un centro de </a:t>
            </a:r>
            <a:r>
              <a:rPr lang="es-CO" dirty="0" smtClean="0">
                <a:solidFill>
                  <a:schemeClr val="tx1"/>
                </a:solidFill>
                <a:latin typeface="Times New Roman" panose="02020603050405020304" pitchFamily="18" charset="0"/>
                <a:cs typeface="Times New Roman" panose="02020603050405020304" pitchFamily="18" charset="0"/>
              </a:rPr>
              <a:t>radioterapia </a:t>
            </a:r>
            <a:r>
              <a:rPr lang="es-CO" dirty="0">
                <a:solidFill>
                  <a:schemeClr val="tx1"/>
                </a:solidFill>
                <a:latin typeface="Times New Roman" panose="02020603050405020304" pitchFamily="18" charset="0"/>
                <a:cs typeface="Times New Roman" panose="02020603050405020304" pitchFamily="18" charset="0"/>
              </a:rPr>
              <a:t>en la ciudad de Popayán que involucre el tratamiento de las personas que </a:t>
            </a:r>
            <a:r>
              <a:rPr lang="es-CO" dirty="0" smtClean="0">
                <a:solidFill>
                  <a:schemeClr val="tx1"/>
                </a:solidFill>
                <a:latin typeface="Times New Roman" panose="02020603050405020304" pitchFamily="18" charset="0"/>
                <a:cs typeface="Times New Roman" panose="02020603050405020304" pitchFamily="18" charset="0"/>
              </a:rPr>
              <a:t>padezcan </a:t>
            </a:r>
            <a:r>
              <a:rPr lang="es-CO" dirty="0">
                <a:solidFill>
                  <a:schemeClr val="tx1"/>
                </a:solidFill>
                <a:latin typeface="Times New Roman" panose="02020603050405020304" pitchFamily="18" charset="0"/>
                <a:cs typeface="Times New Roman" panose="02020603050405020304" pitchFamily="18" charset="0"/>
              </a:rPr>
              <a:t>cáncer en el departamento del </a:t>
            </a:r>
            <a:r>
              <a:rPr lang="es-CO" dirty="0" smtClean="0">
                <a:solidFill>
                  <a:schemeClr val="tx1"/>
                </a:solidFill>
                <a:latin typeface="Times New Roman" panose="02020603050405020304" pitchFamily="18" charset="0"/>
                <a:cs typeface="Times New Roman" panose="02020603050405020304" pitchFamily="18" charset="0"/>
              </a:rPr>
              <a:t>Cauca.</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1550166" y="2074301"/>
            <a:ext cx="2232248" cy="360040"/>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b="1" dirty="0">
                <a:solidFill>
                  <a:schemeClr val="tx1"/>
                </a:solidFill>
                <a:latin typeface="Times New Roman" panose="02020603050405020304" pitchFamily="18" charset="0"/>
                <a:cs typeface="Times New Roman" panose="02020603050405020304" pitchFamily="18" charset="0"/>
              </a:rPr>
              <a:t>Objetivo General </a:t>
            </a:r>
          </a:p>
        </p:txBody>
      </p:sp>
      <p:sp>
        <p:nvSpPr>
          <p:cNvPr id="12" name="Rectángulo redondeado 11"/>
          <p:cNvSpPr/>
          <p:nvPr/>
        </p:nvSpPr>
        <p:spPr>
          <a:xfrm>
            <a:off x="6478975" y="802073"/>
            <a:ext cx="2482003" cy="36004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b="1" dirty="0" smtClean="0">
                <a:solidFill>
                  <a:schemeClr val="tx1"/>
                </a:solidFill>
                <a:latin typeface="Times New Roman" panose="02020603050405020304" pitchFamily="18" charset="0"/>
                <a:cs typeface="Times New Roman" panose="02020603050405020304" pitchFamily="18" charset="0"/>
              </a:rPr>
              <a:t>Objetivos Específicos </a:t>
            </a:r>
            <a:endParaRPr lang="es-CO"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68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839" y="487045"/>
            <a:ext cx="6037217" cy="1325563"/>
          </a:xfrm>
        </p:spPr>
        <p:txBody>
          <a:bodyPr>
            <a:normAutofit/>
          </a:bodyPr>
          <a:lstStyle/>
          <a:p>
            <a:r>
              <a:rPr lang="es-CO" sz="3600" b="1" dirty="0" smtClean="0">
                <a:solidFill>
                  <a:schemeClr val="accent1">
                    <a:lumMod val="75000"/>
                  </a:schemeClr>
                </a:solidFill>
                <a:latin typeface="Times New Roman" panose="02020603050405020304" pitchFamily="18" charset="0"/>
                <a:cs typeface="Times New Roman" panose="02020603050405020304" pitchFamily="18" charset="0"/>
              </a:rPr>
              <a:t>METODOLOGIA  Y RESULTADOS </a:t>
            </a:r>
            <a:endParaRPr lang="es-CO"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69" y="3482516"/>
            <a:ext cx="2649098" cy="2649098"/>
          </a:xfrm>
          <a:prstGeom prst="rect">
            <a:avLst/>
          </a:prstGeom>
        </p:spPr>
      </p:pic>
      <p:pic>
        <p:nvPicPr>
          <p:cNvPr id="2050" name="Picture 2" descr="Resultado de imagen para diagnos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80818">
            <a:off x="1959880" y="1791141"/>
            <a:ext cx="3071889" cy="23380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10" y="1003253"/>
            <a:ext cx="3727380" cy="3288619"/>
          </a:xfrm>
          <a:prstGeom prst="rect">
            <a:avLst/>
          </a:prstGeom>
        </p:spPr>
      </p:pic>
    </p:spTree>
    <p:extLst>
      <p:ext uri="{BB962C8B-B14F-4D97-AF65-F5344CB8AC3E}">
        <p14:creationId xmlns:p14="http://schemas.microsoft.com/office/powerpoint/2010/main" val="3722600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0720" y="0"/>
            <a:ext cx="2621280" cy="629919"/>
          </a:xfrm>
        </p:spPr>
        <p:txBody>
          <a:bodyPr>
            <a:normAutofit/>
          </a:bodyPr>
          <a:lstStyle/>
          <a:p>
            <a:r>
              <a:rPr lang="es-CO" sz="3000" b="1" dirty="0" smtClean="0">
                <a:latin typeface="Times New Roman" panose="02020603050405020304" pitchFamily="18" charset="0"/>
                <a:cs typeface="Times New Roman" panose="02020603050405020304" pitchFamily="18" charset="0"/>
              </a:rPr>
              <a:t>OBJETIVO 1. </a:t>
            </a:r>
            <a:endParaRPr lang="es-CO" sz="30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29129" y="660546"/>
            <a:ext cx="10754360" cy="1204727"/>
          </a:xfrm>
        </p:spPr>
        <p:txBody>
          <a:bodyPr>
            <a:normAutofit fontScale="92500" lnSpcReduction="10000"/>
          </a:bodyPr>
          <a:lstStyle/>
          <a:p>
            <a:pPr marL="0" lvl="0" indent="0" algn="just">
              <a:buNone/>
            </a:pPr>
            <a:r>
              <a:rPr lang="es-CO" sz="3000" dirty="0">
                <a:latin typeface="Times New Roman" panose="02020603050405020304" pitchFamily="18" charset="0"/>
                <a:cs typeface="Times New Roman" panose="02020603050405020304" pitchFamily="18" charset="0"/>
              </a:rPr>
              <a:t>Realizar un diagnóstico sobre el estado actual del uso de técnicas radioterapéuticas en tratamientos de pacientes con cáncer en la ciudad de Popayán.</a:t>
            </a:r>
            <a:endParaRPr lang="es-ES" sz="3000" dirty="0">
              <a:latin typeface="Times New Roman" panose="02020603050405020304" pitchFamily="18" charset="0"/>
              <a:cs typeface="Times New Roman" panose="02020603050405020304" pitchFamily="18" charset="0"/>
            </a:endParaRPr>
          </a:p>
          <a:p>
            <a:pPr marL="0" indent="0">
              <a:buNone/>
            </a:pPr>
            <a:endParaRPr lang="es-CO" dirty="0">
              <a:latin typeface="Times New Roman" panose="02020603050405020304" pitchFamily="18" charset="0"/>
              <a:cs typeface="Times New Roman" panose="02020603050405020304" pitchFamily="18" charset="0"/>
            </a:endParaRPr>
          </a:p>
          <a:p>
            <a:endParaRPr lang="es-CO" dirty="0"/>
          </a:p>
        </p:txBody>
      </p:sp>
      <p:pic>
        <p:nvPicPr>
          <p:cNvPr id="6" name="Imagen 5" descr="Resultado de imagen para bomba de cobalto"/>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28991"/>
            <a:ext cx="4158342" cy="2566670"/>
          </a:xfrm>
          <a:prstGeom prst="rect">
            <a:avLst/>
          </a:prstGeom>
          <a:noFill/>
          <a:ln>
            <a:noFill/>
          </a:ln>
        </p:spPr>
      </p:pic>
      <p:sp>
        <p:nvSpPr>
          <p:cNvPr id="8" name="Marcador de contenido 2"/>
          <p:cNvSpPr txBox="1">
            <a:spLocks/>
          </p:cNvSpPr>
          <p:nvPr/>
        </p:nvSpPr>
        <p:spPr>
          <a:xfrm>
            <a:off x="5678908" y="2306282"/>
            <a:ext cx="4820194" cy="2889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p:txBody>
      </p:sp>
      <p:sp>
        <p:nvSpPr>
          <p:cNvPr id="9" name="Marcador de contenido 2"/>
          <p:cNvSpPr txBox="1">
            <a:spLocks/>
          </p:cNvSpPr>
          <p:nvPr/>
        </p:nvSpPr>
        <p:spPr>
          <a:xfrm>
            <a:off x="5561343" y="2628991"/>
            <a:ext cx="4820194" cy="256667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2400" dirty="0" smtClean="0">
                <a:latin typeface="Times New Roman" panose="02020603050405020304" pitchFamily="18" charset="0"/>
                <a:cs typeface="Times New Roman" panose="02020603050405020304" pitchFamily="18" charset="0"/>
              </a:rPr>
              <a:t>Existió una bomba de Cobalto 60- </a:t>
            </a:r>
            <a:r>
              <a:rPr lang="es-CO" sz="2400" dirty="0" err="1" smtClean="0">
                <a:latin typeface="Times New Roman" panose="02020603050405020304" pitchFamily="18" charset="0"/>
                <a:cs typeface="Times New Roman" panose="02020603050405020304" pitchFamily="18" charset="0"/>
              </a:rPr>
              <a:t>Theratron</a:t>
            </a:r>
            <a:r>
              <a:rPr lang="es-CO" sz="2400" dirty="0" smtClean="0">
                <a:latin typeface="Times New Roman" panose="02020603050405020304" pitchFamily="18" charset="0"/>
                <a:cs typeface="Times New Roman" panose="02020603050405020304" pitchFamily="18" charset="0"/>
              </a:rPr>
              <a:t> 780, desde 1979.</a:t>
            </a:r>
          </a:p>
          <a:p>
            <a:pPr algn="just"/>
            <a:r>
              <a:rPr lang="es-CO" sz="2400" dirty="0" smtClean="0">
                <a:latin typeface="Times New Roman" panose="02020603050405020304" pitchFamily="18" charset="0"/>
                <a:cs typeface="Times New Roman" panose="02020603050405020304" pitchFamily="18" charset="0"/>
              </a:rPr>
              <a:t>No se brinda el servicio desde el año 2005.</a:t>
            </a:r>
          </a:p>
          <a:p>
            <a:pPr algn="just"/>
            <a:r>
              <a:rPr lang="es-CO" sz="2400" dirty="0">
                <a:latin typeface="Times New Roman" panose="02020603050405020304" pitchFamily="18" charset="0"/>
                <a:cs typeface="Times New Roman" panose="02020603050405020304" pitchFamily="18" charset="0"/>
              </a:rPr>
              <a:t> En el año 2015 llego </a:t>
            </a:r>
            <a:r>
              <a:rPr lang="es-CO" sz="2400" dirty="0" smtClean="0">
                <a:latin typeface="Times New Roman" panose="02020603050405020304" pitchFamily="18" charset="0"/>
                <a:cs typeface="Times New Roman" panose="02020603050405020304" pitchFamily="18" charset="0"/>
              </a:rPr>
              <a:t>al final </a:t>
            </a:r>
            <a:r>
              <a:rPr lang="es-CO" sz="2400" dirty="0">
                <a:latin typeface="Times New Roman" panose="02020603050405020304" pitchFamily="18" charset="0"/>
                <a:cs typeface="Times New Roman" panose="02020603050405020304" pitchFamily="18" charset="0"/>
              </a:rPr>
              <a:t>de su vida útil</a:t>
            </a:r>
            <a:r>
              <a:rPr lang="es-CO" sz="2400" dirty="0" smtClean="0">
                <a:latin typeface="Times New Roman" panose="02020603050405020304" pitchFamily="18" charset="0"/>
                <a:cs typeface="Times New Roman" panose="02020603050405020304" pitchFamily="18" charset="0"/>
              </a:rPr>
              <a:t>.</a:t>
            </a:r>
          </a:p>
          <a:p>
            <a:pPr algn="just"/>
            <a:r>
              <a:rPr lang="es-CO" sz="2400" dirty="0" smtClean="0">
                <a:latin typeface="Times New Roman" panose="02020603050405020304" pitchFamily="18" charset="0"/>
                <a:cs typeface="Times New Roman" panose="02020603050405020304" pitchFamily="18" charset="0"/>
              </a:rPr>
              <a:t>Para el año 2005, en promedio 35 pacientes, fueron remitidos a IPS de otros departamentos.</a:t>
            </a:r>
            <a:endParaRPr lang="es-CO" sz="2400" dirty="0">
              <a:latin typeface="Times New Roman" panose="02020603050405020304" pitchFamily="18" charset="0"/>
              <a:cs typeface="Times New Roman" panose="02020603050405020304" pitchFamily="18" charset="0"/>
            </a:endParaRPr>
          </a:p>
          <a:p>
            <a:pPr algn="just"/>
            <a:endParaRPr lang="es-CO" sz="2400" dirty="0" smtClean="0">
              <a:latin typeface="Times New Roman" panose="02020603050405020304" pitchFamily="18" charset="0"/>
              <a:cs typeface="Times New Roman" panose="02020603050405020304" pitchFamily="18" charset="0"/>
            </a:endParaRPr>
          </a:p>
          <a:p>
            <a:pPr algn="just"/>
            <a:endParaRPr lang="es-CO" sz="2400" dirty="0" smtClean="0">
              <a:latin typeface="Times New Roman" panose="02020603050405020304" pitchFamily="18" charset="0"/>
              <a:cs typeface="Times New Roman" panose="02020603050405020304" pitchFamily="18" charset="0"/>
            </a:endParaRPr>
          </a:p>
          <a:p>
            <a:pPr algn="just"/>
            <a:endParaRPr lang="es-CO" sz="2400" dirty="0" smtClean="0">
              <a:latin typeface="Times New Roman" panose="02020603050405020304" pitchFamily="18" charset="0"/>
              <a:cs typeface="Times New Roman" panose="02020603050405020304" pitchFamily="18" charset="0"/>
            </a:endParaRPr>
          </a:p>
          <a:p>
            <a:pPr marL="0" indent="0" algn="just">
              <a:buNone/>
            </a:pPr>
            <a:endParaRPr lang="es-CO" sz="2400" dirty="0" smtClean="0">
              <a:latin typeface="Times New Roman" panose="02020603050405020304" pitchFamily="18" charset="0"/>
              <a:cs typeface="Times New Roman" panose="02020603050405020304" pitchFamily="18" charset="0"/>
            </a:endParaRPr>
          </a:p>
          <a:p>
            <a:pPr marL="0" indent="0" algn="just">
              <a:buNone/>
            </a:pPr>
            <a:endParaRPr lang="es-CO" sz="2400" dirty="0" smtClean="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84661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469" y="0"/>
            <a:ext cx="2673531" cy="635726"/>
          </a:xfrm>
        </p:spPr>
        <p:txBody>
          <a:bodyPr>
            <a:noAutofit/>
          </a:bodyPr>
          <a:lstStyle/>
          <a:p>
            <a:r>
              <a:rPr lang="es-CO" sz="3000" b="1" dirty="0" smtClean="0">
                <a:latin typeface="Times New Roman" panose="02020603050405020304" pitchFamily="18" charset="0"/>
                <a:cs typeface="Times New Roman" panose="02020603050405020304" pitchFamily="18" charset="0"/>
              </a:rPr>
              <a:t>OBJETIVO 2</a:t>
            </a:r>
            <a:r>
              <a:rPr lang="es-CO" sz="3000" b="1" dirty="0" smtClean="0"/>
              <a:t>. </a:t>
            </a:r>
            <a:endParaRPr lang="es-CO" sz="3000" b="1" dirty="0"/>
          </a:p>
        </p:txBody>
      </p:sp>
      <p:sp>
        <p:nvSpPr>
          <p:cNvPr id="3" name="Marcador de contenido 2"/>
          <p:cNvSpPr>
            <a:spLocks noGrp="1"/>
          </p:cNvSpPr>
          <p:nvPr>
            <p:ph idx="1"/>
          </p:nvPr>
        </p:nvSpPr>
        <p:spPr>
          <a:xfrm>
            <a:off x="785948" y="910583"/>
            <a:ext cx="10515600" cy="4351338"/>
          </a:xfrm>
        </p:spPr>
        <p:txBody>
          <a:bodyPr/>
          <a:lstStyle/>
          <a:p>
            <a:pPr marL="0" lvl="0" indent="0" algn="just">
              <a:buNone/>
            </a:pPr>
            <a:r>
              <a:rPr lang="es-CO" dirty="0">
                <a:latin typeface="Times New Roman" panose="02020603050405020304" pitchFamily="18" charset="0"/>
                <a:cs typeface="Times New Roman" panose="02020603050405020304" pitchFamily="18" charset="0"/>
              </a:rPr>
              <a:t>Describir las normas legales que se requieren para prestar los servicios de </a:t>
            </a:r>
            <a:r>
              <a:rPr lang="es-CO" dirty="0" smtClean="0">
                <a:latin typeface="Times New Roman" panose="02020603050405020304" pitchFamily="18" charset="0"/>
                <a:cs typeface="Times New Roman" panose="02020603050405020304" pitchFamily="18" charset="0"/>
              </a:rPr>
              <a:t>oncología </a:t>
            </a:r>
            <a:r>
              <a:rPr lang="es-CO" dirty="0">
                <a:latin typeface="Times New Roman" panose="02020603050405020304" pitchFamily="18" charset="0"/>
                <a:cs typeface="Times New Roman" panose="02020603050405020304" pitchFamily="18" charset="0"/>
              </a:rPr>
              <a:t>de un centro de </a:t>
            </a:r>
            <a:r>
              <a:rPr lang="es-CO" dirty="0" smtClean="0">
                <a:latin typeface="Times New Roman" panose="02020603050405020304" pitchFamily="18" charset="0"/>
                <a:cs typeface="Times New Roman" panose="02020603050405020304" pitchFamily="18" charset="0"/>
              </a:rPr>
              <a:t>radioterapia </a:t>
            </a:r>
            <a:r>
              <a:rPr lang="es-CO" dirty="0">
                <a:latin typeface="Times New Roman" panose="02020603050405020304" pitchFamily="18" charset="0"/>
                <a:cs typeface="Times New Roman" panose="02020603050405020304" pitchFamily="18" charset="0"/>
              </a:rPr>
              <a:t>en la ciudad de </a:t>
            </a:r>
            <a:r>
              <a:rPr lang="es-CO" dirty="0" smtClean="0">
                <a:latin typeface="Times New Roman" panose="02020603050405020304" pitchFamily="18" charset="0"/>
                <a:cs typeface="Times New Roman" panose="02020603050405020304" pitchFamily="18" charset="0"/>
              </a:rPr>
              <a:t>Popayán</a:t>
            </a:r>
            <a:r>
              <a:rPr lang="es-CO" dirty="0">
                <a:latin typeface="Times New Roman" panose="02020603050405020304" pitchFamily="18" charset="0"/>
                <a:cs typeface="Times New Roman" panose="02020603050405020304" pitchFamily="18" charset="0"/>
              </a:rPr>
              <a:t>.</a:t>
            </a:r>
            <a:r>
              <a:rPr lang="es-CO"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a:p>
            <a:pPr marL="0" indent="0" algn="just">
              <a:buNone/>
            </a:pPr>
            <a:endParaRPr lang="es-CO" sz="2500" dirty="0" smtClean="0">
              <a:latin typeface="Times New Roman" panose="02020603050405020304" pitchFamily="18" charset="0"/>
              <a:cs typeface="Times New Roman" panose="02020603050405020304" pitchFamily="18" charset="0"/>
            </a:endParaRPr>
          </a:p>
          <a:p>
            <a:endParaRPr lang="es-CO" dirty="0"/>
          </a:p>
        </p:txBody>
      </p:sp>
      <p:pic>
        <p:nvPicPr>
          <p:cNvPr id="1040" name="Picture 16"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6460"/>
          <a:stretch/>
        </p:blipFill>
        <p:spPr bwMode="auto">
          <a:xfrm>
            <a:off x="3039414" y="3687847"/>
            <a:ext cx="2517405" cy="168549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500" y="2042751"/>
            <a:ext cx="2446495" cy="1756516"/>
          </a:xfrm>
          <a:prstGeom prst="rect">
            <a:avLst/>
          </a:prstGeom>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ackgroundRemoval t="0" b="100000" l="286" r="100000">
                        <a14:backgroundMark x1="20857" y1="15498" x2="20857" y2="15498"/>
                      </a14:backgroundRemoval>
                    </a14:imgEffect>
                  </a14:imgLayer>
                </a14:imgProps>
              </a:ext>
            </a:extLst>
          </a:blip>
          <a:stretch>
            <a:fillRect/>
          </a:stretch>
        </p:blipFill>
        <p:spPr>
          <a:xfrm>
            <a:off x="5159798" y="3170036"/>
            <a:ext cx="5174531" cy="2501240"/>
          </a:xfrm>
          <a:prstGeom prst="rect">
            <a:avLst/>
          </a:prstGeom>
        </p:spPr>
      </p:pic>
    </p:spTree>
    <p:extLst>
      <p:ext uri="{BB962C8B-B14F-4D97-AF65-F5344CB8AC3E}">
        <p14:creationId xmlns:p14="http://schemas.microsoft.com/office/powerpoint/2010/main" val="2452938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3933</TotalTime>
  <Words>2940</Words>
  <Application>Microsoft Office PowerPoint</Application>
  <PresentationFormat>Panorámica</PresentationFormat>
  <Paragraphs>633</Paragraphs>
  <Slides>52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52</vt:i4>
      </vt:variant>
    </vt:vector>
  </HeadingPairs>
  <TitlesOfParts>
    <vt:vector size="59" baseType="lpstr">
      <vt:lpstr>Arial</vt:lpstr>
      <vt:lpstr>Calibri</vt:lpstr>
      <vt:lpstr>Calibri Light</vt:lpstr>
      <vt:lpstr>Cambria Math</vt:lpstr>
      <vt:lpstr>Symbol</vt:lpstr>
      <vt:lpstr>Times New Roman</vt:lpstr>
      <vt:lpstr>Tema de Office</vt:lpstr>
      <vt:lpstr>Presentación de PowerPoint</vt:lpstr>
      <vt:lpstr>Presentación de PowerPoint</vt:lpstr>
      <vt:lpstr>INTRODUCCIÓN </vt:lpstr>
      <vt:lpstr>INTRODUCCIÓN </vt:lpstr>
      <vt:lpstr>Presentación de PowerPoint</vt:lpstr>
      <vt:lpstr>Presentación de PowerPoint</vt:lpstr>
      <vt:lpstr>METODOLOGIA  Y RESULTADOS </vt:lpstr>
      <vt:lpstr>OBJETIVO 1. </vt:lpstr>
      <vt:lpstr>OBJETIVO 2. </vt:lpstr>
      <vt:lpstr>Presentación de PowerPoint</vt:lpstr>
      <vt:lpstr>OBJETIVO 3. </vt:lpstr>
      <vt:lpstr>GESTIÓN DE LA CALIDAD</vt:lpstr>
      <vt:lpstr>TALENTO HUMANO</vt:lpstr>
      <vt:lpstr>INFRAESTRUCTURA </vt:lpstr>
      <vt:lpstr>Presentación de PowerPoint</vt:lpstr>
      <vt:lpstr>PROCESOS PRIORITARIOS </vt:lpstr>
      <vt:lpstr>HISTORIA CLÍNICA Y DE REGISTRO  </vt:lpstr>
      <vt:lpstr>MAPA DE PROCESOS </vt:lpstr>
      <vt:lpstr>Presentación de PowerPoint</vt:lpstr>
      <vt:lpstr>DISTRIBUCIÓN EN PLANTA PARA LA UNIDAD DE RADIOTERAPIA </vt:lpstr>
      <vt:lpstr>Presentación de PowerPoint</vt:lpstr>
      <vt:lpstr>DIAGRAMA ADIMENSIONAL DE BLOQUES</vt:lpstr>
      <vt:lpstr>DISEÑO DE LA UNIDAD DE RADIOTERAPIA</vt:lpstr>
      <vt:lpstr>Presentación de PowerPoint</vt:lpstr>
      <vt:lpstr>Presentación de PowerPoint</vt:lpstr>
      <vt:lpstr>Presentación de PowerPoint</vt:lpstr>
      <vt:lpstr>ANÁLISIS DE MERCADO </vt:lpstr>
      <vt:lpstr>ANÁLISIS DE COMPETENCIA </vt:lpstr>
      <vt:lpstr>MATRIZ DOFA </vt:lpstr>
      <vt:lpstr>ESTRATEGIAS DOFA </vt:lpstr>
      <vt:lpstr>Estrategias de aprovisionamiento de materias primas e insumos </vt:lpstr>
      <vt:lpstr>ESTRATEGIA DE SERVICIO </vt:lpstr>
      <vt:lpstr>DETERMINACIÓN DEL EQUIPO </vt:lpstr>
      <vt:lpstr>Acelerador lineal TrueBeam</vt:lpstr>
      <vt:lpstr>Presentación de PowerPoint</vt:lpstr>
      <vt:lpstr>UBICACIÓN GEOGRÁFICA </vt:lpstr>
      <vt:lpstr>VALOR DEL EQUIPO </vt:lpstr>
      <vt:lpstr>FINANCIACIÓN </vt:lpstr>
      <vt:lpstr>Presentación de PowerPoint</vt:lpstr>
      <vt:lpstr>PERSONAL PARA EL FUNCIONAMIENTO DEL SERVICIO</vt:lpstr>
      <vt:lpstr>INGRESOS </vt:lpstr>
      <vt:lpstr>Estado de resultados </vt:lpstr>
      <vt:lpstr>Flujo de caja </vt:lpstr>
      <vt:lpstr>TASA INTERNA DE RETORNO </vt:lpstr>
      <vt:lpstr>CONCLUSIONES </vt:lpstr>
      <vt:lpstr>Presentación de PowerPoint</vt:lpstr>
      <vt:lpstr>Gracias. </vt:lpstr>
      <vt:lpstr>BIBLIOGRAFIA </vt:lpstr>
      <vt:lpstr>Presentación de PowerPoint</vt:lpstr>
      <vt:lpstr>BIBLIOGRAFIA </vt:lpstr>
      <vt:lpstr>BIBLIOGRAFIA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AdmonGTI</dc:creator>
  <cp:lastModifiedBy>USUARIO</cp:lastModifiedBy>
  <cp:revision>253</cp:revision>
  <dcterms:created xsi:type="dcterms:W3CDTF">2017-04-20T16:59:25Z</dcterms:created>
  <dcterms:modified xsi:type="dcterms:W3CDTF">2019-04-24T19:48:40Z</dcterms:modified>
</cp:coreProperties>
</file>