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5" r:id="rId7"/>
    <p:sldId id="264" r:id="rId8"/>
    <p:sldId id="263" r:id="rId9"/>
    <p:sldId id="266" r:id="rId10"/>
    <p:sldId id="267" r:id="rId11"/>
    <p:sldId id="270" r:id="rId12"/>
    <p:sldId id="271" r:id="rId13"/>
    <p:sldId id="272" r:id="rId14"/>
    <p:sldId id="258"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E7EE3-3A91-4AB0-92CD-0D1D6CCF09B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2CBA624-1CD1-49E7-8BEA-8F96003EF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AFB7E83-EA09-4811-92E9-FC33C16DA3A8}"/>
              </a:ext>
            </a:extLst>
          </p:cNvPr>
          <p:cNvSpPr>
            <a:spLocks noGrp="1"/>
          </p:cNvSpPr>
          <p:nvPr>
            <p:ph type="dt" sz="half" idx="10"/>
          </p:nvPr>
        </p:nvSpPr>
        <p:spPr/>
        <p:txBody>
          <a:bodyPr/>
          <a:lstStyle/>
          <a:p>
            <a:fld id="{427A300B-F4C3-4081-8219-B9635F206E11}" type="datetimeFigureOut">
              <a:rPr lang="es-CO" smtClean="0"/>
              <a:t>9/12/2019</a:t>
            </a:fld>
            <a:endParaRPr lang="es-CO"/>
          </a:p>
        </p:txBody>
      </p:sp>
      <p:sp>
        <p:nvSpPr>
          <p:cNvPr id="5" name="Marcador de pie de página 4">
            <a:extLst>
              <a:ext uri="{FF2B5EF4-FFF2-40B4-BE49-F238E27FC236}">
                <a16:creationId xmlns:a16="http://schemas.microsoft.com/office/drawing/2014/main" id="{B404F43D-5383-4F66-AA7C-835177A18FB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83B6015-FA7D-4F02-9811-B42C484F3E0B}"/>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18221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FE859-A436-4AC6-9FF0-30D4CA9B853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A4F4B15-4328-4643-86D8-DAA92DEB10C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7616862-139F-4784-907E-16470593CCC9}"/>
              </a:ext>
            </a:extLst>
          </p:cNvPr>
          <p:cNvSpPr>
            <a:spLocks noGrp="1"/>
          </p:cNvSpPr>
          <p:nvPr>
            <p:ph type="dt" sz="half" idx="10"/>
          </p:nvPr>
        </p:nvSpPr>
        <p:spPr/>
        <p:txBody>
          <a:bodyPr/>
          <a:lstStyle/>
          <a:p>
            <a:fld id="{427A300B-F4C3-4081-8219-B9635F206E11}" type="datetimeFigureOut">
              <a:rPr lang="es-CO" smtClean="0"/>
              <a:t>9/12/2019</a:t>
            </a:fld>
            <a:endParaRPr lang="es-CO"/>
          </a:p>
        </p:txBody>
      </p:sp>
      <p:sp>
        <p:nvSpPr>
          <p:cNvPr id="5" name="Marcador de pie de página 4">
            <a:extLst>
              <a:ext uri="{FF2B5EF4-FFF2-40B4-BE49-F238E27FC236}">
                <a16:creationId xmlns:a16="http://schemas.microsoft.com/office/drawing/2014/main" id="{89C021F0-AB2E-49AF-96FE-17CD5D2528E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9BE536-DCC5-4071-9F6D-33DF53B08831}"/>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13616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0B06F9-4730-4CAC-AFA4-8CC44EADF58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0A2AA75-FCD8-49B6-86A9-ED4E6715ADF1}"/>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60D2CF5-C719-4EFF-A784-F444E12AB046}"/>
              </a:ext>
            </a:extLst>
          </p:cNvPr>
          <p:cNvSpPr>
            <a:spLocks noGrp="1"/>
          </p:cNvSpPr>
          <p:nvPr>
            <p:ph type="dt" sz="half" idx="10"/>
          </p:nvPr>
        </p:nvSpPr>
        <p:spPr/>
        <p:txBody>
          <a:bodyPr/>
          <a:lstStyle/>
          <a:p>
            <a:fld id="{427A300B-F4C3-4081-8219-B9635F206E11}" type="datetimeFigureOut">
              <a:rPr lang="es-CO" smtClean="0"/>
              <a:t>9/12/2019</a:t>
            </a:fld>
            <a:endParaRPr lang="es-CO"/>
          </a:p>
        </p:txBody>
      </p:sp>
      <p:sp>
        <p:nvSpPr>
          <p:cNvPr id="5" name="Marcador de pie de página 4">
            <a:extLst>
              <a:ext uri="{FF2B5EF4-FFF2-40B4-BE49-F238E27FC236}">
                <a16:creationId xmlns:a16="http://schemas.microsoft.com/office/drawing/2014/main" id="{65580FC6-2696-43BB-8366-3917E77C713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FCEEBED-648C-4C0D-A96B-9E6CA9F743A5}"/>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231064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5FA343-85C7-4E44-8421-5E9B9A105A9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E52DB3E-139D-455D-B593-531E0F0B68D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724CF3F-0C1E-4E07-80DD-1B9128BFFF98}"/>
              </a:ext>
            </a:extLst>
          </p:cNvPr>
          <p:cNvSpPr>
            <a:spLocks noGrp="1"/>
          </p:cNvSpPr>
          <p:nvPr>
            <p:ph type="dt" sz="half" idx="10"/>
          </p:nvPr>
        </p:nvSpPr>
        <p:spPr/>
        <p:txBody>
          <a:bodyPr/>
          <a:lstStyle/>
          <a:p>
            <a:fld id="{427A300B-F4C3-4081-8219-B9635F206E11}" type="datetimeFigureOut">
              <a:rPr lang="es-CO" smtClean="0"/>
              <a:t>9/12/2019</a:t>
            </a:fld>
            <a:endParaRPr lang="es-CO"/>
          </a:p>
        </p:txBody>
      </p:sp>
      <p:sp>
        <p:nvSpPr>
          <p:cNvPr id="5" name="Marcador de pie de página 4">
            <a:extLst>
              <a:ext uri="{FF2B5EF4-FFF2-40B4-BE49-F238E27FC236}">
                <a16:creationId xmlns:a16="http://schemas.microsoft.com/office/drawing/2014/main" id="{C1B526D5-2201-4505-9DFC-DD830AA6C18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9FDDBE8-6B4E-424F-AB61-85CCA3A1E9DA}"/>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224600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F343B1-CFAE-44D9-9A1D-210B2E8406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D4DE5D0-09A5-4866-86A8-D4722FEFE4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F513305-408D-469F-97AE-2CE37083B476}"/>
              </a:ext>
            </a:extLst>
          </p:cNvPr>
          <p:cNvSpPr>
            <a:spLocks noGrp="1"/>
          </p:cNvSpPr>
          <p:nvPr>
            <p:ph type="dt" sz="half" idx="10"/>
          </p:nvPr>
        </p:nvSpPr>
        <p:spPr/>
        <p:txBody>
          <a:bodyPr/>
          <a:lstStyle/>
          <a:p>
            <a:fld id="{427A300B-F4C3-4081-8219-B9635F206E11}" type="datetimeFigureOut">
              <a:rPr lang="es-CO" smtClean="0"/>
              <a:t>9/12/2019</a:t>
            </a:fld>
            <a:endParaRPr lang="es-CO"/>
          </a:p>
        </p:txBody>
      </p:sp>
      <p:sp>
        <p:nvSpPr>
          <p:cNvPr id="5" name="Marcador de pie de página 4">
            <a:extLst>
              <a:ext uri="{FF2B5EF4-FFF2-40B4-BE49-F238E27FC236}">
                <a16:creationId xmlns:a16="http://schemas.microsoft.com/office/drawing/2014/main" id="{9FBC3B1F-2B79-4CE0-B339-90EBB32FFA3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B057502-99E8-4468-9A74-69716104A8B2}"/>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20489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7E83C3-F5D3-4D3D-8E11-BAF016D294F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D4866F3-A20D-4983-9D74-CDF2AF07F00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9125F98-1849-4C75-B70F-21CE4262A3F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91AF011-A00E-4219-95A8-A58F3EBF7429}"/>
              </a:ext>
            </a:extLst>
          </p:cNvPr>
          <p:cNvSpPr>
            <a:spLocks noGrp="1"/>
          </p:cNvSpPr>
          <p:nvPr>
            <p:ph type="dt" sz="half" idx="10"/>
          </p:nvPr>
        </p:nvSpPr>
        <p:spPr/>
        <p:txBody>
          <a:bodyPr/>
          <a:lstStyle/>
          <a:p>
            <a:fld id="{427A300B-F4C3-4081-8219-B9635F206E11}" type="datetimeFigureOut">
              <a:rPr lang="es-CO" smtClean="0"/>
              <a:t>9/12/2019</a:t>
            </a:fld>
            <a:endParaRPr lang="es-CO"/>
          </a:p>
        </p:txBody>
      </p:sp>
      <p:sp>
        <p:nvSpPr>
          <p:cNvPr id="6" name="Marcador de pie de página 5">
            <a:extLst>
              <a:ext uri="{FF2B5EF4-FFF2-40B4-BE49-F238E27FC236}">
                <a16:creationId xmlns:a16="http://schemas.microsoft.com/office/drawing/2014/main" id="{B8BA7819-BB33-4C9F-9CAE-7F5E0595284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F41CD90-B0B3-4E94-A655-9BA99B4596C3}"/>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94135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4B0907-5893-44A9-8CD3-38373F3E752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F8457FE-C831-4337-AB97-E2D1D6E2F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C6311E4-4239-4CF1-B13E-A7AE26F466C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2F87D61-8EF2-4ABC-9D3C-1EB50156A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C445098-CE3D-4351-9F8E-6CECD3553BE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DB710BA-6E33-419A-9FC3-B4135314F8C2}"/>
              </a:ext>
            </a:extLst>
          </p:cNvPr>
          <p:cNvSpPr>
            <a:spLocks noGrp="1"/>
          </p:cNvSpPr>
          <p:nvPr>
            <p:ph type="dt" sz="half" idx="10"/>
          </p:nvPr>
        </p:nvSpPr>
        <p:spPr/>
        <p:txBody>
          <a:bodyPr/>
          <a:lstStyle/>
          <a:p>
            <a:fld id="{427A300B-F4C3-4081-8219-B9635F206E11}" type="datetimeFigureOut">
              <a:rPr lang="es-CO" smtClean="0"/>
              <a:t>9/12/2019</a:t>
            </a:fld>
            <a:endParaRPr lang="es-CO"/>
          </a:p>
        </p:txBody>
      </p:sp>
      <p:sp>
        <p:nvSpPr>
          <p:cNvPr id="8" name="Marcador de pie de página 7">
            <a:extLst>
              <a:ext uri="{FF2B5EF4-FFF2-40B4-BE49-F238E27FC236}">
                <a16:creationId xmlns:a16="http://schemas.microsoft.com/office/drawing/2014/main" id="{F30B006E-2AD9-46CC-8B29-7FD479FF71BB}"/>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0F8C2B0-E6E4-4FCC-8AB3-FEC511F4E73E}"/>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139326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FC35B-311F-44BB-BC5C-AA33ADE78F3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1465C0A-8B5C-4ACF-B1A4-44EA7CFADD1F}"/>
              </a:ext>
            </a:extLst>
          </p:cNvPr>
          <p:cNvSpPr>
            <a:spLocks noGrp="1"/>
          </p:cNvSpPr>
          <p:nvPr>
            <p:ph type="dt" sz="half" idx="10"/>
          </p:nvPr>
        </p:nvSpPr>
        <p:spPr/>
        <p:txBody>
          <a:bodyPr/>
          <a:lstStyle/>
          <a:p>
            <a:fld id="{427A300B-F4C3-4081-8219-B9635F206E11}" type="datetimeFigureOut">
              <a:rPr lang="es-CO" smtClean="0"/>
              <a:t>9/12/2019</a:t>
            </a:fld>
            <a:endParaRPr lang="es-CO"/>
          </a:p>
        </p:txBody>
      </p:sp>
      <p:sp>
        <p:nvSpPr>
          <p:cNvPr id="4" name="Marcador de pie de página 3">
            <a:extLst>
              <a:ext uri="{FF2B5EF4-FFF2-40B4-BE49-F238E27FC236}">
                <a16:creationId xmlns:a16="http://schemas.microsoft.com/office/drawing/2014/main" id="{FA506250-3595-486B-AA3F-1B3D13E4099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D5B0001-A15E-47F5-B77B-352D7BC2D26E}"/>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209851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69455A8-0058-43A2-B0D5-8AE78D7FDE82}"/>
              </a:ext>
            </a:extLst>
          </p:cNvPr>
          <p:cNvSpPr>
            <a:spLocks noGrp="1"/>
          </p:cNvSpPr>
          <p:nvPr>
            <p:ph type="dt" sz="half" idx="10"/>
          </p:nvPr>
        </p:nvSpPr>
        <p:spPr/>
        <p:txBody>
          <a:bodyPr/>
          <a:lstStyle/>
          <a:p>
            <a:fld id="{427A300B-F4C3-4081-8219-B9635F206E11}" type="datetimeFigureOut">
              <a:rPr lang="es-CO" smtClean="0"/>
              <a:t>9/12/2019</a:t>
            </a:fld>
            <a:endParaRPr lang="es-CO"/>
          </a:p>
        </p:txBody>
      </p:sp>
      <p:sp>
        <p:nvSpPr>
          <p:cNvPr id="3" name="Marcador de pie de página 2">
            <a:extLst>
              <a:ext uri="{FF2B5EF4-FFF2-40B4-BE49-F238E27FC236}">
                <a16:creationId xmlns:a16="http://schemas.microsoft.com/office/drawing/2014/main" id="{8FAACA6C-4ACA-418B-BD54-CCEB6498D5F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E74E9CD-8F1C-4978-AEDA-B67A02ED92D9}"/>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68037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D564B-924F-49C7-AA7B-6288D7FEB45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C8D8D27-FEA2-4133-8419-1E8D5067E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83BC9EA-111C-4203-B501-E00577A37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9ED1028-4710-4C07-9B3C-9A9B2A850D36}"/>
              </a:ext>
            </a:extLst>
          </p:cNvPr>
          <p:cNvSpPr>
            <a:spLocks noGrp="1"/>
          </p:cNvSpPr>
          <p:nvPr>
            <p:ph type="dt" sz="half" idx="10"/>
          </p:nvPr>
        </p:nvSpPr>
        <p:spPr/>
        <p:txBody>
          <a:bodyPr/>
          <a:lstStyle/>
          <a:p>
            <a:fld id="{427A300B-F4C3-4081-8219-B9635F206E11}" type="datetimeFigureOut">
              <a:rPr lang="es-CO" smtClean="0"/>
              <a:t>9/12/2019</a:t>
            </a:fld>
            <a:endParaRPr lang="es-CO"/>
          </a:p>
        </p:txBody>
      </p:sp>
      <p:sp>
        <p:nvSpPr>
          <p:cNvPr id="6" name="Marcador de pie de página 5">
            <a:extLst>
              <a:ext uri="{FF2B5EF4-FFF2-40B4-BE49-F238E27FC236}">
                <a16:creationId xmlns:a16="http://schemas.microsoft.com/office/drawing/2014/main" id="{9D8CE721-29D5-46FB-AACC-C04E13CF6F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F0F5EC6-2927-48AB-B441-CC59C482AC06}"/>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80176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D1669-E670-47D5-86FB-EEC37D00B2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92C150F-F4B6-4D67-8FAD-89971D125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D0179FE-7BBC-450A-9A72-64AE34449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84BE714-5A38-4E17-BF57-F29E2443D988}"/>
              </a:ext>
            </a:extLst>
          </p:cNvPr>
          <p:cNvSpPr>
            <a:spLocks noGrp="1"/>
          </p:cNvSpPr>
          <p:nvPr>
            <p:ph type="dt" sz="half" idx="10"/>
          </p:nvPr>
        </p:nvSpPr>
        <p:spPr/>
        <p:txBody>
          <a:bodyPr/>
          <a:lstStyle/>
          <a:p>
            <a:fld id="{427A300B-F4C3-4081-8219-B9635F206E11}" type="datetimeFigureOut">
              <a:rPr lang="es-CO" smtClean="0"/>
              <a:t>9/12/2019</a:t>
            </a:fld>
            <a:endParaRPr lang="es-CO"/>
          </a:p>
        </p:txBody>
      </p:sp>
      <p:sp>
        <p:nvSpPr>
          <p:cNvPr id="6" name="Marcador de pie de página 5">
            <a:extLst>
              <a:ext uri="{FF2B5EF4-FFF2-40B4-BE49-F238E27FC236}">
                <a16:creationId xmlns:a16="http://schemas.microsoft.com/office/drawing/2014/main" id="{215F5FE0-5731-4F31-99AC-78D3692F477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8A71F88-1E67-41AA-995C-AADFBD10832E}"/>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83361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4F955F1-F1CB-4CC1-8D70-FE36AB1E2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1E8A287-A19C-400F-80DB-8A578CEA1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1F25DC3-0193-479A-8013-70AA5582E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A300B-F4C3-4081-8219-B9635F206E11}" type="datetimeFigureOut">
              <a:rPr lang="es-CO" smtClean="0"/>
              <a:t>9/12/2019</a:t>
            </a:fld>
            <a:endParaRPr lang="es-CO"/>
          </a:p>
        </p:txBody>
      </p:sp>
      <p:sp>
        <p:nvSpPr>
          <p:cNvPr id="5" name="Marcador de pie de página 4">
            <a:extLst>
              <a:ext uri="{FF2B5EF4-FFF2-40B4-BE49-F238E27FC236}">
                <a16:creationId xmlns:a16="http://schemas.microsoft.com/office/drawing/2014/main" id="{51DDB6DA-82AB-4060-B968-7B34D5F93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0680248-1AC5-4682-8991-1D06D7A0F3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6ADF2-42F5-42DA-A555-81223F35269D}" type="slidenum">
              <a:rPr lang="es-CO" smtClean="0"/>
              <a:t>‹Nº›</a:t>
            </a:fld>
            <a:endParaRPr lang="es-CO"/>
          </a:p>
        </p:txBody>
      </p:sp>
    </p:spTree>
    <p:extLst>
      <p:ext uri="{BB962C8B-B14F-4D97-AF65-F5344CB8AC3E}">
        <p14:creationId xmlns:p14="http://schemas.microsoft.com/office/powerpoint/2010/main" val="321731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24B0EC3-9DF6-4094-BAB1-A3C3791E6208}"/>
              </a:ext>
            </a:extLst>
          </p:cNvPr>
          <p:cNvSpPr>
            <a:spLocks noGrp="1"/>
          </p:cNvSpPr>
          <p:nvPr>
            <p:ph type="ctrTitle"/>
          </p:nvPr>
        </p:nvSpPr>
        <p:spPr>
          <a:xfrm>
            <a:off x="3259015" y="1628800"/>
            <a:ext cx="9144000" cy="2387600"/>
          </a:xfrm>
        </p:spPr>
        <p:txBody>
          <a:bodyPr>
            <a:normAutofit fontScale="90000"/>
          </a:bodyPr>
          <a:lstStyle/>
          <a:p>
            <a:r>
              <a:rPr lang="es-CO" sz="4900" dirty="0"/>
              <a:t>LA SEGURIDAD Y SALUD EN EL TRABAJO: UN EJERCICIO DE OBSERVACIÓN A LA PLANTA DE PRODUCCIÓN DE HELADOS HOLANDA EN CIUDAD DE MÉXICO   </a:t>
            </a:r>
            <a:br>
              <a:rPr lang="es-ES" dirty="0"/>
            </a:br>
            <a:endParaRPr lang="es-ES" dirty="0"/>
          </a:p>
        </p:txBody>
      </p:sp>
      <p:sp>
        <p:nvSpPr>
          <p:cNvPr id="5" name="CuadroTexto 4">
            <a:extLst>
              <a:ext uri="{FF2B5EF4-FFF2-40B4-BE49-F238E27FC236}">
                <a16:creationId xmlns:a16="http://schemas.microsoft.com/office/drawing/2014/main" id="{8AE82084-5BD3-4F1C-B67C-9E23C4E6C353}"/>
              </a:ext>
            </a:extLst>
          </p:cNvPr>
          <p:cNvSpPr txBox="1"/>
          <p:nvPr/>
        </p:nvSpPr>
        <p:spPr>
          <a:xfrm>
            <a:off x="5791201" y="4178105"/>
            <a:ext cx="5477022" cy="830997"/>
          </a:xfrm>
          <a:prstGeom prst="rect">
            <a:avLst/>
          </a:prstGeom>
          <a:noFill/>
        </p:spPr>
        <p:txBody>
          <a:bodyPr wrap="square" rtlCol="0">
            <a:spAutoFit/>
          </a:bodyPr>
          <a:lstStyle/>
          <a:p>
            <a:r>
              <a:rPr lang="es-ES" sz="2400" dirty="0"/>
              <a:t>KATHERINE TRUJILLO URREA.</a:t>
            </a:r>
          </a:p>
          <a:p>
            <a:r>
              <a:rPr lang="es-ES" sz="2400" dirty="0"/>
              <a:t>MARYIN CLARENA MUÑOZ MUÑOZ</a:t>
            </a:r>
            <a:r>
              <a:rPr lang="es-ES" dirty="0"/>
              <a:t>.</a:t>
            </a:r>
          </a:p>
        </p:txBody>
      </p:sp>
    </p:spTree>
    <p:extLst>
      <p:ext uri="{BB962C8B-B14F-4D97-AF65-F5344CB8AC3E}">
        <p14:creationId xmlns:p14="http://schemas.microsoft.com/office/powerpoint/2010/main" val="10958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77E49-E9AB-4260-BD32-46D44A4C4992}"/>
              </a:ext>
            </a:extLst>
          </p:cNvPr>
          <p:cNvSpPr>
            <a:spLocks noGrp="1"/>
          </p:cNvSpPr>
          <p:nvPr>
            <p:ph type="title"/>
          </p:nvPr>
        </p:nvSpPr>
        <p:spPr>
          <a:xfrm>
            <a:off x="692425" y="259108"/>
            <a:ext cx="9591261" cy="960092"/>
          </a:xfrm>
        </p:spPr>
        <p:txBody>
          <a:bodyPr>
            <a:normAutofit/>
          </a:bodyPr>
          <a:lstStyle/>
          <a:p>
            <a:pPr algn="ctr"/>
            <a:r>
              <a:rPr lang="es-CO" dirty="0"/>
              <a:t>APRENDIZAJES.</a:t>
            </a:r>
          </a:p>
        </p:txBody>
      </p:sp>
      <p:sp>
        <p:nvSpPr>
          <p:cNvPr id="3" name="CuadroTexto 2">
            <a:extLst>
              <a:ext uri="{FF2B5EF4-FFF2-40B4-BE49-F238E27FC236}">
                <a16:creationId xmlns:a16="http://schemas.microsoft.com/office/drawing/2014/main" id="{CFF8BBD1-0080-4436-BA6C-328831DD981E}"/>
              </a:ext>
            </a:extLst>
          </p:cNvPr>
          <p:cNvSpPr txBox="1"/>
          <p:nvPr/>
        </p:nvSpPr>
        <p:spPr>
          <a:xfrm>
            <a:off x="692425" y="1219200"/>
            <a:ext cx="10028584" cy="4801314"/>
          </a:xfrm>
          <a:prstGeom prst="rect">
            <a:avLst/>
          </a:prstGeom>
          <a:noFill/>
        </p:spPr>
        <p:txBody>
          <a:bodyPr wrap="square" rtlCol="0">
            <a:spAutoFit/>
          </a:bodyPr>
          <a:lstStyle/>
          <a:p>
            <a:pPr marL="285750" lvl="0" indent="-285750">
              <a:buFont typeface="Arial" panose="020B0604020202020204" pitchFamily="34" charset="0"/>
              <a:buChar char="•"/>
            </a:pPr>
            <a:r>
              <a:rPr lang="es-CO" dirty="0"/>
              <a:t>Con la experiencia de la pasantía internacional pudimos evidenciar como las empresas mexicanas se rigen a las normas que exige la ley y a su cumplimiento continuo y como el gobierno realiza visitas constantes en donde evalúan las condiciones laborales de los trabajadores y los estados de las plantas de  producción.</a:t>
            </a:r>
            <a:endParaRPr lang="es-ES" dirty="0"/>
          </a:p>
          <a:p>
            <a:r>
              <a:rPr lang="es-CO" dirty="0"/>
              <a:t> </a:t>
            </a:r>
            <a:endParaRPr lang="es-ES" dirty="0"/>
          </a:p>
          <a:p>
            <a:pPr marL="285750" lvl="0" indent="-285750">
              <a:buFont typeface="Arial" panose="020B0604020202020204" pitchFamily="34" charset="0"/>
              <a:buChar char="•"/>
            </a:pPr>
            <a:r>
              <a:rPr lang="es-CO" dirty="0"/>
              <a:t>Con la pasantía pudimos tener un mayor conocimiento de las diferentes plantas de producción y de su respectivo manejo, mediante la gerencia del talento humano.</a:t>
            </a:r>
            <a:endParaRPr lang="es-ES" dirty="0"/>
          </a:p>
          <a:p>
            <a:r>
              <a:rPr lang="es-CO" dirty="0"/>
              <a:t> </a:t>
            </a:r>
            <a:endParaRPr lang="es-ES" dirty="0"/>
          </a:p>
          <a:p>
            <a:r>
              <a:rPr lang="es-CO" dirty="0"/>
              <a:t> </a:t>
            </a:r>
            <a:endParaRPr lang="es-ES" dirty="0"/>
          </a:p>
          <a:p>
            <a:pPr marL="285750" lvl="0" indent="-285750">
              <a:buFont typeface="Arial" panose="020B0604020202020204" pitchFamily="34" charset="0"/>
              <a:buChar char="•"/>
            </a:pPr>
            <a:r>
              <a:rPr lang="es-CO" dirty="0"/>
              <a:t> México, busca mediante su norma la protección y el bienestar para cada de las personas que forman parte de las plantas de producción. </a:t>
            </a:r>
            <a:endParaRPr lang="es-ES" dirty="0"/>
          </a:p>
          <a:p>
            <a:r>
              <a:rPr lang="es-CO" dirty="0"/>
              <a:t> </a:t>
            </a:r>
            <a:endParaRPr lang="es-ES" dirty="0"/>
          </a:p>
          <a:p>
            <a:pPr marL="285750" lvl="0" indent="-285750">
              <a:buFont typeface="Arial" panose="020B0604020202020204" pitchFamily="34" charset="0"/>
              <a:buChar char="•"/>
            </a:pPr>
            <a:r>
              <a:rPr lang="es-CO" dirty="0"/>
              <a:t> Las industriales mexicanas hacen un gran aporte de manera mensual a las familias de los trabajadores, las cuales se ven reflejadas en descuentos dentro de los productos que manejan y eventos para todos. </a:t>
            </a:r>
            <a:endParaRPr lang="es-ES" dirty="0"/>
          </a:p>
          <a:p>
            <a:r>
              <a:rPr lang="es-CO" dirty="0"/>
              <a:t> </a:t>
            </a:r>
            <a:endParaRPr lang="es-ES" dirty="0"/>
          </a:p>
          <a:p>
            <a:pPr marL="285750" lvl="0" indent="-285750">
              <a:buFont typeface="Arial" panose="020B0604020202020204" pitchFamily="34" charset="0"/>
              <a:buChar char="•"/>
            </a:pPr>
            <a:r>
              <a:rPr lang="es-CO" dirty="0"/>
              <a:t>Las industrias mexicanas siempre buscan velar por el cuidado y la protección del medio ambiente.</a:t>
            </a:r>
            <a:endParaRPr lang="es-ES" dirty="0"/>
          </a:p>
          <a:p>
            <a:r>
              <a:rPr lang="es-CO" dirty="0"/>
              <a:t> </a:t>
            </a:r>
            <a:endParaRPr lang="es-ES" dirty="0"/>
          </a:p>
        </p:txBody>
      </p:sp>
    </p:spTree>
    <p:extLst>
      <p:ext uri="{BB962C8B-B14F-4D97-AF65-F5344CB8AC3E}">
        <p14:creationId xmlns:p14="http://schemas.microsoft.com/office/powerpoint/2010/main" val="1101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77E49-E9AB-4260-BD32-46D44A4C4992}"/>
              </a:ext>
            </a:extLst>
          </p:cNvPr>
          <p:cNvSpPr>
            <a:spLocks noGrp="1"/>
          </p:cNvSpPr>
          <p:nvPr>
            <p:ph type="title"/>
          </p:nvPr>
        </p:nvSpPr>
        <p:spPr>
          <a:xfrm>
            <a:off x="692425" y="259108"/>
            <a:ext cx="9591261" cy="960092"/>
          </a:xfrm>
        </p:spPr>
        <p:txBody>
          <a:bodyPr>
            <a:normAutofit/>
          </a:bodyPr>
          <a:lstStyle/>
          <a:p>
            <a:pPr algn="ctr"/>
            <a:r>
              <a:rPr lang="es-CO" dirty="0"/>
              <a:t>EVIDENCIAS </a:t>
            </a:r>
          </a:p>
        </p:txBody>
      </p:sp>
      <p:pic>
        <p:nvPicPr>
          <p:cNvPr id="4" name="Imagen 3">
            <a:extLst>
              <a:ext uri="{FF2B5EF4-FFF2-40B4-BE49-F238E27FC236}">
                <a16:creationId xmlns:a16="http://schemas.microsoft.com/office/drawing/2014/main" id="{7C028317-5618-4323-8556-B7BC431E7EED}"/>
              </a:ext>
            </a:extLst>
          </p:cNvPr>
          <p:cNvPicPr/>
          <p:nvPr/>
        </p:nvPicPr>
        <p:blipFill rotWithShape="1">
          <a:blip r:embed="rId3">
            <a:extLst>
              <a:ext uri="{28A0092B-C50C-407E-A947-70E740481C1C}">
                <a14:useLocalDpi xmlns:a14="http://schemas.microsoft.com/office/drawing/2010/main" val="0"/>
              </a:ext>
            </a:extLst>
          </a:blip>
          <a:srcRect b="22187"/>
          <a:stretch/>
        </p:blipFill>
        <p:spPr bwMode="auto">
          <a:xfrm>
            <a:off x="692425" y="1403866"/>
            <a:ext cx="3760305" cy="4389782"/>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BDCDA5A3-4F30-4643-8C5C-8E1C1C700357}"/>
              </a:ext>
            </a:extLst>
          </p:cNvPr>
          <p:cNvPicPr/>
          <p:nvPr/>
        </p:nvPicPr>
        <p:blipFill rotWithShape="1">
          <a:blip r:embed="rId4">
            <a:extLst>
              <a:ext uri="{28A0092B-C50C-407E-A947-70E740481C1C}">
                <a14:useLocalDpi xmlns:a14="http://schemas.microsoft.com/office/drawing/2010/main" val="0"/>
              </a:ext>
            </a:extLst>
          </a:blip>
          <a:srcRect b="34272"/>
          <a:stretch/>
        </p:blipFill>
        <p:spPr bwMode="auto">
          <a:xfrm>
            <a:off x="5311015" y="1403867"/>
            <a:ext cx="3743325" cy="43897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1546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3A4CF72-33AA-4B00-9096-CF9E702CE1A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1236" y="516835"/>
            <a:ext cx="7407964" cy="5128591"/>
          </a:xfrm>
          <a:prstGeom prst="rect">
            <a:avLst/>
          </a:prstGeom>
          <a:noFill/>
          <a:ln>
            <a:noFill/>
          </a:ln>
        </p:spPr>
      </p:pic>
    </p:spTree>
    <p:extLst>
      <p:ext uri="{BB962C8B-B14F-4D97-AF65-F5344CB8AC3E}">
        <p14:creationId xmlns:p14="http://schemas.microsoft.com/office/powerpoint/2010/main" val="300903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77E49-E9AB-4260-BD32-46D44A4C4992}"/>
              </a:ext>
            </a:extLst>
          </p:cNvPr>
          <p:cNvSpPr>
            <a:spLocks noGrp="1"/>
          </p:cNvSpPr>
          <p:nvPr>
            <p:ph type="title"/>
          </p:nvPr>
        </p:nvSpPr>
        <p:spPr>
          <a:xfrm>
            <a:off x="400877" y="1403866"/>
            <a:ext cx="9591261" cy="3769553"/>
          </a:xfrm>
        </p:spPr>
        <p:txBody>
          <a:bodyPr>
            <a:normAutofit/>
          </a:bodyPr>
          <a:lstStyle/>
          <a:p>
            <a:pPr algn="ctr"/>
            <a:r>
              <a:rPr lang="es-CO" sz="12400" dirty="0">
                <a:latin typeface="Arial Rounded MT Bold" panose="020F0704030504030204" pitchFamily="34" charset="0"/>
              </a:rPr>
              <a:t>GRACIAS </a:t>
            </a:r>
          </a:p>
        </p:txBody>
      </p:sp>
      <p:sp>
        <p:nvSpPr>
          <p:cNvPr id="3" name="CuadroTexto 2">
            <a:extLst>
              <a:ext uri="{FF2B5EF4-FFF2-40B4-BE49-F238E27FC236}">
                <a16:creationId xmlns:a16="http://schemas.microsoft.com/office/drawing/2014/main" id="{CFF8BBD1-0080-4436-BA6C-328831DD981E}"/>
              </a:ext>
            </a:extLst>
          </p:cNvPr>
          <p:cNvSpPr txBox="1"/>
          <p:nvPr/>
        </p:nvSpPr>
        <p:spPr>
          <a:xfrm>
            <a:off x="692425" y="1219200"/>
            <a:ext cx="100285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776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88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77E49-E9AB-4260-BD32-46D44A4C4992}"/>
              </a:ext>
            </a:extLst>
          </p:cNvPr>
          <p:cNvSpPr>
            <a:spLocks noGrp="1"/>
          </p:cNvSpPr>
          <p:nvPr>
            <p:ph type="title"/>
          </p:nvPr>
        </p:nvSpPr>
        <p:spPr/>
        <p:txBody>
          <a:bodyPr/>
          <a:lstStyle/>
          <a:p>
            <a:pPr algn="ctr"/>
            <a:r>
              <a:rPr lang="es-CO" dirty="0"/>
              <a:t>HELADOS HOLANDA </a:t>
            </a:r>
          </a:p>
        </p:txBody>
      </p:sp>
      <p:pic>
        <p:nvPicPr>
          <p:cNvPr id="3" name="Imagen 2">
            <a:extLst>
              <a:ext uri="{FF2B5EF4-FFF2-40B4-BE49-F238E27FC236}">
                <a16:creationId xmlns:a16="http://schemas.microsoft.com/office/drawing/2014/main" id="{63B7B9A6-C6B1-4321-8D22-9324205BEFE1}"/>
              </a:ext>
            </a:extLst>
          </p:cNvPr>
          <p:cNvPicPr>
            <a:picLocks noChangeAspect="1"/>
          </p:cNvPicPr>
          <p:nvPr/>
        </p:nvPicPr>
        <p:blipFill rotWithShape="1">
          <a:blip r:embed="rId3"/>
          <a:srcRect l="-1234" t="1785" r="619" b="52576"/>
          <a:stretch/>
        </p:blipFill>
        <p:spPr>
          <a:xfrm>
            <a:off x="238582" y="2411896"/>
            <a:ext cx="3723818" cy="2730679"/>
          </a:xfrm>
          <a:prstGeom prst="rect">
            <a:avLst/>
          </a:prstGeom>
        </p:spPr>
      </p:pic>
      <p:sp>
        <p:nvSpPr>
          <p:cNvPr id="4" name="CuadroTexto 3">
            <a:extLst>
              <a:ext uri="{FF2B5EF4-FFF2-40B4-BE49-F238E27FC236}">
                <a16:creationId xmlns:a16="http://schemas.microsoft.com/office/drawing/2014/main" id="{1C7F552F-1C7C-4C69-A281-7A9C283F6766}"/>
              </a:ext>
            </a:extLst>
          </p:cNvPr>
          <p:cNvSpPr txBox="1"/>
          <p:nvPr/>
        </p:nvSpPr>
        <p:spPr>
          <a:xfrm>
            <a:off x="4333461" y="1828800"/>
            <a:ext cx="4704521" cy="4247317"/>
          </a:xfrm>
          <a:prstGeom prst="rect">
            <a:avLst/>
          </a:prstGeom>
          <a:noFill/>
        </p:spPr>
        <p:txBody>
          <a:bodyPr wrap="square" rtlCol="0">
            <a:spAutoFit/>
          </a:bodyPr>
          <a:lstStyle/>
          <a:p>
            <a:pPr algn="just"/>
            <a:r>
              <a:rPr lang="es-ES" dirty="0"/>
              <a:t>su origen se dio en 1927 cuando francisco Alatorre instalo en su jardín un puesto de helados elaborados por su madre, junto al actual mercado de san juan en el centro de la cuidad de México.</a:t>
            </a:r>
          </a:p>
          <a:p>
            <a:pPr algn="just"/>
            <a:r>
              <a:rPr lang="es-ES" dirty="0"/>
              <a:t>1938 se conformo la empresa helados Holanda S.A </a:t>
            </a:r>
          </a:p>
          <a:p>
            <a:pPr algn="just"/>
            <a:r>
              <a:rPr lang="es-ES" dirty="0"/>
              <a:t>generando mas de 1.000 empleos en la planta de producción.</a:t>
            </a:r>
          </a:p>
          <a:p>
            <a:pPr algn="just"/>
            <a:r>
              <a:rPr lang="es-ES" dirty="0"/>
              <a:t>Y ubicándose en mas de 40 países del mundo.</a:t>
            </a:r>
          </a:p>
          <a:p>
            <a:pPr algn="just"/>
            <a:endParaRPr lang="es-ES" dirty="0"/>
          </a:p>
          <a:p>
            <a:pPr algn="just"/>
            <a:r>
              <a:rPr lang="es-ES" dirty="0"/>
              <a:t>Actualmente cuenta con mas de 100 años en el mercado y los celebra compartiendo felicidad con todo México.</a:t>
            </a:r>
          </a:p>
          <a:p>
            <a:endParaRPr lang="es-ES" dirty="0"/>
          </a:p>
        </p:txBody>
      </p:sp>
    </p:spTree>
    <p:extLst>
      <p:ext uri="{BB962C8B-B14F-4D97-AF65-F5344CB8AC3E}">
        <p14:creationId xmlns:p14="http://schemas.microsoft.com/office/powerpoint/2010/main" val="286042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77E49-E9AB-4260-BD32-46D44A4C4992}"/>
              </a:ext>
            </a:extLst>
          </p:cNvPr>
          <p:cNvSpPr>
            <a:spLocks noGrp="1"/>
          </p:cNvSpPr>
          <p:nvPr>
            <p:ph type="title"/>
          </p:nvPr>
        </p:nvSpPr>
        <p:spPr/>
        <p:txBody>
          <a:bodyPr/>
          <a:lstStyle/>
          <a:p>
            <a:pPr algn="ctr"/>
            <a:r>
              <a:rPr lang="es-CO" dirty="0"/>
              <a:t>OBJETIVO GERENCIAL.</a:t>
            </a:r>
          </a:p>
        </p:txBody>
      </p:sp>
      <p:sp>
        <p:nvSpPr>
          <p:cNvPr id="4" name="CuadroTexto 3">
            <a:extLst>
              <a:ext uri="{FF2B5EF4-FFF2-40B4-BE49-F238E27FC236}">
                <a16:creationId xmlns:a16="http://schemas.microsoft.com/office/drawing/2014/main" id="{1C7F552F-1C7C-4C69-A281-7A9C283F6766}"/>
              </a:ext>
            </a:extLst>
          </p:cNvPr>
          <p:cNvSpPr txBox="1"/>
          <p:nvPr/>
        </p:nvSpPr>
        <p:spPr>
          <a:xfrm>
            <a:off x="1086678" y="2796698"/>
            <a:ext cx="3829878" cy="1754326"/>
          </a:xfrm>
          <a:prstGeom prst="rect">
            <a:avLst/>
          </a:prstGeom>
          <a:noFill/>
        </p:spPr>
        <p:txBody>
          <a:bodyPr wrap="square" rtlCol="0">
            <a:spAutoFit/>
          </a:bodyPr>
          <a:lstStyle/>
          <a:p>
            <a:pPr marL="285750" indent="-285750">
              <a:buFont typeface="Arial" panose="020B0604020202020204" pitchFamily="34" charset="0"/>
              <a:buChar char="•"/>
            </a:pPr>
            <a:r>
              <a:rPr lang="es-CO" dirty="0"/>
              <a:t>Conocer mediante un ejercicio de observación la implementación del programa de seguridad y salud en el trabajo en la empresa Helados Holanda, ciudad de México.</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A4DE9610-33AC-43F9-ABDD-0C51CBC7A03D}"/>
              </a:ext>
            </a:extLst>
          </p:cNvPr>
          <p:cNvPicPr>
            <a:picLocks noChangeAspect="1"/>
          </p:cNvPicPr>
          <p:nvPr/>
        </p:nvPicPr>
        <p:blipFill>
          <a:blip r:embed="rId3"/>
          <a:stretch>
            <a:fillRect/>
          </a:stretch>
        </p:blipFill>
        <p:spPr>
          <a:xfrm>
            <a:off x="4916556" y="2599133"/>
            <a:ext cx="3829878" cy="2673382"/>
          </a:xfrm>
          <a:prstGeom prst="rect">
            <a:avLst/>
          </a:prstGeom>
        </p:spPr>
      </p:pic>
    </p:spTree>
    <p:extLst>
      <p:ext uri="{BB962C8B-B14F-4D97-AF65-F5344CB8AC3E}">
        <p14:creationId xmlns:p14="http://schemas.microsoft.com/office/powerpoint/2010/main" val="1116177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77E49-E9AB-4260-BD32-46D44A4C4992}"/>
              </a:ext>
            </a:extLst>
          </p:cNvPr>
          <p:cNvSpPr>
            <a:spLocks noGrp="1"/>
          </p:cNvSpPr>
          <p:nvPr>
            <p:ph type="title"/>
          </p:nvPr>
        </p:nvSpPr>
        <p:spPr/>
        <p:txBody>
          <a:bodyPr/>
          <a:lstStyle/>
          <a:p>
            <a:pPr algn="ctr"/>
            <a:r>
              <a:rPr lang="es-CO" dirty="0"/>
              <a:t>OBJETIVOS ESPECIFICOS.</a:t>
            </a:r>
          </a:p>
        </p:txBody>
      </p:sp>
      <p:sp>
        <p:nvSpPr>
          <p:cNvPr id="4" name="CuadroTexto 3">
            <a:extLst>
              <a:ext uri="{FF2B5EF4-FFF2-40B4-BE49-F238E27FC236}">
                <a16:creationId xmlns:a16="http://schemas.microsoft.com/office/drawing/2014/main" id="{1C7F552F-1C7C-4C69-A281-7A9C283F6766}"/>
              </a:ext>
            </a:extLst>
          </p:cNvPr>
          <p:cNvSpPr txBox="1"/>
          <p:nvPr/>
        </p:nvSpPr>
        <p:spPr>
          <a:xfrm>
            <a:off x="2445026" y="2491409"/>
            <a:ext cx="7301948" cy="2862322"/>
          </a:xfrm>
          <a:prstGeom prst="rect">
            <a:avLst/>
          </a:prstGeom>
          <a:noFill/>
        </p:spPr>
        <p:txBody>
          <a:bodyPr wrap="square" rtlCol="0">
            <a:spAutoFit/>
          </a:bodyPr>
          <a:lstStyle/>
          <a:p>
            <a:pPr marL="285750" lvl="0" indent="-285750">
              <a:buFont typeface="Arial" panose="020B0604020202020204" pitchFamily="34" charset="0"/>
              <a:buChar char="•"/>
            </a:pPr>
            <a:r>
              <a:rPr lang="es-CO" dirty="0"/>
              <a:t>  Hacer una revisión normativa y documental sobre seguridad y salud en el trabajo en México.</a:t>
            </a:r>
          </a:p>
          <a:p>
            <a:pPr lvl="0"/>
            <a:endParaRPr lang="es-CO" dirty="0"/>
          </a:p>
          <a:p>
            <a:pPr marL="285750" indent="-285750">
              <a:buFont typeface="Arial" panose="020B0604020202020204" pitchFamily="34" charset="0"/>
              <a:buChar char="•"/>
            </a:pPr>
            <a:r>
              <a:rPr lang="es-CO" dirty="0"/>
              <a:t>Documentar la experiencia de la visita a la planta de producción de la empresa Helados Holanda.</a:t>
            </a:r>
          </a:p>
          <a:p>
            <a:endParaRPr lang="es-CO" dirty="0"/>
          </a:p>
          <a:p>
            <a:pPr marL="285750" indent="-285750">
              <a:buFont typeface="Arial" panose="020B0604020202020204" pitchFamily="34" charset="0"/>
              <a:buChar char="•"/>
            </a:pPr>
            <a:r>
              <a:rPr lang="es-CO" dirty="0"/>
              <a:t> Elaborar un comparativo entre la norma y lo aplicado en la empresa.</a:t>
            </a:r>
          </a:p>
          <a:p>
            <a:pPr marL="342900" indent="-342900">
              <a:buFontTx/>
              <a:buAutoNum type="arabicPeriod"/>
            </a:pPr>
            <a:endParaRPr lang="es-ES" dirty="0"/>
          </a:p>
          <a:p>
            <a:pPr marL="342900" lvl="0" indent="-342900">
              <a:buAutoNum type="arabicPeriod"/>
            </a:pP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0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77E49-E9AB-4260-BD32-46D44A4C4992}"/>
              </a:ext>
            </a:extLst>
          </p:cNvPr>
          <p:cNvSpPr>
            <a:spLocks noGrp="1"/>
          </p:cNvSpPr>
          <p:nvPr>
            <p:ph type="title"/>
          </p:nvPr>
        </p:nvSpPr>
        <p:spPr/>
        <p:txBody>
          <a:bodyPr/>
          <a:lstStyle/>
          <a:p>
            <a:pPr algn="ctr"/>
            <a:r>
              <a:rPr lang="es-ES" dirty="0"/>
              <a:t>IDENTIFICACIÒN DEL PERSORNAL DENTRO DE LA PLANTA DE PRODUCCIÒN.</a:t>
            </a:r>
            <a:endParaRPr lang="es-CO" dirty="0"/>
          </a:p>
        </p:txBody>
      </p:sp>
      <p:pic>
        <p:nvPicPr>
          <p:cNvPr id="6" name="Picture 2" descr="Resultado de imagen para CASCO BLANCO">
            <a:extLst>
              <a:ext uri="{FF2B5EF4-FFF2-40B4-BE49-F238E27FC236}">
                <a16:creationId xmlns:a16="http://schemas.microsoft.com/office/drawing/2014/main" id="{CD50FF33-ABD5-4771-BEEC-C9BF3E2A1C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0884" y="1940564"/>
            <a:ext cx="954631" cy="80000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4C59C30-0D0D-460C-A431-E19C6FC05CC8}"/>
              </a:ext>
            </a:extLst>
          </p:cNvPr>
          <p:cNvSpPr txBox="1"/>
          <p:nvPr/>
        </p:nvSpPr>
        <p:spPr>
          <a:xfrm>
            <a:off x="1603414" y="1978616"/>
            <a:ext cx="3574048" cy="646331"/>
          </a:xfrm>
          <a:prstGeom prst="rect">
            <a:avLst/>
          </a:prstGeom>
          <a:noFill/>
        </p:spPr>
        <p:txBody>
          <a:bodyPr wrap="square" rtlCol="0">
            <a:spAutoFit/>
          </a:bodyPr>
          <a:lstStyle/>
          <a:p>
            <a:r>
              <a:rPr lang="es-ES" dirty="0"/>
              <a:t>Identifican los colaboradores antiguos.</a:t>
            </a:r>
          </a:p>
        </p:txBody>
      </p:sp>
      <p:pic>
        <p:nvPicPr>
          <p:cNvPr id="8" name="Imagen 7">
            <a:extLst>
              <a:ext uri="{FF2B5EF4-FFF2-40B4-BE49-F238E27FC236}">
                <a16:creationId xmlns:a16="http://schemas.microsoft.com/office/drawing/2014/main" id="{48A4AA80-2E96-4D51-AEA5-58BD4EAE6ED7}"/>
              </a:ext>
            </a:extLst>
          </p:cNvPr>
          <p:cNvPicPr>
            <a:picLocks noChangeAspect="1"/>
          </p:cNvPicPr>
          <p:nvPr/>
        </p:nvPicPr>
        <p:blipFill>
          <a:blip r:embed="rId4"/>
          <a:stretch>
            <a:fillRect/>
          </a:stretch>
        </p:blipFill>
        <p:spPr>
          <a:xfrm>
            <a:off x="309975" y="3048495"/>
            <a:ext cx="990600" cy="990600"/>
          </a:xfrm>
          <a:prstGeom prst="rect">
            <a:avLst/>
          </a:prstGeom>
        </p:spPr>
      </p:pic>
      <p:sp>
        <p:nvSpPr>
          <p:cNvPr id="9" name="CuadroTexto 8">
            <a:extLst>
              <a:ext uri="{FF2B5EF4-FFF2-40B4-BE49-F238E27FC236}">
                <a16:creationId xmlns:a16="http://schemas.microsoft.com/office/drawing/2014/main" id="{27B7C221-B3D2-4596-A6F6-81B926535576}"/>
              </a:ext>
            </a:extLst>
          </p:cNvPr>
          <p:cNvSpPr txBox="1"/>
          <p:nvPr/>
        </p:nvSpPr>
        <p:spPr>
          <a:xfrm>
            <a:off x="1569185" y="3102069"/>
            <a:ext cx="3574048" cy="646331"/>
          </a:xfrm>
          <a:prstGeom prst="rect">
            <a:avLst/>
          </a:prstGeom>
          <a:noFill/>
        </p:spPr>
        <p:txBody>
          <a:bodyPr wrap="square" rtlCol="0">
            <a:spAutoFit/>
          </a:bodyPr>
          <a:lstStyle/>
          <a:p>
            <a:r>
              <a:rPr lang="es-ES" dirty="0"/>
              <a:t>Identifican los colaboradores que realizan turnos.</a:t>
            </a:r>
          </a:p>
        </p:txBody>
      </p:sp>
      <p:pic>
        <p:nvPicPr>
          <p:cNvPr id="10" name="Imagen 9">
            <a:extLst>
              <a:ext uri="{FF2B5EF4-FFF2-40B4-BE49-F238E27FC236}">
                <a16:creationId xmlns:a16="http://schemas.microsoft.com/office/drawing/2014/main" id="{6C72B20D-C25E-42CF-A83F-F4B97D643990}"/>
              </a:ext>
            </a:extLst>
          </p:cNvPr>
          <p:cNvPicPr>
            <a:picLocks noChangeAspect="1"/>
          </p:cNvPicPr>
          <p:nvPr/>
        </p:nvPicPr>
        <p:blipFill>
          <a:blip r:embed="rId5"/>
          <a:stretch>
            <a:fillRect/>
          </a:stretch>
        </p:blipFill>
        <p:spPr>
          <a:xfrm>
            <a:off x="183703" y="4347018"/>
            <a:ext cx="1308991" cy="1308991"/>
          </a:xfrm>
          <a:prstGeom prst="rect">
            <a:avLst/>
          </a:prstGeom>
        </p:spPr>
      </p:pic>
      <p:sp>
        <p:nvSpPr>
          <p:cNvPr id="11" name="CuadroTexto 10">
            <a:extLst>
              <a:ext uri="{FF2B5EF4-FFF2-40B4-BE49-F238E27FC236}">
                <a16:creationId xmlns:a16="http://schemas.microsoft.com/office/drawing/2014/main" id="{EB8F5B15-5960-4D3B-B245-CD4AAF22F4A7}"/>
              </a:ext>
            </a:extLst>
          </p:cNvPr>
          <p:cNvSpPr txBox="1"/>
          <p:nvPr/>
        </p:nvSpPr>
        <p:spPr>
          <a:xfrm>
            <a:off x="1569185" y="4513450"/>
            <a:ext cx="3574048" cy="646331"/>
          </a:xfrm>
          <a:prstGeom prst="rect">
            <a:avLst/>
          </a:prstGeom>
          <a:noFill/>
        </p:spPr>
        <p:txBody>
          <a:bodyPr wrap="square" rtlCol="0">
            <a:spAutoFit/>
          </a:bodyPr>
          <a:lstStyle/>
          <a:p>
            <a:r>
              <a:rPr lang="es-ES" dirty="0"/>
              <a:t>Identifican los colaboradores en periodo de prueba.</a:t>
            </a:r>
          </a:p>
        </p:txBody>
      </p:sp>
      <p:pic>
        <p:nvPicPr>
          <p:cNvPr id="12" name="Imagen 11">
            <a:extLst>
              <a:ext uri="{FF2B5EF4-FFF2-40B4-BE49-F238E27FC236}">
                <a16:creationId xmlns:a16="http://schemas.microsoft.com/office/drawing/2014/main" id="{4077CB76-5A48-4846-8151-E9BE0EAB7101}"/>
              </a:ext>
            </a:extLst>
          </p:cNvPr>
          <p:cNvPicPr>
            <a:picLocks noChangeAspect="1"/>
          </p:cNvPicPr>
          <p:nvPr/>
        </p:nvPicPr>
        <p:blipFill>
          <a:blip r:embed="rId6"/>
          <a:stretch>
            <a:fillRect/>
          </a:stretch>
        </p:blipFill>
        <p:spPr>
          <a:xfrm>
            <a:off x="5059581" y="2337019"/>
            <a:ext cx="1132929" cy="1000145"/>
          </a:xfrm>
          <a:prstGeom prst="rect">
            <a:avLst/>
          </a:prstGeom>
        </p:spPr>
      </p:pic>
      <p:sp>
        <p:nvSpPr>
          <p:cNvPr id="13" name="CuadroTexto 12">
            <a:extLst>
              <a:ext uri="{FF2B5EF4-FFF2-40B4-BE49-F238E27FC236}">
                <a16:creationId xmlns:a16="http://schemas.microsoft.com/office/drawing/2014/main" id="{53E0FF36-E180-4EF4-B7BA-A7A4B28D5F51}"/>
              </a:ext>
            </a:extLst>
          </p:cNvPr>
          <p:cNvSpPr txBox="1"/>
          <p:nvPr/>
        </p:nvSpPr>
        <p:spPr>
          <a:xfrm>
            <a:off x="6221829" y="2513925"/>
            <a:ext cx="2446029" cy="646331"/>
          </a:xfrm>
          <a:prstGeom prst="rect">
            <a:avLst/>
          </a:prstGeom>
          <a:noFill/>
        </p:spPr>
        <p:txBody>
          <a:bodyPr wrap="square" rtlCol="0">
            <a:spAutoFit/>
          </a:bodyPr>
          <a:lstStyle/>
          <a:p>
            <a:r>
              <a:rPr lang="es-ES" dirty="0"/>
              <a:t>Identifican a mujeres en periodo de gestación.</a:t>
            </a:r>
          </a:p>
        </p:txBody>
      </p:sp>
      <p:pic>
        <p:nvPicPr>
          <p:cNvPr id="14" name="Imagen 13">
            <a:extLst>
              <a:ext uri="{FF2B5EF4-FFF2-40B4-BE49-F238E27FC236}">
                <a16:creationId xmlns:a16="http://schemas.microsoft.com/office/drawing/2014/main" id="{9253058A-A7AA-4268-9C20-C8951FF08C76}"/>
              </a:ext>
            </a:extLst>
          </p:cNvPr>
          <p:cNvPicPr>
            <a:picLocks noChangeAspect="1"/>
          </p:cNvPicPr>
          <p:nvPr/>
        </p:nvPicPr>
        <p:blipFill>
          <a:blip r:embed="rId7"/>
          <a:stretch>
            <a:fillRect/>
          </a:stretch>
        </p:blipFill>
        <p:spPr>
          <a:xfrm>
            <a:off x="4977075" y="3748400"/>
            <a:ext cx="1115518" cy="909501"/>
          </a:xfrm>
          <a:prstGeom prst="rect">
            <a:avLst/>
          </a:prstGeom>
        </p:spPr>
      </p:pic>
      <p:sp>
        <p:nvSpPr>
          <p:cNvPr id="15" name="CuadroTexto 14">
            <a:extLst>
              <a:ext uri="{FF2B5EF4-FFF2-40B4-BE49-F238E27FC236}">
                <a16:creationId xmlns:a16="http://schemas.microsoft.com/office/drawing/2014/main" id="{A5DC1EE6-BE53-472C-9C19-711AE0A05E00}"/>
              </a:ext>
            </a:extLst>
          </p:cNvPr>
          <p:cNvSpPr txBox="1"/>
          <p:nvPr/>
        </p:nvSpPr>
        <p:spPr>
          <a:xfrm>
            <a:off x="6221829" y="3748400"/>
            <a:ext cx="2597904" cy="923330"/>
          </a:xfrm>
          <a:prstGeom prst="rect">
            <a:avLst/>
          </a:prstGeom>
          <a:noFill/>
        </p:spPr>
        <p:txBody>
          <a:bodyPr wrap="square" rtlCol="0">
            <a:spAutoFit/>
          </a:bodyPr>
          <a:lstStyle/>
          <a:p>
            <a:r>
              <a:rPr lang="es-ES" dirty="0"/>
              <a:t>Identifican a los colaboradores que hacen vacaciones.</a:t>
            </a:r>
          </a:p>
        </p:txBody>
      </p:sp>
    </p:spTree>
    <p:extLst>
      <p:ext uri="{BB962C8B-B14F-4D97-AF65-F5344CB8AC3E}">
        <p14:creationId xmlns:p14="http://schemas.microsoft.com/office/powerpoint/2010/main" val="292207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77E49-E9AB-4260-BD32-46D44A4C4992}"/>
              </a:ext>
            </a:extLst>
          </p:cNvPr>
          <p:cNvSpPr>
            <a:spLocks noGrp="1"/>
          </p:cNvSpPr>
          <p:nvPr>
            <p:ph type="title"/>
          </p:nvPr>
        </p:nvSpPr>
        <p:spPr/>
        <p:txBody>
          <a:bodyPr/>
          <a:lstStyle/>
          <a:p>
            <a:pPr algn="ctr"/>
            <a:r>
              <a:rPr lang="es-ES" dirty="0"/>
              <a:t>DOTACIÒN </a:t>
            </a:r>
            <a:endParaRPr lang="es-CO" dirty="0"/>
          </a:p>
        </p:txBody>
      </p:sp>
      <p:sp>
        <p:nvSpPr>
          <p:cNvPr id="4" name="CuadroTexto 3">
            <a:extLst>
              <a:ext uri="{FF2B5EF4-FFF2-40B4-BE49-F238E27FC236}">
                <a16:creationId xmlns:a16="http://schemas.microsoft.com/office/drawing/2014/main" id="{1C7F552F-1C7C-4C69-A281-7A9C283F6766}"/>
              </a:ext>
            </a:extLst>
          </p:cNvPr>
          <p:cNvSpPr txBox="1"/>
          <p:nvPr/>
        </p:nvSpPr>
        <p:spPr>
          <a:xfrm>
            <a:off x="1138298" y="2348373"/>
            <a:ext cx="3829878" cy="2585323"/>
          </a:xfrm>
          <a:prstGeom prst="rect">
            <a:avLst/>
          </a:prstGeom>
          <a:noFill/>
        </p:spPr>
        <p:txBody>
          <a:bodyPr wrap="square" rtlCol="0">
            <a:spAutoFit/>
          </a:bodyPr>
          <a:lstStyle/>
          <a:p>
            <a:r>
              <a:rPr lang="es-ES" dirty="0"/>
              <a:t>La dotación se da cada 3 meses y incluye:</a:t>
            </a:r>
          </a:p>
          <a:p>
            <a:endParaRPr lang="es-ES" dirty="0"/>
          </a:p>
          <a:p>
            <a:pPr algn="just">
              <a:buFont typeface="Arial" panose="020B0604020202020204" pitchFamily="34" charset="0"/>
              <a:buChar char="•"/>
            </a:pPr>
            <a:r>
              <a:rPr lang="es-ES" dirty="0"/>
              <a:t>Un overol blanco.</a:t>
            </a:r>
          </a:p>
          <a:p>
            <a:pPr algn="just">
              <a:buFont typeface="Arial" panose="020B0604020202020204" pitchFamily="34" charset="0"/>
              <a:buChar char="•"/>
            </a:pPr>
            <a:r>
              <a:rPr lang="es-ES" dirty="0"/>
              <a:t>Tapabocas.</a:t>
            </a:r>
          </a:p>
          <a:p>
            <a:pPr algn="just">
              <a:buFont typeface="Arial" panose="020B0604020202020204" pitchFamily="34" charset="0"/>
              <a:buChar char="•"/>
            </a:pPr>
            <a:r>
              <a:rPr lang="es-ES" dirty="0"/>
              <a:t>Botas.</a:t>
            </a:r>
          </a:p>
          <a:p>
            <a:pPr algn="just">
              <a:buFont typeface="Arial" panose="020B0604020202020204" pitchFamily="34" charset="0"/>
              <a:buChar char="•"/>
            </a:pPr>
            <a:r>
              <a:rPr lang="es-ES" dirty="0"/>
              <a:t>Guantes.</a:t>
            </a:r>
          </a:p>
          <a:p>
            <a:pPr algn="just">
              <a:buFont typeface="Arial" panose="020B0604020202020204" pitchFamily="34" charset="0"/>
              <a:buChar char="•"/>
            </a:pPr>
            <a:r>
              <a:rPr lang="es-ES" dirty="0"/>
              <a:t> casco.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4" descr="Imagen relacionada">
            <a:extLst>
              <a:ext uri="{FF2B5EF4-FFF2-40B4-BE49-F238E27FC236}">
                <a16:creationId xmlns:a16="http://schemas.microsoft.com/office/drawing/2014/main" id="{94E5AC3A-74AF-4945-8522-0F724BF6C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484" y="1690688"/>
            <a:ext cx="3829878" cy="415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39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77E49-E9AB-4260-BD32-46D44A4C4992}"/>
              </a:ext>
            </a:extLst>
          </p:cNvPr>
          <p:cNvSpPr>
            <a:spLocks noGrp="1"/>
          </p:cNvSpPr>
          <p:nvPr>
            <p:ph type="title"/>
          </p:nvPr>
        </p:nvSpPr>
        <p:spPr/>
        <p:txBody>
          <a:bodyPr/>
          <a:lstStyle/>
          <a:p>
            <a:pPr algn="ctr"/>
            <a:r>
              <a:rPr lang="es-ES" dirty="0"/>
              <a:t>CONDICIONES LABORALES</a:t>
            </a:r>
            <a:endParaRPr lang="es-CO" dirty="0"/>
          </a:p>
        </p:txBody>
      </p:sp>
      <p:sp>
        <p:nvSpPr>
          <p:cNvPr id="4" name="CuadroTexto 3">
            <a:extLst>
              <a:ext uri="{FF2B5EF4-FFF2-40B4-BE49-F238E27FC236}">
                <a16:creationId xmlns:a16="http://schemas.microsoft.com/office/drawing/2014/main" id="{1C7F552F-1C7C-4C69-A281-7A9C283F6766}"/>
              </a:ext>
            </a:extLst>
          </p:cNvPr>
          <p:cNvSpPr txBox="1"/>
          <p:nvPr/>
        </p:nvSpPr>
        <p:spPr>
          <a:xfrm>
            <a:off x="2743200" y="2253358"/>
            <a:ext cx="9448800" cy="313932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s-ES" dirty="0"/>
              <a:t>Manejan excelente salario y prestaciones.</a:t>
            </a:r>
          </a:p>
          <a:p>
            <a:pPr marL="342900" indent="-342900" algn="just">
              <a:lnSpc>
                <a:spcPct val="150000"/>
              </a:lnSpc>
              <a:buFont typeface="Arial" panose="020B0604020202020204" pitchFamily="34" charset="0"/>
              <a:buChar char="•"/>
            </a:pPr>
            <a:r>
              <a:rPr lang="es-ES" dirty="0"/>
              <a:t>Toman la opinión de los colaboradores para cuadrar turnos.</a:t>
            </a:r>
          </a:p>
          <a:p>
            <a:pPr marL="342900" indent="-342900" algn="just">
              <a:lnSpc>
                <a:spcPct val="150000"/>
              </a:lnSpc>
              <a:buFont typeface="Arial" panose="020B0604020202020204" pitchFamily="34" charset="0"/>
              <a:buChar char="•"/>
            </a:pPr>
            <a:r>
              <a:rPr lang="es-ES" dirty="0"/>
              <a:t>Pagan muy bien las horas extras.</a:t>
            </a:r>
          </a:p>
          <a:p>
            <a:pPr marL="342900" indent="-342900" algn="just">
              <a:lnSpc>
                <a:spcPct val="150000"/>
              </a:lnSpc>
              <a:buFont typeface="Arial" panose="020B0604020202020204" pitchFamily="34" charset="0"/>
              <a:buChar char="•"/>
            </a:pPr>
            <a:r>
              <a:rPr lang="es-ES" dirty="0"/>
              <a:t>Los colaboradores son beneficiarios de las promociones.</a:t>
            </a:r>
          </a:p>
          <a:p>
            <a:pPr marL="342900" indent="-342900" algn="just">
              <a:lnSpc>
                <a:spcPct val="150000"/>
              </a:lnSpc>
              <a:buFont typeface="Arial" panose="020B0604020202020204" pitchFamily="34" charset="0"/>
              <a:buChar char="•"/>
            </a:pPr>
            <a:r>
              <a:rPr lang="es-ES" dirty="0"/>
              <a:t>Buscan constantemente un buen ambiente laboral.</a:t>
            </a:r>
          </a:p>
          <a:p>
            <a:pPr marL="342900" indent="-342900" algn="just">
              <a:lnSpc>
                <a:spcPct val="150000"/>
              </a:lnSpc>
              <a:buFont typeface="Arial" panose="020B0604020202020204" pitchFamily="34" charset="0"/>
              <a:buChar char="•"/>
            </a:pPr>
            <a:r>
              <a:rPr lang="es-ES" dirty="0"/>
              <a:t>Hacen reconocimientos a las labores ejercidas.</a:t>
            </a:r>
          </a:p>
          <a:p>
            <a:pPr marL="342900" indent="-342900" algn="just">
              <a:buFont typeface="Arial" panose="020B0604020202020204" pitchFamily="34" charset="0"/>
              <a:buChar char="•"/>
            </a:pPr>
            <a:endParaRPr lang="es-ES"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89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77E49-E9AB-4260-BD32-46D44A4C4992}"/>
              </a:ext>
            </a:extLst>
          </p:cNvPr>
          <p:cNvSpPr>
            <a:spLocks noGrp="1"/>
          </p:cNvSpPr>
          <p:nvPr>
            <p:ph type="title"/>
          </p:nvPr>
        </p:nvSpPr>
        <p:spPr>
          <a:xfrm>
            <a:off x="838200" y="365126"/>
            <a:ext cx="9591261" cy="960092"/>
          </a:xfrm>
        </p:spPr>
        <p:txBody>
          <a:bodyPr>
            <a:normAutofit fontScale="90000"/>
          </a:bodyPr>
          <a:lstStyle/>
          <a:p>
            <a:pPr algn="ctr"/>
            <a:r>
              <a:rPr lang="es-CO" dirty="0"/>
              <a:t>FOTO TOMADA EN LA PLANTA DE PRODCUCIÒN HELADOS HOLANDA</a:t>
            </a:r>
          </a:p>
        </p:txBody>
      </p:sp>
      <p:pic>
        <p:nvPicPr>
          <p:cNvPr id="3" name="Imagen 2">
            <a:extLst>
              <a:ext uri="{FF2B5EF4-FFF2-40B4-BE49-F238E27FC236}">
                <a16:creationId xmlns:a16="http://schemas.microsoft.com/office/drawing/2014/main" id="{A541C379-BFDC-443A-873E-6171F61A55CE}"/>
              </a:ext>
            </a:extLst>
          </p:cNvPr>
          <p:cNvPicPr>
            <a:picLocks noChangeAspect="1"/>
          </p:cNvPicPr>
          <p:nvPr/>
        </p:nvPicPr>
        <p:blipFill>
          <a:blip r:embed="rId3"/>
          <a:stretch>
            <a:fillRect/>
          </a:stretch>
        </p:blipFill>
        <p:spPr>
          <a:xfrm>
            <a:off x="2799587" y="1647618"/>
            <a:ext cx="5440412" cy="4235257"/>
          </a:xfrm>
          <a:prstGeom prst="rect">
            <a:avLst/>
          </a:prstGeom>
        </p:spPr>
      </p:pic>
    </p:spTree>
    <p:extLst>
      <p:ext uri="{BB962C8B-B14F-4D97-AF65-F5344CB8AC3E}">
        <p14:creationId xmlns:p14="http://schemas.microsoft.com/office/powerpoint/2010/main" val="288837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77E49-E9AB-4260-BD32-46D44A4C4992}"/>
              </a:ext>
            </a:extLst>
          </p:cNvPr>
          <p:cNvSpPr>
            <a:spLocks noGrp="1"/>
          </p:cNvSpPr>
          <p:nvPr>
            <p:ph type="title"/>
          </p:nvPr>
        </p:nvSpPr>
        <p:spPr>
          <a:xfrm>
            <a:off x="838200" y="365126"/>
            <a:ext cx="9591261" cy="960092"/>
          </a:xfrm>
        </p:spPr>
        <p:txBody>
          <a:bodyPr>
            <a:normAutofit fontScale="90000"/>
          </a:bodyPr>
          <a:lstStyle/>
          <a:p>
            <a:pPr algn="ctr"/>
            <a:r>
              <a:rPr lang="es-CO" dirty="0"/>
              <a:t>COMPARATIVO</a:t>
            </a:r>
            <a:br>
              <a:rPr lang="es-CO" dirty="0"/>
            </a:br>
            <a:r>
              <a:rPr lang="es-CO" dirty="0"/>
              <a:t>LEYES MEXICANAS Y PLANATA DE PRODUCCIÒN </a:t>
            </a:r>
          </a:p>
        </p:txBody>
      </p:sp>
      <p:graphicFrame>
        <p:nvGraphicFramePr>
          <p:cNvPr id="4" name="Tabla 3">
            <a:extLst>
              <a:ext uri="{FF2B5EF4-FFF2-40B4-BE49-F238E27FC236}">
                <a16:creationId xmlns:a16="http://schemas.microsoft.com/office/drawing/2014/main" id="{87D70BD4-0011-44F6-9978-F92BBB9913C7}"/>
              </a:ext>
            </a:extLst>
          </p:cNvPr>
          <p:cNvGraphicFramePr>
            <a:graphicFrameLocks noGrp="1"/>
          </p:cNvGraphicFramePr>
          <p:nvPr>
            <p:extLst>
              <p:ext uri="{D42A27DB-BD31-4B8C-83A1-F6EECF244321}">
                <p14:modId xmlns:p14="http://schemas.microsoft.com/office/powerpoint/2010/main" val="1757101667"/>
              </p:ext>
            </p:extLst>
          </p:nvPr>
        </p:nvGraphicFramePr>
        <p:xfrm>
          <a:off x="1590261" y="1630016"/>
          <a:ext cx="7287640" cy="4147931"/>
        </p:xfrm>
        <a:graphic>
          <a:graphicData uri="http://schemas.openxmlformats.org/drawingml/2006/table">
            <a:tbl>
              <a:tblPr>
                <a:tableStyleId>{5C22544A-7EE6-4342-B048-85BDC9FD1C3A}</a:tableStyleId>
              </a:tblPr>
              <a:tblGrid>
                <a:gridCol w="2324217">
                  <a:extLst>
                    <a:ext uri="{9D8B030D-6E8A-4147-A177-3AD203B41FA5}">
                      <a16:colId xmlns:a16="http://schemas.microsoft.com/office/drawing/2014/main" val="55275972"/>
                    </a:ext>
                  </a:extLst>
                </a:gridCol>
                <a:gridCol w="4963423">
                  <a:extLst>
                    <a:ext uri="{9D8B030D-6E8A-4147-A177-3AD203B41FA5}">
                      <a16:colId xmlns:a16="http://schemas.microsoft.com/office/drawing/2014/main" val="980556424"/>
                    </a:ext>
                  </a:extLst>
                </a:gridCol>
              </a:tblGrid>
              <a:tr h="649758">
                <a:tc>
                  <a:txBody>
                    <a:bodyPr/>
                    <a:lstStyle/>
                    <a:p>
                      <a:pPr marL="457200" algn="ctr">
                        <a:lnSpc>
                          <a:spcPct val="150000"/>
                        </a:lnSpc>
                        <a:spcAft>
                          <a:spcPts val="0"/>
                        </a:spcAft>
                      </a:pPr>
                      <a:r>
                        <a:rPr lang="es-CO" sz="1000">
                          <a:effectLst/>
                        </a:rPr>
                        <a:t>LEY MEXICANA DE SEGURIDAD Y SALUD EN EL TRABAJO</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667" marR="41667" marT="0" marB="0"/>
                </a:tc>
                <a:tc>
                  <a:txBody>
                    <a:bodyPr/>
                    <a:lstStyle/>
                    <a:p>
                      <a:pPr marL="457200" algn="ctr">
                        <a:lnSpc>
                          <a:spcPct val="150000"/>
                        </a:lnSpc>
                        <a:spcAft>
                          <a:spcPts val="800"/>
                        </a:spcAft>
                      </a:pPr>
                      <a:r>
                        <a:rPr lang="es-CO" sz="1000" dirty="0">
                          <a:effectLst/>
                        </a:rPr>
                        <a:t>PLANTA DE PRODCUCCIÒN HELADOS HOLANDA</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667" marR="41667" marT="0" marB="0"/>
                </a:tc>
                <a:extLst>
                  <a:ext uri="{0D108BD9-81ED-4DB2-BD59-A6C34878D82A}">
                    <a16:rowId xmlns:a16="http://schemas.microsoft.com/office/drawing/2014/main" val="2651406579"/>
                  </a:ext>
                </a:extLst>
              </a:tr>
              <a:tr h="1634694">
                <a:tc>
                  <a:txBody>
                    <a:bodyPr/>
                    <a:lstStyle/>
                    <a:p>
                      <a:pPr marL="457200" algn="just">
                        <a:lnSpc>
                          <a:spcPct val="150000"/>
                        </a:lnSpc>
                        <a:spcAft>
                          <a:spcPts val="0"/>
                        </a:spcAft>
                      </a:pPr>
                      <a:r>
                        <a:rPr lang="es-CO" sz="800">
                          <a:effectLst/>
                        </a:rPr>
                        <a:t>El artículo 123, apartado “A”, fracción XV, la ley suprema dispone los preceptos legales sobre higiene y seguridad en las instalaciones de su establecimiento y adoptar medidas legales para prevenir accidentes en el uso de máquinas.</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667" marR="41667" marT="0" marB="0"/>
                </a:tc>
                <a:tc>
                  <a:txBody>
                    <a:bodyPr/>
                    <a:lstStyle/>
                    <a:p>
                      <a:pPr marL="342900" lvl="0" indent="-342900" algn="just">
                        <a:lnSpc>
                          <a:spcPct val="150000"/>
                        </a:lnSpc>
                        <a:spcAft>
                          <a:spcPts val="800"/>
                        </a:spcAft>
                        <a:buFont typeface="Symbol" panose="05050102010706020507" pitchFamily="18" charset="2"/>
                        <a:buChar char=""/>
                      </a:pPr>
                      <a:r>
                        <a:rPr lang="es-CO" sz="900" dirty="0">
                          <a:effectLst/>
                        </a:rPr>
                        <a:t>La empresa cumple con el artículo 123, ya que, en la plata de producción, se maneja un manual sobre higiene y seguridad en las instalaciones y otro sobre el manejo que se le debe dar a las máquinas para evitar accidentes laborales. </a:t>
                      </a:r>
                      <a:endParaRPr lang="es-ES" sz="1000" dirty="0">
                        <a:effectLst/>
                        <a:latin typeface="Calibri" panose="020F0502020204030204" pitchFamily="34" charset="0"/>
                        <a:ea typeface="Calibri" panose="020F0502020204030204" pitchFamily="34" charset="0"/>
                        <a:cs typeface="Arial" panose="020B0604020202020204" pitchFamily="34" charset="0"/>
                      </a:endParaRPr>
                    </a:p>
                  </a:txBody>
                  <a:tcPr marL="41667" marR="41667" marT="0" marB="0"/>
                </a:tc>
                <a:extLst>
                  <a:ext uri="{0D108BD9-81ED-4DB2-BD59-A6C34878D82A}">
                    <a16:rowId xmlns:a16="http://schemas.microsoft.com/office/drawing/2014/main" val="3588724890"/>
                  </a:ext>
                </a:extLst>
              </a:tr>
              <a:tr h="999291">
                <a:tc>
                  <a:txBody>
                    <a:bodyPr/>
                    <a:lstStyle/>
                    <a:p>
                      <a:pPr marL="457200" algn="just">
                        <a:lnSpc>
                          <a:spcPct val="150000"/>
                        </a:lnSpc>
                        <a:spcAft>
                          <a:spcPts val="0"/>
                        </a:spcAft>
                      </a:pPr>
                      <a:r>
                        <a:rPr lang="es-CO" sz="700" dirty="0">
                          <a:effectLst/>
                        </a:rPr>
                        <a:t>La Ley Federal del Trabajo, en su artículo 132, fracción XVI, consigna la obligación del patrón de instalar y operar las fábricas, talleres, oficinas.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667" marR="41667" marT="0" marB="0"/>
                </a:tc>
                <a:tc>
                  <a:txBody>
                    <a:bodyPr/>
                    <a:lstStyle/>
                    <a:p>
                      <a:pPr marL="342900" lvl="0" indent="-342900" algn="just">
                        <a:lnSpc>
                          <a:spcPct val="150000"/>
                        </a:lnSpc>
                        <a:spcAft>
                          <a:spcPts val="800"/>
                        </a:spcAft>
                        <a:buFont typeface="Symbol" panose="05050102010706020507" pitchFamily="18" charset="2"/>
                        <a:buChar char=""/>
                      </a:pPr>
                      <a:r>
                        <a:rPr lang="es-CO" sz="900" dirty="0">
                          <a:effectLst/>
                        </a:rPr>
                        <a:t>Helados Holanda, cumple de acuerdo con las disposiciones establecidas en el reglamento y las normas oficiales mexicanas en materia de seguridad, salud y medio ambiente de trabajo, a efecto de prevenir accidentes y enfermedades laborales, así como de adoptar las medidas preventivas y correctivas que determine la autoridad laboral.</a:t>
                      </a:r>
                      <a:endParaRPr lang="es-ES" sz="1000" dirty="0">
                        <a:effectLst/>
                        <a:latin typeface="Calibri" panose="020F0502020204030204" pitchFamily="34" charset="0"/>
                        <a:ea typeface="Calibri" panose="020F0502020204030204" pitchFamily="34" charset="0"/>
                        <a:cs typeface="Arial" panose="020B0604020202020204" pitchFamily="34" charset="0"/>
                      </a:endParaRPr>
                    </a:p>
                  </a:txBody>
                  <a:tcPr marL="41667" marR="41667" marT="0" marB="0"/>
                </a:tc>
                <a:extLst>
                  <a:ext uri="{0D108BD9-81ED-4DB2-BD59-A6C34878D82A}">
                    <a16:rowId xmlns:a16="http://schemas.microsoft.com/office/drawing/2014/main" val="3888921813"/>
                  </a:ext>
                </a:extLst>
              </a:tr>
              <a:tr h="864188">
                <a:tc>
                  <a:txBody>
                    <a:bodyPr/>
                    <a:lstStyle/>
                    <a:p>
                      <a:pPr marL="457200" algn="just">
                        <a:lnSpc>
                          <a:spcPct val="150000"/>
                        </a:lnSpc>
                        <a:spcAft>
                          <a:spcPts val="0"/>
                        </a:spcAft>
                      </a:pPr>
                      <a:r>
                        <a:rPr lang="es-CO" sz="700">
                          <a:effectLst/>
                        </a:rPr>
                        <a:t>La ley federal de trabajo dispone en su artículo 512, certificaciones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41667" marR="41667" marT="0" marB="0"/>
                </a:tc>
                <a:tc>
                  <a:txBody>
                    <a:bodyPr/>
                    <a:lstStyle/>
                    <a:p>
                      <a:pPr marL="342900" lvl="0" indent="-342900" algn="just">
                        <a:lnSpc>
                          <a:spcPct val="150000"/>
                        </a:lnSpc>
                        <a:spcAft>
                          <a:spcPts val="800"/>
                        </a:spcAft>
                        <a:buFont typeface="Symbol" panose="05050102010706020507" pitchFamily="18" charset="2"/>
                        <a:buChar char=""/>
                      </a:pPr>
                      <a:r>
                        <a:rPr lang="es-CO" sz="900" dirty="0">
                          <a:effectLst/>
                        </a:rPr>
                        <a:t>La empresa cumple cabalmente con esta ley ya que no se realiza con ningún tipo de contratación si la persona no cuenta con los certificados legales de las vacantes que la empresa convoca, </a:t>
                      </a:r>
                      <a:endParaRPr lang="es-ES" sz="1000" dirty="0">
                        <a:effectLst/>
                        <a:latin typeface="Calibri" panose="020F0502020204030204" pitchFamily="34" charset="0"/>
                        <a:ea typeface="Calibri" panose="020F0502020204030204" pitchFamily="34" charset="0"/>
                        <a:cs typeface="Arial" panose="020B0604020202020204" pitchFamily="34" charset="0"/>
                      </a:endParaRPr>
                    </a:p>
                  </a:txBody>
                  <a:tcPr marL="41667" marR="41667" marT="0" marB="0"/>
                </a:tc>
                <a:extLst>
                  <a:ext uri="{0D108BD9-81ED-4DB2-BD59-A6C34878D82A}">
                    <a16:rowId xmlns:a16="http://schemas.microsoft.com/office/drawing/2014/main" val="3407930207"/>
                  </a:ext>
                </a:extLst>
              </a:tr>
            </a:tbl>
          </a:graphicData>
        </a:graphic>
      </p:graphicFrame>
    </p:spTree>
    <p:extLst>
      <p:ext uri="{BB962C8B-B14F-4D97-AF65-F5344CB8AC3E}">
        <p14:creationId xmlns:p14="http://schemas.microsoft.com/office/powerpoint/2010/main" val="23518559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738</Words>
  <Application>Microsoft Office PowerPoint</Application>
  <PresentationFormat>Panorámica</PresentationFormat>
  <Paragraphs>65</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Arial Rounded MT Bold</vt:lpstr>
      <vt:lpstr>Calibri</vt:lpstr>
      <vt:lpstr>Calibri Light</vt:lpstr>
      <vt:lpstr>Symbol</vt:lpstr>
      <vt:lpstr>Tema de Office</vt:lpstr>
      <vt:lpstr>LA SEGURIDAD Y SALUD EN EL TRABAJO: UN EJERCICIO DE OBSERVACIÓN A LA PLANTA DE PRODUCCIÓN DE HELADOS HOLANDA EN CIUDAD DE MÉXICO    </vt:lpstr>
      <vt:lpstr>HELADOS HOLANDA </vt:lpstr>
      <vt:lpstr>OBJETIVO GERENCIAL.</vt:lpstr>
      <vt:lpstr>OBJETIVOS ESPECIFICOS.</vt:lpstr>
      <vt:lpstr>IDENTIFICACIÒN DEL PERSORNAL DENTRO DE LA PLANTA DE PRODUCCIÒN.</vt:lpstr>
      <vt:lpstr>DOTACIÒN </vt:lpstr>
      <vt:lpstr>CONDICIONES LABORALES</vt:lpstr>
      <vt:lpstr>FOTO TOMADA EN LA PLANTA DE PRODCUCIÒN HELADOS HOLANDA</vt:lpstr>
      <vt:lpstr>COMPARATIVO LEYES MEXICANAS Y PLANATA DE PRODUCCIÒN </vt:lpstr>
      <vt:lpstr>APRENDIZAJES.</vt:lpstr>
      <vt:lpstr>EVIDENCIAS </vt:lpstr>
      <vt:lpstr>Presentación de PowerPoint</vt:lpstr>
      <vt:lpstr>GRACIAS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dc:creator>
  <cp:lastModifiedBy>Portatil</cp:lastModifiedBy>
  <cp:revision>27</cp:revision>
  <dcterms:created xsi:type="dcterms:W3CDTF">2019-03-06T14:49:26Z</dcterms:created>
  <dcterms:modified xsi:type="dcterms:W3CDTF">2019-12-10T00:02:49Z</dcterms:modified>
</cp:coreProperties>
</file>