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13">
  <p:sldMasterIdLst>
    <p:sldMasterId id="2147483648" r:id="rId1"/>
  </p:sldMasterIdLst>
  <p:sldIdLst>
    <p:sldId id="256" r:id="rId2"/>
    <p:sldId id="269" r:id="rId3"/>
    <p:sldId id="268" r:id="rId4"/>
    <p:sldId id="257" r:id="rId5"/>
    <p:sldId id="258" r:id="rId6"/>
    <p:sldId id="270" r:id="rId7"/>
    <p:sldId id="271" r:id="rId8"/>
    <p:sldId id="272" r:id="rId9"/>
    <p:sldId id="282" r:id="rId10"/>
    <p:sldId id="264" r:id="rId11"/>
    <p:sldId id="273" r:id="rId12"/>
    <p:sldId id="274" r:id="rId13"/>
    <p:sldId id="275" r:id="rId14"/>
    <p:sldId id="276" r:id="rId15"/>
    <p:sldId id="279" r:id="rId16"/>
    <p:sldId id="277" r:id="rId17"/>
    <p:sldId id="278" r:id="rId18"/>
    <p:sldId id="280" r:id="rId19"/>
    <p:sldId id="281" r:id="rId20"/>
    <p:sldId id="28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48"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ohn%20Eduard\Desktop\ECA%20Tesis\Graficas%20xm.....go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ohn%20Eduard\Desktop\ECA%20Tesis\Indices%20de%20diversidad.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cap="all" spc="120" normalizeH="0" baseline="0">
                <a:solidFill>
                  <a:sysClr val="windowText" lastClr="000000">
                    <a:lumMod val="65000"/>
                    <a:lumOff val="35000"/>
                  </a:sysClr>
                </a:solidFill>
                <a:latin typeface="+mn-lt"/>
                <a:ea typeface="+mn-ea"/>
                <a:cs typeface="+mn-cs"/>
              </a:defRPr>
            </a:pPr>
            <a:r>
              <a:rPr lang="es-419" sz="1400" b="1" i="0" cap="all" baseline="0">
                <a:solidFill>
                  <a:sysClr val="windowText" lastClr="000000"/>
                </a:solidFill>
                <a:effectLst/>
                <a:latin typeface="Times New Roman" panose="02020603050405020304" pitchFamily="18" charset="0"/>
                <a:cs typeface="Times New Roman" panose="02020603050405020304" pitchFamily="18" charset="0"/>
              </a:rPr>
              <a:t>NMP de coliformes totales y fecales </a:t>
            </a:r>
            <a:endParaRPr lang="es-ES" sz="1200">
              <a:solidFill>
                <a:sysClr val="windowText" lastClr="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s-ES"/>
          </a:p>
        </c:rich>
      </c:tx>
      <c:layout>
        <c:manualLayout>
          <c:xMode val="edge"/>
          <c:yMode val="edge"/>
          <c:x val="0.18569444444444441"/>
          <c:y val="6.0231472114753354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cap="all" spc="120" normalizeH="0" baseline="0">
              <a:solidFill>
                <a:sysClr val="windowText" lastClr="000000">
                  <a:lumMod val="65000"/>
                  <a:lumOff val="35000"/>
                </a:sysClr>
              </a:solidFill>
              <a:latin typeface="+mn-lt"/>
              <a:ea typeface="+mn-ea"/>
              <a:cs typeface="+mn-cs"/>
            </a:defRPr>
          </a:pPr>
          <a:endParaRPr lang="es-CO"/>
        </a:p>
      </c:txPr>
    </c:title>
    <c:autoTitleDeleted val="0"/>
    <c:plotArea>
      <c:layout/>
      <c:lineChart>
        <c:grouping val="standard"/>
        <c:varyColors val="0"/>
        <c:ser>
          <c:idx val="0"/>
          <c:order val="0"/>
          <c:tx>
            <c:strRef>
              <c:f>Hoja3!$B$10</c:f>
              <c:strCache>
                <c:ptCount val="1"/>
                <c:pt idx="0">
                  <c:v>E. coli</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mn-lt"/>
                    <a:ea typeface="+mn-ea"/>
                    <a:cs typeface="+mn-cs"/>
                  </a:defRPr>
                </a:pPr>
                <a:endParaRPr lang="es-CO"/>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Hoja3!$C$9:$F$9</c:f>
              <c:strCache>
                <c:ptCount val="4"/>
                <c:pt idx="0">
                  <c:v>E1 Parte Alta</c:v>
                </c:pt>
                <c:pt idx="1">
                  <c:v>E2 Bocatoma</c:v>
                </c:pt>
                <c:pt idx="2">
                  <c:v>E3 T Almac.</c:v>
                </c:pt>
                <c:pt idx="3">
                  <c:v>E4 Vivienda</c:v>
                </c:pt>
              </c:strCache>
            </c:strRef>
          </c:cat>
          <c:val>
            <c:numRef>
              <c:f>Hoja3!$C$10:$F$10</c:f>
              <c:numCache>
                <c:formatCode>General</c:formatCode>
                <c:ptCount val="4"/>
                <c:pt idx="0">
                  <c:v>36.9</c:v>
                </c:pt>
                <c:pt idx="1">
                  <c:v>93.6</c:v>
                </c:pt>
                <c:pt idx="2">
                  <c:v>45.7</c:v>
                </c:pt>
                <c:pt idx="3">
                  <c:v>13.5</c:v>
                </c:pt>
              </c:numCache>
            </c:numRef>
          </c:val>
          <c:smooth val="0"/>
          <c:extLst xmlns:c16r2="http://schemas.microsoft.com/office/drawing/2015/06/chart">
            <c:ext xmlns:c16="http://schemas.microsoft.com/office/drawing/2014/chart" uri="{C3380CC4-5D6E-409C-BE32-E72D297353CC}">
              <c16:uniqueId val="{00000000-2274-460D-A30A-D0099866D621}"/>
            </c:ext>
          </c:extLst>
        </c:ser>
        <c:ser>
          <c:idx val="1"/>
          <c:order val="1"/>
          <c:tx>
            <c:strRef>
              <c:f>Hoja3!$B$11</c:f>
              <c:strCache>
                <c:ptCount val="1"/>
                <c:pt idx="0">
                  <c:v>Colifomes Totales</c:v>
                </c:pt>
              </c:strCache>
            </c:strRef>
          </c:tx>
          <c:spPr>
            <a:ln w="22225" cap="rnd">
              <a:solidFill>
                <a:schemeClr val="accent2">
                  <a:lumMod val="75000"/>
                </a:schemeClr>
              </a:solidFill>
              <a:round/>
            </a:ln>
            <a:effectLst/>
          </c:spPr>
          <c:marker>
            <c:symbol val="square"/>
            <c:size val="6"/>
            <c:spPr>
              <a:solidFill>
                <a:schemeClr val="accent2">
                  <a:lumMod val="75000"/>
                </a:schemeClr>
              </a:solidFill>
              <a:ln w="9525">
                <a:solidFill>
                  <a:schemeClr val="accent2">
                    <a:lumMod val="75000"/>
                  </a:schemeClr>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mn-lt"/>
                    <a:ea typeface="+mn-ea"/>
                    <a:cs typeface="+mn-cs"/>
                  </a:defRPr>
                </a:pPr>
                <a:endParaRPr lang="es-CO"/>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Hoja3!$C$9:$F$9</c:f>
              <c:strCache>
                <c:ptCount val="4"/>
                <c:pt idx="0">
                  <c:v>E1 Parte Alta</c:v>
                </c:pt>
                <c:pt idx="1">
                  <c:v>E2 Bocatoma</c:v>
                </c:pt>
                <c:pt idx="2">
                  <c:v>E3 T Almac.</c:v>
                </c:pt>
                <c:pt idx="3">
                  <c:v>E4 Vivienda</c:v>
                </c:pt>
              </c:strCache>
            </c:strRef>
          </c:cat>
          <c:val>
            <c:numRef>
              <c:f>Hoja3!$C$11:$F$11</c:f>
              <c:numCache>
                <c:formatCode>General</c:formatCode>
                <c:ptCount val="4"/>
                <c:pt idx="0">
                  <c:v>2419.6</c:v>
                </c:pt>
                <c:pt idx="1">
                  <c:v>2419.6</c:v>
                </c:pt>
                <c:pt idx="2">
                  <c:v>1986.3</c:v>
                </c:pt>
                <c:pt idx="3">
                  <c:v>686.7</c:v>
                </c:pt>
              </c:numCache>
            </c:numRef>
          </c:val>
          <c:smooth val="0"/>
          <c:extLst xmlns:c16r2="http://schemas.microsoft.com/office/drawing/2015/06/chart">
            <c:ext xmlns:c16="http://schemas.microsoft.com/office/drawing/2014/chart" uri="{C3380CC4-5D6E-409C-BE32-E72D297353CC}">
              <c16:uniqueId val="{00000001-2274-460D-A30A-D0099866D621}"/>
            </c:ext>
          </c:extLst>
        </c:ser>
        <c:dLbls>
          <c:dLblPos val="t"/>
          <c:showLegendKey val="0"/>
          <c:showVal val="1"/>
          <c:showCatName val="0"/>
          <c:showSerName val="0"/>
          <c:showPercent val="0"/>
          <c:showBubbleSize val="0"/>
        </c:dLbls>
        <c:marker val="1"/>
        <c:smooth val="0"/>
        <c:axId val="180017696"/>
        <c:axId val="215194296"/>
      </c:lineChart>
      <c:catAx>
        <c:axId val="1800176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all" spc="120" normalizeH="0" baseline="0">
                <a:solidFill>
                  <a:schemeClr val="tx1">
                    <a:lumMod val="65000"/>
                    <a:lumOff val="35000"/>
                  </a:schemeClr>
                </a:solidFill>
                <a:latin typeface="+mn-lt"/>
                <a:ea typeface="+mn-ea"/>
                <a:cs typeface="+mn-cs"/>
              </a:defRPr>
            </a:pPr>
            <a:endParaRPr lang="es-CO"/>
          </a:p>
        </c:txPr>
        <c:crossAx val="215194296"/>
        <c:crosses val="autoZero"/>
        <c:auto val="1"/>
        <c:lblAlgn val="ctr"/>
        <c:lblOffset val="100"/>
        <c:noMultiLvlLbl val="0"/>
      </c:catAx>
      <c:valAx>
        <c:axId val="215194296"/>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8001769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'Indices diversidad'!$B$1</c:f>
              <c:strCache>
                <c:ptCount val="1"/>
                <c:pt idx="0">
                  <c:v>ESTACION 1</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'Indices diversidad'!$A$2:$A$4</c:f>
              <c:strCache>
                <c:ptCount val="3"/>
                <c:pt idx="0">
                  <c:v>INDICE DE SHANNON - WIENER (H’)</c:v>
                </c:pt>
                <c:pt idx="1">
                  <c:v>INDICE DE SIMPSON  (λ)</c:v>
                </c:pt>
                <c:pt idx="2">
                  <c:v>INDICE DE MARGALEF</c:v>
                </c:pt>
              </c:strCache>
            </c:strRef>
          </c:cat>
          <c:val>
            <c:numRef>
              <c:f>'Indices diversidad'!$B$2:$B$4</c:f>
              <c:numCache>
                <c:formatCode>General</c:formatCode>
                <c:ptCount val="3"/>
                <c:pt idx="0">
                  <c:v>2.2599999999999998</c:v>
                </c:pt>
                <c:pt idx="1">
                  <c:v>0.86</c:v>
                </c:pt>
                <c:pt idx="2">
                  <c:v>2.87</c:v>
                </c:pt>
              </c:numCache>
            </c:numRef>
          </c:val>
          <c:extLst xmlns:c16r2="http://schemas.microsoft.com/office/drawing/2015/06/chart">
            <c:ext xmlns:c16="http://schemas.microsoft.com/office/drawing/2014/chart" uri="{C3380CC4-5D6E-409C-BE32-E72D297353CC}">
              <c16:uniqueId val="{00000000-B3EA-47AA-8C08-52F125B65E01}"/>
            </c:ext>
          </c:extLst>
        </c:ser>
        <c:ser>
          <c:idx val="1"/>
          <c:order val="1"/>
          <c:tx>
            <c:strRef>
              <c:f>'Indices diversidad'!$C$1</c:f>
              <c:strCache>
                <c:ptCount val="1"/>
                <c:pt idx="0">
                  <c:v>ESTACION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'Indices diversidad'!$A$2:$A$4</c:f>
              <c:strCache>
                <c:ptCount val="3"/>
                <c:pt idx="0">
                  <c:v>INDICE DE SHANNON - WIENER (H’)</c:v>
                </c:pt>
                <c:pt idx="1">
                  <c:v>INDICE DE SIMPSON  (λ)</c:v>
                </c:pt>
                <c:pt idx="2">
                  <c:v>INDICE DE MARGALEF</c:v>
                </c:pt>
              </c:strCache>
            </c:strRef>
          </c:cat>
          <c:val>
            <c:numRef>
              <c:f>'Indices diversidad'!$C$2:$C$4</c:f>
              <c:numCache>
                <c:formatCode>General</c:formatCode>
                <c:ptCount val="3"/>
                <c:pt idx="0">
                  <c:v>2.4</c:v>
                </c:pt>
                <c:pt idx="1">
                  <c:v>0.87</c:v>
                </c:pt>
                <c:pt idx="2">
                  <c:v>3.84</c:v>
                </c:pt>
              </c:numCache>
            </c:numRef>
          </c:val>
          <c:extLst xmlns:c16r2="http://schemas.microsoft.com/office/drawing/2015/06/chart">
            <c:ext xmlns:c16="http://schemas.microsoft.com/office/drawing/2014/chart" uri="{C3380CC4-5D6E-409C-BE32-E72D297353CC}">
              <c16:uniqueId val="{00000001-B3EA-47AA-8C08-52F125B65E01}"/>
            </c:ext>
          </c:extLst>
        </c:ser>
        <c:dLbls>
          <c:dLblPos val="outEnd"/>
          <c:showLegendKey val="0"/>
          <c:showVal val="1"/>
          <c:showCatName val="0"/>
          <c:showSerName val="0"/>
          <c:showPercent val="0"/>
          <c:showBubbleSize val="0"/>
        </c:dLbls>
        <c:gapWidth val="282"/>
        <c:axId val="180112696"/>
        <c:axId val="180109560"/>
      </c:barChart>
      <c:catAx>
        <c:axId val="180112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solidFill>
                <a:latin typeface="+mn-lt"/>
                <a:ea typeface="+mn-ea"/>
                <a:cs typeface="+mn-cs"/>
              </a:defRPr>
            </a:pPr>
            <a:endParaRPr lang="es-CO"/>
          </a:p>
        </c:txPr>
        <c:crossAx val="180109560"/>
        <c:crosses val="autoZero"/>
        <c:auto val="1"/>
        <c:lblAlgn val="ctr"/>
        <c:lblOffset val="100"/>
        <c:noMultiLvlLbl val="0"/>
      </c:catAx>
      <c:valAx>
        <c:axId val="18010956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8011269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8/27/2019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8/27/2019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8/27/2019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8/27/2019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973097" y="845227"/>
            <a:ext cx="5909186" cy="2418009"/>
          </a:xfrm>
        </p:spPr>
        <p:txBody>
          <a:bodyPr>
            <a:normAutofit fontScale="90000"/>
          </a:bodyPr>
          <a:lstStyle/>
          <a:p>
            <a:r>
              <a:rPr lang="es-419" sz="2700" dirty="0">
                <a:latin typeface="Times New Roman" panose="02020603050405020304" pitchFamily="18" charset="0"/>
                <a:cs typeface="Times New Roman" panose="02020603050405020304" pitchFamily="18" charset="0"/>
              </a:rPr>
              <a:t>EVALUACIÓN DE LA CALIDAD DEL AGUA EN LA PARTE ALTA DE LA QUEBRADA LA PALESTINA COMO FUENTE DE ABASTECIMIENTO DE LA VEREDA GUAYABO NEGRO, CORREGIMIENTO DE SAN MIGUEL MUNICIPIO DE LA VEGA CAUCA</a:t>
            </a:r>
            <a:r>
              <a:rPr lang="es-ES" sz="3200" dirty="0"/>
              <a:t/>
            </a:r>
            <a:br>
              <a:rPr lang="es-ES" sz="3200" dirty="0"/>
            </a:br>
            <a:endParaRPr lang="es-ES" sz="3200" dirty="0"/>
          </a:p>
        </p:txBody>
      </p:sp>
      <p:sp>
        <p:nvSpPr>
          <p:cNvPr id="3" name="Subtítulo 2"/>
          <p:cNvSpPr>
            <a:spLocks noGrp="1"/>
          </p:cNvSpPr>
          <p:nvPr>
            <p:ph type="subTitle" idx="1"/>
          </p:nvPr>
        </p:nvSpPr>
        <p:spPr>
          <a:xfrm>
            <a:off x="9491729" y="4813479"/>
            <a:ext cx="3151546" cy="1371599"/>
          </a:xfrm>
        </p:spPr>
        <p:txBody>
          <a:bodyPr/>
          <a:lstStyle/>
          <a:p>
            <a:endParaRPr lang="es-ES" dirty="0"/>
          </a:p>
        </p:txBody>
      </p:sp>
      <p:pic>
        <p:nvPicPr>
          <p:cNvPr id="205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448" y="1620712"/>
            <a:ext cx="3280799" cy="328504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6294030" y="3659317"/>
            <a:ext cx="3559116" cy="2308324"/>
          </a:xfrm>
          <a:prstGeom prst="rect">
            <a:avLst/>
          </a:prstGeom>
          <a:noFill/>
        </p:spPr>
        <p:txBody>
          <a:bodyPr wrap="none" rtlCol="0">
            <a:spAutoFit/>
          </a:bodyPr>
          <a:lstStyle/>
          <a:p>
            <a:r>
              <a:rPr lang="es-CO" dirty="0" err="1" smtClean="0"/>
              <a:t>Jhon</a:t>
            </a:r>
            <a:r>
              <a:rPr lang="es-CO" dirty="0" smtClean="0"/>
              <a:t> </a:t>
            </a:r>
            <a:r>
              <a:rPr lang="es-CO" dirty="0" err="1" smtClean="0"/>
              <a:t>Eduar</a:t>
            </a:r>
            <a:r>
              <a:rPr lang="es-CO" dirty="0" smtClean="0"/>
              <a:t> Gómez</a:t>
            </a:r>
          </a:p>
          <a:p>
            <a:endParaRPr lang="es-CO" dirty="0"/>
          </a:p>
          <a:p>
            <a:endParaRPr lang="es-CO" dirty="0" smtClean="0"/>
          </a:p>
          <a:p>
            <a:r>
              <a:rPr lang="es-CO" dirty="0" smtClean="0"/>
              <a:t>Fundación Universitaria de Popayán </a:t>
            </a:r>
          </a:p>
          <a:p>
            <a:r>
              <a:rPr lang="es-CO" dirty="0" smtClean="0"/>
              <a:t>Facultad de Ciencias Naturales </a:t>
            </a:r>
          </a:p>
          <a:p>
            <a:r>
              <a:rPr lang="es-CO" dirty="0" smtClean="0"/>
              <a:t>Programa de Ecología</a:t>
            </a:r>
          </a:p>
          <a:p>
            <a:endParaRPr lang="es-CO" dirty="0"/>
          </a:p>
          <a:p>
            <a:r>
              <a:rPr lang="es-CO" dirty="0" smtClean="0"/>
              <a:t>Popayán-Cauca 2019 </a:t>
            </a:r>
            <a:endParaRPr lang="es-CO" dirty="0"/>
          </a:p>
        </p:txBody>
      </p:sp>
    </p:spTree>
    <p:extLst>
      <p:ext uri="{BB962C8B-B14F-4D97-AF65-F5344CB8AC3E}">
        <p14:creationId xmlns:p14="http://schemas.microsoft.com/office/powerpoint/2010/main" val="1901762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0766" y="110397"/>
            <a:ext cx="10364451" cy="1596177"/>
          </a:xfrm>
        </p:spPr>
        <p:txBody>
          <a:bodyPr/>
          <a:lstStyle/>
          <a:p>
            <a:r>
              <a:rPr lang="es-419" dirty="0" smtClean="0"/>
              <a:t>Resultados FISICOQUIMICOS</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3998019875"/>
              </p:ext>
            </p:extLst>
          </p:nvPr>
        </p:nvGraphicFramePr>
        <p:xfrm>
          <a:off x="742123" y="1613516"/>
          <a:ext cx="10774018" cy="4984258"/>
        </p:xfrm>
        <a:graphic>
          <a:graphicData uri="http://schemas.openxmlformats.org/drawingml/2006/table">
            <a:tbl>
              <a:tblPr firstRow="1" firstCol="1" bandRow="1">
                <a:tableStyleId>{5940675A-B579-460E-94D1-54222C63F5DA}</a:tableStyleId>
              </a:tblPr>
              <a:tblGrid>
                <a:gridCol w="1558345"/>
                <a:gridCol w="794595"/>
                <a:gridCol w="683703"/>
                <a:gridCol w="857017"/>
                <a:gridCol w="857017"/>
                <a:gridCol w="683703"/>
                <a:gridCol w="683703"/>
                <a:gridCol w="686640"/>
                <a:gridCol w="819562"/>
                <a:gridCol w="819562"/>
                <a:gridCol w="683703"/>
                <a:gridCol w="823234"/>
                <a:gridCol w="823234"/>
              </a:tblGrid>
              <a:tr h="400461">
                <a:tc rowSpan="2">
                  <a:txBody>
                    <a:bodyPr/>
                    <a:lstStyle/>
                    <a:p>
                      <a:pPr>
                        <a:lnSpc>
                          <a:spcPct val="107000"/>
                        </a:lnSpc>
                        <a:spcAft>
                          <a:spcPts val="0"/>
                        </a:spcAft>
                      </a:pPr>
                      <a:r>
                        <a:rPr lang="es-419" sz="1200" dirty="0">
                          <a:effectLst/>
                        </a:rPr>
                        <a:t>Parámetro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gridSpan="4">
                  <a:txBody>
                    <a:bodyPr/>
                    <a:lstStyle/>
                    <a:p>
                      <a:pPr algn="ctr">
                        <a:lnSpc>
                          <a:spcPct val="107000"/>
                        </a:lnSpc>
                        <a:spcAft>
                          <a:spcPts val="0"/>
                        </a:spcAft>
                      </a:pPr>
                      <a:r>
                        <a:rPr lang="es-419" sz="1200" dirty="0">
                          <a:effectLst/>
                        </a:rPr>
                        <a:t>MES 1</a:t>
                      </a:r>
                      <a:endParaRPr lang="es-ES" sz="1200" dirty="0">
                        <a:effectLst/>
                      </a:endParaRPr>
                    </a:p>
                    <a:p>
                      <a:pPr algn="ctr">
                        <a:lnSpc>
                          <a:spcPct val="107000"/>
                        </a:lnSpc>
                        <a:spcAft>
                          <a:spcPts val="0"/>
                        </a:spcAft>
                      </a:pPr>
                      <a:r>
                        <a:rPr lang="es-419" sz="1200" dirty="0">
                          <a:effectLst/>
                        </a:rPr>
                        <a:t>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07000"/>
                        </a:lnSpc>
                        <a:spcAft>
                          <a:spcPts val="0"/>
                        </a:spcAft>
                      </a:pPr>
                      <a:r>
                        <a:rPr lang="es-419" sz="1200">
                          <a:effectLst/>
                        </a:rPr>
                        <a:t>MES2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07000"/>
                        </a:lnSpc>
                        <a:spcAft>
                          <a:spcPts val="0"/>
                        </a:spcAft>
                      </a:pPr>
                      <a:r>
                        <a:rPr lang="es-419" sz="1200" dirty="0">
                          <a:effectLst/>
                        </a:rPr>
                        <a:t>MES 3</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hMerge="1">
                  <a:txBody>
                    <a:bodyPr/>
                    <a:lstStyle/>
                    <a:p>
                      <a:endParaRPr lang="es-ES"/>
                    </a:p>
                  </a:txBody>
                  <a:tcPr/>
                </a:tc>
                <a:tc hMerge="1">
                  <a:txBody>
                    <a:bodyPr/>
                    <a:lstStyle/>
                    <a:p>
                      <a:endParaRPr lang="es-ES"/>
                    </a:p>
                  </a:txBody>
                  <a:tcPr/>
                </a:tc>
                <a:tc hMerge="1">
                  <a:txBody>
                    <a:bodyPr/>
                    <a:lstStyle/>
                    <a:p>
                      <a:endParaRPr lang="es-ES"/>
                    </a:p>
                  </a:txBody>
                  <a:tcPr/>
                </a:tc>
              </a:tr>
              <a:tr h="196981">
                <a:tc vMerge="1">
                  <a:txBody>
                    <a:bodyPr/>
                    <a:lstStyle/>
                    <a:p>
                      <a:endParaRPr lang="es-ES"/>
                    </a:p>
                  </a:txBody>
                  <a:tcPr/>
                </a:tc>
                <a:tc>
                  <a:txBody>
                    <a:bodyPr/>
                    <a:lstStyle/>
                    <a:p>
                      <a:pPr algn="ctr">
                        <a:lnSpc>
                          <a:spcPct val="107000"/>
                        </a:lnSpc>
                        <a:spcAft>
                          <a:spcPts val="0"/>
                        </a:spcAft>
                      </a:pPr>
                      <a:r>
                        <a:rPr lang="es-419" sz="1200" b="1" dirty="0">
                          <a:effectLst/>
                        </a:rPr>
                        <a:t>E1</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E2</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E3</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E4</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E1</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E2</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E3</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E4</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E1</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E2</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E3</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E4</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r>
              <a:tr h="180555">
                <a:tc>
                  <a:txBody>
                    <a:bodyPr/>
                    <a:lstStyle/>
                    <a:p>
                      <a:pPr>
                        <a:lnSpc>
                          <a:spcPct val="107000"/>
                        </a:lnSpc>
                        <a:spcAft>
                          <a:spcPts val="0"/>
                        </a:spcAft>
                      </a:pPr>
                      <a:r>
                        <a:rPr lang="es-419" sz="1200">
                          <a:effectLst/>
                        </a:rPr>
                        <a:t>T° Ambiental</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18.5</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25</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22.5</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30.4</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18.1</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23.5</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25.4</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24.8</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24.9</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24.2</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23.5</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26.8</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r>
              <a:tr h="180555">
                <a:tc>
                  <a:txBody>
                    <a:bodyPr/>
                    <a:lstStyle/>
                    <a:p>
                      <a:pPr>
                        <a:lnSpc>
                          <a:spcPct val="107000"/>
                        </a:lnSpc>
                        <a:spcAft>
                          <a:spcPts val="0"/>
                        </a:spcAft>
                      </a:pPr>
                      <a:r>
                        <a:rPr lang="es-419" sz="1200">
                          <a:effectLst/>
                        </a:rPr>
                        <a:t>T Hídrica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16.7</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16.6</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16.8</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19.9</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16</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16.6</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17.6</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21.7</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17.4</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18.6</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20.8</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18.2</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r>
              <a:tr h="180555">
                <a:tc>
                  <a:txBody>
                    <a:bodyPr/>
                    <a:lstStyle/>
                    <a:p>
                      <a:pPr>
                        <a:lnSpc>
                          <a:spcPct val="107000"/>
                        </a:lnSpc>
                        <a:spcAft>
                          <a:spcPts val="0"/>
                        </a:spcAft>
                      </a:pPr>
                      <a:r>
                        <a:rPr lang="es-419" sz="1200">
                          <a:effectLst/>
                        </a:rPr>
                        <a:t>Turbidez</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2.17</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2.97</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1.16</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1.25</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1.51</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1.48</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2.54</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1.30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1.24</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1.08</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1.08</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1.78</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r>
              <a:tr h="361111">
                <a:tc>
                  <a:txBody>
                    <a:bodyPr/>
                    <a:lstStyle/>
                    <a:p>
                      <a:pPr>
                        <a:lnSpc>
                          <a:spcPct val="107000"/>
                        </a:lnSpc>
                        <a:spcAft>
                          <a:spcPts val="0"/>
                        </a:spcAft>
                      </a:pPr>
                      <a:r>
                        <a:rPr lang="es-419" sz="1200">
                          <a:effectLst/>
                        </a:rPr>
                        <a:t>Conductividad µsms/cm2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95.2</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97.6</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98.5</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97.4</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85.1</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77.3</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75.6</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76.8</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68.6</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63.3</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63.1</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62.7</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r>
              <a:tr h="180555">
                <a:tc>
                  <a:txBody>
                    <a:bodyPr/>
                    <a:lstStyle/>
                    <a:p>
                      <a:pPr>
                        <a:lnSpc>
                          <a:spcPct val="107000"/>
                        </a:lnSpc>
                        <a:spcAft>
                          <a:spcPts val="0"/>
                        </a:spcAft>
                      </a:pPr>
                      <a:r>
                        <a:rPr lang="es-419" sz="1200">
                          <a:effectLst/>
                        </a:rPr>
                        <a:t>Alcalinidad</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60.04</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64.84</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48.63</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48.63</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60.04</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64.84</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48.63</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37.82</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32.42</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48.63</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37.82</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21.61</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r>
              <a:tr h="180555">
                <a:tc>
                  <a:txBody>
                    <a:bodyPr/>
                    <a:lstStyle/>
                    <a:p>
                      <a:pPr>
                        <a:lnSpc>
                          <a:spcPct val="107000"/>
                        </a:lnSpc>
                        <a:spcAft>
                          <a:spcPts val="0"/>
                        </a:spcAft>
                      </a:pPr>
                      <a:r>
                        <a:rPr lang="es-419" sz="1200">
                          <a:effectLst/>
                        </a:rPr>
                        <a:t>pH</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7.0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7.0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7.0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7.0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7.0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6.5</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7.0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7.0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7.0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7.0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7.0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7.0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r>
              <a:tr h="361111">
                <a:tc>
                  <a:txBody>
                    <a:bodyPr/>
                    <a:lstStyle/>
                    <a:p>
                      <a:pPr>
                        <a:lnSpc>
                          <a:spcPct val="107000"/>
                        </a:lnSpc>
                        <a:spcAft>
                          <a:spcPts val="0"/>
                        </a:spcAft>
                      </a:pPr>
                      <a:r>
                        <a:rPr lang="es-419" sz="1200">
                          <a:effectLst/>
                        </a:rPr>
                        <a:t>Dureza Total mgLCaCO3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39.16</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35.6</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49.84</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32.04</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42.72</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35.6</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53.4</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46.28</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32.04</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24.92</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17.80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32.04</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r>
              <a:tr h="180555">
                <a:tc>
                  <a:txBody>
                    <a:bodyPr/>
                    <a:lstStyle/>
                    <a:p>
                      <a:pPr>
                        <a:lnSpc>
                          <a:spcPct val="107000"/>
                        </a:lnSpc>
                        <a:spcAft>
                          <a:spcPts val="0"/>
                        </a:spcAft>
                      </a:pPr>
                      <a:r>
                        <a:rPr lang="es-419" sz="1200">
                          <a:effectLst/>
                        </a:rPr>
                        <a:t>Nitritos mg/L</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r>
              <a:tr h="180555">
                <a:tc>
                  <a:txBody>
                    <a:bodyPr/>
                    <a:lstStyle/>
                    <a:p>
                      <a:pPr>
                        <a:lnSpc>
                          <a:spcPct val="107000"/>
                        </a:lnSpc>
                        <a:spcAft>
                          <a:spcPts val="0"/>
                        </a:spcAft>
                      </a:pPr>
                      <a:r>
                        <a:rPr lang="es-419" sz="1200">
                          <a:effectLst/>
                        </a:rPr>
                        <a:t>Nitratos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r>
              <a:tr h="180555">
                <a:tc>
                  <a:txBody>
                    <a:bodyPr/>
                    <a:lstStyle/>
                    <a:p>
                      <a:pPr>
                        <a:lnSpc>
                          <a:spcPct val="107000"/>
                        </a:lnSpc>
                        <a:spcAft>
                          <a:spcPts val="0"/>
                        </a:spcAft>
                      </a:pPr>
                      <a:r>
                        <a:rPr lang="es-419" sz="1200">
                          <a:effectLst/>
                        </a:rPr>
                        <a:t>Amonio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r>
              <a:tr h="208358">
                <a:tc>
                  <a:txBody>
                    <a:bodyPr/>
                    <a:lstStyle/>
                    <a:p>
                      <a:pPr>
                        <a:lnSpc>
                          <a:spcPct val="107000"/>
                        </a:lnSpc>
                        <a:spcAft>
                          <a:spcPts val="0"/>
                        </a:spcAft>
                      </a:pPr>
                      <a:r>
                        <a:rPr lang="es-419" sz="1200">
                          <a:effectLst/>
                        </a:rPr>
                        <a:t>Fosfatos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r>
              <a:tr h="275467">
                <a:tc>
                  <a:txBody>
                    <a:bodyPr/>
                    <a:lstStyle/>
                    <a:p>
                      <a:pPr>
                        <a:lnSpc>
                          <a:spcPct val="107000"/>
                        </a:lnSpc>
                        <a:spcAft>
                          <a:spcPts val="0"/>
                        </a:spcAft>
                      </a:pPr>
                      <a:r>
                        <a:rPr lang="es-419" sz="1200">
                          <a:effectLst/>
                        </a:rPr>
                        <a:t>Oxígeno Disuelto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12.7</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15.2</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13.6</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12.7</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11.6</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12.3</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10.8</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9.5</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10.4</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14.6</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9.36</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11.3</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r>
              <a:tr h="361111">
                <a:tc>
                  <a:txBody>
                    <a:bodyPr/>
                    <a:lstStyle/>
                    <a:p>
                      <a:pPr>
                        <a:lnSpc>
                          <a:spcPct val="107000"/>
                        </a:lnSpc>
                        <a:spcAft>
                          <a:spcPts val="0"/>
                        </a:spcAft>
                      </a:pPr>
                      <a:r>
                        <a:rPr lang="es-419" sz="1200">
                          <a:effectLst/>
                        </a:rPr>
                        <a:t>Oxígeno Saturado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132</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162</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143</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146</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118</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136</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104</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96</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106</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142</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95</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103</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r>
              <a:tr h="180555">
                <a:tc>
                  <a:txBody>
                    <a:bodyPr/>
                    <a:lstStyle/>
                    <a:p>
                      <a:pPr>
                        <a:lnSpc>
                          <a:spcPct val="107000"/>
                        </a:lnSpc>
                        <a:spcAft>
                          <a:spcPts val="0"/>
                        </a:spcAft>
                      </a:pPr>
                      <a:r>
                        <a:rPr lang="es-419" sz="1200">
                          <a:effectLst/>
                        </a:rPr>
                        <a:t>DBO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0.88</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0.57</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r>
              <a:tr h="361111">
                <a:tc>
                  <a:txBody>
                    <a:bodyPr/>
                    <a:lstStyle/>
                    <a:p>
                      <a:pPr>
                        <a:lnSpc>
                          <a:spcPct val="107000"/>
                        </a:lnSpc>
                        <a:spcAft>
                          <a:spcPts val="0"/>
                        </a:spcAft>
                      </a:pPr>
                      <a:r>
                        <a:rPr lang="es-419" sz="1200">
                          <a:effectLst/>
                        </a:rPr>
                        <a:t>Solidos Disueltos Totales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88.4</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91.65</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91.7</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91.5</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87.45</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78.0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79.95</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81.9</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80.4</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dirty="0">
                          <a:effectLst/>
                        </a:rPr>
                        <a:t>90.5</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89.7</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90.5</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r>
              <a:tr h="275467">
                <a:tc>
                  <a:txBody>
                    <a:bodyPr/>
                    <a:lstStyle/>
                    <a:p>
                      <a:pPr>
                        <a:lnSpc>
                          <a:spcPct val="107000"/>
                        </a:lnSpc>
                        <a:spcAft>
                          <a:spcPts val="0"/>
                        </a:spcAft>
                      </a:pPr>
                      <a:r>
                        <a:rPr lang="es-419" sz="1200" dirty="0">
                          <a:effectLst/>
                        </a:rPr>
                        <a:t>Solidos Suspendidos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32.55</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20.7</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18.05</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8.1</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20.55</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36</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16.05</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10.1</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7.2</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12.3</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dirty="0">
                          <a:effectLst/>
                        </a:rPr>
                        <a:t>3.5</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dirty="0">
                          <a:effectLst/>
                        </a:rPr>
                        <a:t>1.6</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r>
              <a:tr h="361111">
                <a:tc>
                  <a:txBody>
                    <a:bodyPr/>
                    <a:lstStyle/>
                    <a:p>
                      <a:pPr>
                        <a:lnSpc>
                          <a:spcPct val="107000"/>
                        </a:lnSpc>
                        <a:spcAft>
                          <a:spcPts val="0"/>
                        </a:spcAft>
                      </a:pPr>
                      <a:r>
                        <a:rPr lang="es-419" sz="1200" dirty="0">
                          <a:effectLst/>
                        </a:rPr>
                        <a:t>Sólidos Sedimentables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dirty="0">
                          <a:effectLst/>
                        </a:rPr>
                        <a:t>1.6</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2.0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0.9</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0.5</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1.3</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1.7</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1.0</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0.8</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1.3</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1.6</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a:effectLst/>
                        </a:rPr>
                        <a:t>0.9</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c>
                  <a:txBody>
                    <a:bodyPr/>
                    <a:lstStyle/>
                    <a:p>
                      <a:pPr algn="ctr">
                        <a:lnSpc>
                          <a:spcPct val="107000"/>
                        </a:lnSpc>
                        <a:spcAft>
                          <a:spcPts val="0"/>
                        </a:spcAft>
                      </a:pPr>
                      <a:r>
                        <a:rPr lang="es-419" sz="1200" b="1" dirty="0">
                          <a:effectLst/>
                        </a:rPr>
                        <a:t>0.6</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440" marR="49440" marT="0" marB="0"/>
                </a:tc>
              </a:tr>
            </a:tbl>
          </a:graphicData>
        </a:graphic>
      </p:graphicFrame>
      <p:sp>
        <p:nvSpPr>
          <p:cNvPr id="5" name="Rectangle 1"/>
          <p:cNvSpPr>
            <a:spLocks noChangeArrowheads="1"/>
          </p:cNvSpPr>
          <p:nvPr/>
        </p:nvSpPr>
        <p:spPr bwMode="auto">
          <a:xfrm>
            <a:off x="2009569" y="6499984"/>
            <a:ext cx="78446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ES" sz="1200" b="0" i="1" u="none" strike="noStrike" cap="none" normalizeH="0" baseline="0" dirty="0" smtClean="0" bmk="_Toc4192724">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Resultados físico – químicos  obtenidos en cada estación durante los tres meses muestreados. Fuente: elaboración propia</a:t>
            </a:r>
            <a:endParaRPr kumimoji="0" lang="es-CO" altLang="es-E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88513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4018" y="407739"/>
            <a:ext cx="10364451" cy="1129513"/>
          </a:xfrm>
        </p:spPr>
        <p:txBody>
          <a:bodyPr/>
          <a:lstStyle/>
          <a:p>
            <a:r>
              <a:rPr lang="es-CO" b="1" dirty="0"/>
              <a:t>Resultados </a:t>
            </a:r>
            <a:r>
              <a:rPr lang="es-419" b="1" dirty="0"/>
              <a:t>bacteriológicos</a:t>
            </a:r>
            <a:r>
              <a:rPr lang="es-ES" b="1" dirty="0"/>
              <a:t/>
            </a:r>
            <a:br>
              <a:rPr lang="es-ES" b="1" dirty="0"/>
            </a:b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559306052"/>
              </p:ext>
            </p:extLst>
          </p:nvPr>
        </p:nvGraphicFramePr>
        <p:xfrm>
          <a:off x="2133602" y="1537252"/>
          <a:ext cx="6909098" cy="1826261"/>
        </p:xfrm>
        <a:graphic>
          <a:graphicData uri="http://schemas.openxmlformats.org/drawingml/2006/table">
            <a:tbl>
              <a:tblPr firstRow="1" firstCol="1" bandRow="1">
                <a:tableStyleId>{5940675A-B579-460E-94D1-54222C63F5DA}</a:tableStyleId>
              </a:tblPr>
              <a:tblGrid>
                <a:gridCol w="1396403"/>
                <a:gridCol w="1003848"/>
                <a:gridCol w="1003848"/>
                <a:gridCol w="954503"/>
                <a:gridCol w="1003848"/>
                <a:gridCol w="1003848"/>
                <a:gridCol w="542800"/>
              </a:tblGrid>
              <a:tr h="95250">
                <a:tc rowSpan="2">
                  <a:txBody>
                    <a:bodyPr/>
                    <a:lstStyle/>
                    <a:p>
                      <a:pPr>
                        <a:lnSpc>
                          <a:spcPct val="107000"/>
                        </a:lnSpc>
                        <a:spcAft>
                          <a:spcPts val="0"/>
                        </a:spcAft>
                      </a:pPr>
                      <a:r>
                        <a:rPr lang="es-419" sz="1400" dirty="0">
                          <a:effectLst/>
                        </a:rPr>
                        <a:t>ESTACIÓN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Aft>
                          <a:spcPts val="0"/>
                        </a:spcAft>
                      </a:pPr>
                      <a:r>
                        <a:rPr lang="es-419" sz="1400" dirty="0">
                          <a:effectLst/>
                        </a:rPr>
                        <a:t>MES 1</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gridSpan="3">
                  <a:txBody>
                    <a:bodyPr/>
                    <a:lstStyle/>
                    <a:p>
                      <a:pPr algn="ctr">
                        <a:lnSpc>
                          <a:spcPct val="107000"/>
                        </a:lnSpc>
                        <a:spcAft>
                          <a:spcPts val="0"/>
                        </a:spcAft>
                      </a:pPr>
                      <a:r>
                        <a:rPr lang="es-419" sz="1400">
                          <a:effectLst/>
                        </a:rPr>
                        <a:t>MES 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r>
              <a:tr h="76200">
                <a:tc vMerge="1">
                  <a:txBody>
                    <a:bodyPr/>
                    <a:lstStyle/>
                    <a:p>
                      <a:endParaRPr lang="es-ES"/>
                    </a:p>
                  </a:txBody>
                  <a:tcPr/>
                </a:tc>
                <a:tc>
                  <a:txBody>
                    <a:bodyPr/>
                    <a:lstStyle/>
                    <a:p>
                      <a:pPr>
                        <a:lnSpc>
                          <a:spcPct val="107000"/>
                        </a:lnSpc>
                        <a:spcAft>
                          <a:spcPts val="0"/>
                        </a:spcAft>
                      </a:pPr>
                      <a:r>
                        <a:rPr lang="es-419" sz="1400" dirty="0">
                          <a:effectLst/>
                        </a:rPr>
                        <a:t>Coliformes Totales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400">
                          <a:effectLst/>
                        </a:rPr>
                        <a:t>Escherichia Coli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400">
                          <a:effectLst/>
                        </a:rPr>
                        <a:t>NMP</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400">
                          <a:effectLst/>
                        </a:rPr>
                        <a:t>Coliformes Totales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400">
                          <a:effectLst/>
                        </a:rPr>
                        <a:t>Escherichia Coli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400">
                          <a:effectLst/>
                        </a:rPr>
                        <a:t>NMP</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s-419" sz="1400">
                          <a:effectLst/>
                        </a:rPr>
                        <a:t>Parte alta</a:t>
                      </a:r>
                      <a:endParaRPr lang="es-ES" sz="1400">
                        <a:effectLst/>
                      </a:endParaRPr>
                    </a:p>
                    <a:p>
                      <a:pPr>
                        <a:lnSpc>
                          <a:spcPct val="107000"/>
                        </a:lnSpc>
                        <a:spcAft>
                          <a:spcPts val="0"/>
                        </a:spcAft>
                      </a:pPr>
                      <a:r>
                        <a:rPr lang="es-419" sz="1400">
                          <a:effectLst/>
                        </a:rPr>
                        <a:t>Bocatoma</a:t>
                      </a:r>
                      <a:endParaRPr lang="es-ES" sz="1400">
                        <a:effectLst/>
                      </a:endParaRPr>
                    </a:p>
                    <a:p>
                      <a:pPr>
                        <a:lnSpc>
                          <a:spcPct val="107000"/>
                        </a:lnSpc>
                        <a:spcAft>
                          <a:spcPts val="0"/>
                        </a:spcAft>
                      </a:pPr>
                      <a:r>
                        <a:rPr lang="es-419" sz="1400">
                          <a:effectLst/>
                        </a:rPr>
                        <a:t>Tanque de almacenamiento</a:t>
                      </a:r>
                      <a:endParaRPr lang="es-ES" sz="1400">
                        <a:effectLst/>
                      </a:endParaRPr>
                    </a:p>
                    <a:p>
                      <a:pPr>
                        <a:lnSpc>
                          <a:spcPct val="107000"/>
                        </a:lnSpc>
                        <a:spcAft>
                          <a:spcPts val="0"/>
                        </a:spcAft>
                      </a:pPr>
                      <a:r>
                        <a:rPr lang="es-419" sz="1400">
                          <a:effectLst/>
                        </a:rPr>
                        <a:t>Vivienda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400">
                          <a:effectLst/>
                        </a:rPr>
                        <a:t>+</a:t>
                      </a:r>
                      <a:endParaRPr lang="es-ES" sz="1400">
                        <a:effectLst/>
                      </a:endParaRPr>
                    </a:p>
                    <a:p>
                      <a:pPr algn="ctr">
                        <a:lnSpc>
                          <a:spcPct val="107000"/>
                        </a:lnSpc>
                        <a:spcAft>
                          <a:spcPts val="0"/>
                        </a:spcAft>
                      </a:pPr>
                      <a:r>
                        <a:rPr lang="es-419" sz="1400">
                          <a:effectLst/>
                        </a:rPr>
                        <a:t>+</a:t>
                      </a:r>
                      <a:endParaRPr lang="es-ES" sz="1400">
                        <a:effectLst/>
                      </a:endParaRPr>
                    </a:p>
                    <a:p>
                      <a:pPr algn="ctr">
                        <a:lnSpc>
                          <a:spcPct val="107000"/>
                        </a:lnSpc>
                        <a:spcAft>
                          <a:spcPts val="0"/>
                        </a:spcAft>
                      </a:pPr>
                      <a:r>
                        <a:rPr lang="es-419" sz="1400">
                          <a:effectLst/>
                        </a:rPr>
                        <a:t>+</a:t>
                      </a:r>
                      <a:endParaRPr lang="es-ES" sz="1400">
                        <a:effectLst/>
                      </a:endParaRPr>
                    </a:p>
                    <a:p>
                      <a:pPr algn="ctr">
                        <a:lnSpc>
                          <a:spcPct val="107000"/>
                        </a:lnSpc>
                        <a:spcAft>
                          <a:spcPts val="0"/>
                        </a:spcAft>
                      </a:pPr>
                      <a:r>
                        <a:rPr lang="es-419" sz="1400">
                          <a:effectLst/>
                        </a:rPr>
                        <a:t> </a:t>
                      </a:r>
                      <a:endParaRPr lang="es-ES" sz="1400">
                        <a:effectLst/>
                      </a:endParaRPr>
                    </a:p>
                    <a:p>
                      <a:pPr algn="ctr">
                        <a:lnSpc>
                          <a:spcPct val="107000"/>
                        </a:lnSpc>
                        <a:spcAft>
                          <a:spcPts val="0"/>
                        </a:spcAft>
                      </a:pPr>
                      <a:r>
                        <a:rPr lang="es-419" sz="1400">
                          <a:effectLst/>
                        </a:rPr>
                        <a:t>+</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400" dirty="0">
                          <a:effectLst/>
                        </a:rPr>
                        <a:t>+</a:t>
                      </a:r>
                      <a:endParaRPr lang="es-ES" sz="1400" dirty="0">
                        <a:effectLst/>
                      </a:endParaRPr>
                    </a:p>
                    <a:p>
                      <a:pPr algn="ctr">
                        <a:lnSpc>
                          <a:spcPct val="107000"/>
                        </a:lnSpc>
                        <a:spcAft>
                          <a:spcPts val="0"/>
                        </a:spcAft>
                      </a:pPr>
                      <a:r>
                        <a:rPr lang="es-419" sz="1400" dirty="0">
                          <a:effectLst/>
                        </a:rPr>
                        <a:t>+</a:t>
                      </a:r>
                      <a:endParaRPr lang="es-ES" sz="1400" dirty="0">
                        <a:effectLst/>
                      </a:endParaRPr>
                    </a:p>
                    <a:p>
                      <a:pPr algn="ctr">
                        <a:lnSpc>
                          <a:spcPct val="107000"/>
                        </a:lnSpc>
                        <a:spcAft>
                          <a:spcPts val="0"/>
                        </a:spcAft>
                      </a:pPr>
                      <a:r>
                        <a:rPr lang="es-419" sz="1400" dirty="0">
                          <a:effectLst/>
                        </a:rPr>
                        <a:t>-</a:t>
                      </a:r>
                      <a:endParaRPr lang="es-ES" sz="1400" dirty="0">
                        <a:effectLst/>
                      </a:endParaRPr>
                    </a:p>
                    <a:p>
                      <a:pPr algn="ctr">
                        <a:lnSpc>
                          <a:spcPct val="107000"/>
                        </a:lnSpc>
                        <a:spcAft>
                          <a:spcPts val="0"/>
                        </a:spcAft>
                      </a:pPr>
                      <a:r>
                        <a:rPr lang="es-419" sz="1400" dirty="0">
                          <a:effectLst/>
                        </a:rPr>
                        <a:t> </a:t>
                      </a:r>
                      <a:endParaRPr lang="es-ES" sz="1400" dirty="0">
                        <a:effectLst/>
                      </a:endParaRPr>
                    </a:p>
                    <a:p>
                      <a:pPr algn="ctr">
                        <a:lnSpc>
                          <a:spcPct val="107000"/>
                        </a:lnSpc>
                        <a:spcAft>
                          <a:spcPts val="0"/>
                        </a:spcAft>
                      </a:pPr>
                      <a:r>
                        <a:rPr lang="es-419" sz="1400" dirty="0">
                          <a:effectLst/>
                        </a:rPr>
                        <a:t>-</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400" dirty="0">
                          <a:effectLst/>
                        </a:rPr>
                        <a:t>4</a:t>
                      </a:r>
                      <a:endParaRPr lang="es-ES" sz="1400" dirty="0">
                        <a:effectLst/>
                      </a:endParaRPr>
                    </a:p>
                    <a:p>
                      <a:pPr algn="ctr">
                        <a:lnSpc>
                          <a:spcPct val="107000"/>
                        </a:lnSpc>
                        <a:spcAft>
                          <a:spcPts val="0"/>
                        </a:spcAft>
                      </a:pPr>
                      <a:r>
                        <a:rPr lang="es-419" sz="1400" dirty="0">
                          <a:effectLst/>
                        </a:rPr>
                        <a:t>11</a:t>
                      </a:r>
                      <a:endParaRPr lang="es-ES" sz="1400" dirty="0">
                        <a:effectLst/>
                      </a:endParaRPr>
                    </a:p>
                    <a:p>
                      <a:pPr algn="ctr">
                        <a:lnSpc>
                          <a:spcPct val="107000"/>
                        </a:lnSpc>
                        <a:spcAft>
                          <a:spcPts val="0"/>
                        </a:spcAft>
                      </a:pPr>
                      <a:r>
                        <a:rPr lang="es-419" sz="1400" dirty="0">
                          <a:effectLst/>
                        </a:rPr>
                        <a:t>21</a:t>
                      </a:r>
                      <a:endParaRPr lang="es-ES" sz="1400" dirty="0">
                        <a:effectLst/>
                      </a:endParaRPr>
                    </a:p>
                    <a:p>
                      <a:pPr algn="ctr">
                        <a:lnSpc>
                          <a:spcPct val="107000"/>
                        </a:lnSpc>
                        <a:spcAft>
                          <a:spcPts val="0"/>
                        </a:spcAft>
                      </a:pPr>
                      <a:r>
                        <a:rPr lang="es-419" sz="1400" dirty="0">
                          <a:effectLst/>
                        </a:rPr>
                        <a:t> </a:t>
                      </a:r>
                      <a:endParaRPr lang="es-ES" sz="1400" dirty="0">
                        <a:effectLst/>
                      </a:endParaRPr>
                    </a:p>
                    <a:p>
                      <a:pPr algn="ctr">
                        <a:lnSpc>
                          <a:spcPct val="107000"/>
                        </a:lnSpc>
                        <a:spcAft>
                          <a:spcPts val="0"/>
                        </a:spcAft>
                      </a:pPr>
                      <a:r>
                        <a:rPr lang="es-419" sz="1400" dirty="0">
                          <a:effectLst/>
                        </a:rPr>
                        <a:t>21</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400" dirty="0">
                          <a:effectLst/>
                        </a:rPr>
                        <a:t>+</a:t>
                      </a:r>
                      <a:endParaRPr lang="es-ES" sz="1400" dirty="0">
                        <a:effectLst/>
                      </a:endParaRPr>
                    </a:p>
                    <a:p>
                      <a:pPr algn="ctr">
                        <a:lnSpc>
                          <a:spcPct val="107000"/>
                        </a:lnSpc>
                        <a:spcAft>
                          <a:spcPts val="0"/>
                        </a:spcAft>
                      </a:pPr>
                      <a:r>
                        <a:rPr lang="es-419" sz="1400" dirty="0">
                          <a:effectLst/>
                        </a:rPr>
                        <a:t>+</a:t>
                      </a:r>
                      <a:endParaRPr lang="es-ES" sz="1400" dirty="0">
                        <a:effectLst/>
                      </a:endParaRPr>
                    </a:p>
                    <a:p>
                      <a:pPr algn="ctr">
                        <a:lnSpc>
                          <a:spcPct val="107000"/>
                        </a:lnSpc>
                        <a:spcAft>
                          <a:spcPts val="0"/>
                        </a:spcAft>
                      </a:pPr>
                      <a:r>
                        <a:rPr lang="es-419" sz="1400" dirty="0">
                          <a:effectLst/>
                        </a:rPr>
                        <a:t>+</a:t>
                      </a:r>
                      <a:endParaRPr lang="es-ES" sz="1400" dirty="0">
                        <a:effectLst/>
                      </a:endParaRPr>
                    </a:p>
                    <a:p>
                      <a:pPr algn="ctr">
                        <a:lnSpc>
                          <a:spcPct val="107000"/>
                        </a:lnSpc>
                        <a:spcAft>
                          <a:spcPts val="0"/>
                        </a:spcAft>
                      </a:pPr>
                      <a:r>
                        <a:rPr lang="es-419" sz="1400" dirty="0">
                          <a:effectLst/>
                        </a:rPr>
                        <a:t> </a:t>
                      </a:r>
                      <a:endParaRPr lang="es-ES" sz="1400" dirty="0">
                        <a:effectLst/>
                      </a:endParaRPr>
                    </a:p>
                    <a:p>
                      <a:pPr algn="ctr">
                        <a:lnSpc>
                          <a:spcPct val="107000"/>
                        </a:lnSpc>
                        <a:spcAft>
                          <a:spcPts val="0"/>
                        </a:spcAft>
                      </a:pPr>
                      <a:r>
                        <a:rPr lang="es-419" sz="1400" dirty="0">
                          <a:effectLst/>
                        </a:rPr>
                        <a:t>+</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400" dirty="0">
                          <a:effectLst/>
                        </a:rPr>
                        <a:t>-</a:t>
                      </a:r>
                      <a:endParaRPr lang="es-ES" sz="1400" dirty="0">
                        <a:effectLst/>
                      </a:endParaRPr>
                    </a:p>
                    <a:p>
                      <a:pPr algn="ctr">
                        <a:lnSpc>
                          <a:spcPct val="107000"/>
                        </a:lnSpc>
                        <a:spcAft>
                          <a:spcPts val="0"/>
                        </a:spcAft>
                      </a:pPr>
                      <a:r>
                        <a:rPr lang="es-419" sz="1400" dirty="0">
                          <a:effectLst/>
                        </a:rPr>
                        <a:t>-</a:t>
                      </a:r>
                      <a:endParaRPr lang="es-ES" sz="1400" dirty="0">
                        <a:effectLst/>
                      </a:endParaRPr>
                    </a:p>
                    <a:p>
                      <a:pPr algn="ctr">
                        <a:lnSpc>
                          <a:spcPct val="107000"/>
                        </a:lnSpc>
                        <a:spcAft>
                          <a:spcPts val="0"/>
                        </a:spcAft>
                      </a:pPr>
                      <a:r>
                        <a:rPr lang="es-419" sz="1400" dirty="0">
                          <a:effectLst/>
                        </a:rPr>
                        <a:t>-</a:t>
                      </a:r>
                      <a:endParaRPr lang="es-ES" sz="1400" dirty="0">
                        <a:effectLst/>
                      </a:endParaRPr>
                    </a:p>
                    <a:p>
                      <a:pPr algn="ctr">
                        <a:lnSpc>
                          <a:spcPct val="107000"/>
                        </a:lnSpc>
                        <a:spcAft>
                          <a:spcPts val="0"/>
                        </a:spcAft>
                      </a:pPr>
                      <a:r>
                        <a:rPr lang="es-419" sz="1400" dirty="0">
                          <a:effectLst/>
                        </a:rPr>
                        <a:t> </a:t>
                      </a:r>
                      <a:endParaRPr lang="es-ES" sz="1400" dirty="0">
                        <a:effectLst/>
                      </a:endParaRPr>
                    </a:p>
                    <a:p>
                      <a:pPr algn="ctr">
                        <a:lnSpc>
                          <a:spcPct val="107000"/>
                        </a:lnSpc>
                        <a:spcAft>
                          <a:spcPts val="0"/>
                        </a:spcAft>
                      </a:pPr>
                      <a:r>
                        <a:rPr lang="es-419" sz="1400" dirty="0">
                          <a:effectLst/>
                        </a:rPr>
                        <a:t>-</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400" dirty="0">
                          <a:effectLst/>
                        </a:rPr>
                        <a:t>9</a:t>
                      </a:r>
                      <a:endParaRPr lang="es-ES" sz="1400" dirty="0">
                        <a:effectLst/>
                      </a:endParaRPr>
                    </a:p>
                    <a:p>
                      <a:pPr>
                        <a:lnSpc>
                          <a:spcPct val="107000"/>
                        </a:lnSpc>
                        <a:spcAft>
                          <a:spcPts val="0"/>
                        </a:spcAft>
                      </a:pPr>
                      <a:r>
                        <a:rPr lang="es-419" sz="1400" dirty="0">
                          <a:effectLst/>
                        </a:rPr>
                        <a:t>43</a:t>
                      </a:r>
                      <a:endParaRPr lang="es-ES" sz="1400" dirty="0">
                        <a:effectLst/>
                      </a:endParaRPr>
                    </a:p>
                    <a:p>
                      <a:pPr>
                        <a:lnSpc>
                          <a:spcPct val="107000"/>
                        </a:lnSpc>
                        <a:spcAft>
                          <a:spcPts val="0"/>
                        </a:spcAft>
                      </a:pPr>
                      <a:r>
                        <a:rPr lang="es-419" sz="1400" dirty="0">
                          <a:effectLst/>
                        </a:rPr>
                        <a:t>43</a:t>
                      </a:r>
                      <a:endParaRPr lang="es-ES" sz="1400" dirty="0">
                        <a:effectLst/>
                      </a:endParaRPr>
                    </a:p>
                    <a:p>
                      <a:pPr>
                        <a:lnSpc>
                          <a:spcPct val="107000"/>
                        </a:lnSpc>
                        <a:spcAft>
                          <a:spcPts val="0"/>
                        </a:spcAft>
                      </a:pPr>
                      <a:r>
                        <a:rPr lang="es-419" sz="1400" dirty="0">
                          <a:effectLst/>
                        </a:rPr>
                        <a:t> </a:t>
                      </a:r>
                      <a:endParaRPr lang="es-ES" sz="1400" dirty="0">
                        <a:effectLst/>
                      </a:endParaRPr>
                    </a:p>
                    <a:p>
                      <a:pPr>
                        <a:lnSpc>
                          <a:spcPct val="107000"/>
                        </a:lnSpc>
                        <a:spcAft>
                          <a:spcPts val="0"/>
                        </a:spcAft>
                      </a:pPr>
                      <a:r>
                        <a:rPr lang="es-419" sz="1400" dirty="0">
                          <a:effectLst/>
                        </a:rPr>
                        <a:t>43</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726734230"/>
              </p:ext>
            </p:extLst>
          </p:nvPr>
        </p:nvGraphicFramePr>
        <p:xfrm>
          <a:off x="3159577" y="4253006"/>
          <a:ext cx="5083175" cy="1683703"/>
        </p:xfrm>
        <a:graphic>
          <a:graphicData uri="http://schemas.openxmlformats.org/drawingml/2006/table">
            <a:tbl>
              <a:tblPr firstRow="1" firstCol="1" bandRow="1">
                <a:tableStyleId>{5940675A-B579-460E-94D1-54222C63F5DA}</a:tableStyleId>
              </a:tblPr>
              <a:tblGrid>
                <a:gridCol w="1483281"/>
                <a:gridCol w="1530924"/>
                <a:gridCol w="1438814"/>
                <a:gridCol w="630156"/>
              </a:tblGrid>
              <a:tr h="542290">
                <a:tc>
                  <a:txBody>
                    <a:bodyPr/>
                    <a:lstStyle/>
                    <a:p>
                      <a:pPr>
                        <a:lnSpc>
                          <a:spcPct val="107000"/>
                        </a:lnSpc>
                        <a:spcAft>
                          <a:spcPts val="0"/>
                        </a:spcAft>
                      </a:pPr>
                      <a:r>
                        <a:rPr lang="es-ES" sz="1400" dirty="0">
                          <a:effectLst/>
                        </a:rPr>
                        <a:t>ESTACIÓN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dirty="0">
                          <a:effectLst/>
                        </a:rPr>
                        <a:t>Coliformes Totales en 100 ml</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dirty="0">
                          <a:effectLst/>
                        </a:rPr>
                        <a:t>Escherichia Coli en 100 ml</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a:effectLst/>
                        </a:rPr>
                        <a:t>NMP</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0180">
                <a:tc>
                  <a:txBody>
                    <a:bodyPr/>
                    <a:lstStyle/>
                    <a:p>
                      <a:pPr>
                        <a:lnSpc>
                          <a:spcPct val="107000"/>
                        </a:lnSpc>
                        <a:spcAft>
                          <a:spcPts val="0"/>
                        </a:spcAft>
                      </a:pPr>
                      <a:r>
                        <a:rPr lang="es-ES" sz="1400">
                          <a:effectLst/>
                        </a:rPr>
                        <a:t>Parte alta</a:t>
                      </a:r>
                    </a:p>
                    <a:p>
                      <a:pPr>
                        <a:lnSpc>
                          <a:spcPct val="107000"/>
                        </a:lnSpc>
                        <a:spcAft>
                          <a:spcPts val="0"/>
                        </a:spcAft>
                      </a:pPr>
                      <a:r>
                        <a:rPr lang="es-419" sz="1400">
                          <a:effectLst/>
                        </a:rPr>
                        <a:t>Bocatoma</a:t>
                      </a:r>
                      <a:endParaRPr lang="es-ES" sz="1400">
                        <a:effectLst/>
                      </a:endParaRPr>
                    </a:p>
                    <a:p>
                      <a:pPr>
                        <a:lnSpc>
                          <a:spcPct val="107000"/>
                        </a:lnSpc>
                        <a:spcAft>
                          <a:spcPts val="0"/>
                        </a:spcAft>
                      </a:pPr>
                      <a:r>
                        <a:rPr lang="es-419" sz="1400">
                          <a:effectLst/>
                        </a:rPr>
                        <a:t>Tanque de almacenamiento</a:t>
                      </a:r>
                      <a:endParaRPr lang="es-ES" sz="1400">
                        <a:effectLst/>
                      </a:endParaRPr>
                    </a:p>
                    <a:p>
                      <a:pPr>
                        <a:lnSpc>
                          <a:spcPct val="107000"/>
                        </a:lnSpc>
                        <a:spcAft>
                          <a:spcPts val="0"/>
                        </a:spcAft>
                      </a:pPr>
                      <a:r>
                        <a:rPr lang="es-419" sz="1400">
                          <a:effectLst/>
                        </a:rPr>
                        <a:t>Vivienda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a:effectLst/>
                        </a:rPr>
                        <a:t>&gt;2419,6</a:t>
                      </a:r>
                    </a:p>
                    <a:p>
                      <a:pPr algn="ctr">
                        <a:lnSpc>
                          <a:spcPct val="107000"/>
                        </a:lnSpc>
                        <a:spcAft>
                          <a:spcPts val="0"/>
                        </a:spcAft>
                      </a:pPr>
                      <a:r>
                        <a:rPr lang="es-419" sz="1400">
                          <a:effectLst/>
                        </a:rPr>
                        <a:t>&gt;2419.6</a:t>
                      </a:r>
                      <a:endParaRPr lang="es-ES" sz="1400">
                        <a:effectLst/>
                      </a:endParaRPr>
                    </a:p>
                    <a:p>
                      <a:pPr algn="ctr">
                        <a:lnSpc>
                          <a:spcPct val="107000"/>
                        </a:lnSpc>
                        <a:spcAft>
                          <a:spcPts val="0"/>
                        </a:spcAft>
                      </a:pPr>
                      <a:r>
                        <a:rPr lang="es-419" sz="1400">
                          <a:effectLst/>
                        </a:rPr>
                        <a:t>1986,3</a:t>
                      </a:r>
                      <a:endParaRPr lang="es-ES" sz="1400">
                        <a:effectLst/>
                      </a:endParaRPr>
                    </a:p>
                    <a:p>
                      <a:pPr algn="ctr">
                        <a:lnSpc>
                          <a:spcPct val="107000"/>
                        </a:lnSpc>
                        <a:spcAft>
                          <a:spcPts val="0"/>
                        </a:spcAft>
                      </a:pPr>
                      <a:r>
                        <a:rPr lang="es-419" sz="1400">
                          <a:effectLst/>
                        </a:rPr>
                        <a:t> </a:t>
                      </a:r>
                      <a:endParaRPr lang="es-ES" sz="1400">
                        <a:effectLst/>
                      </a:endParaRPr>
                    </a:p>
                    <a:p>
                      <a:pPr algn="ctr">
                        <a:lnSpc>
                          <a:spcPct val="107000"/>
                        </a:lnSpc>
                        <a:spcAft>
                          <a:spcPts val="0"/>
                        </a:spcAft>
                      </a:pPr>
                      <a:r>
                        <a:rPr lang="es-419" sz="1400">
                          <a:effectLst/>
                        </a:rPr>
                        <a:t>686,7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dirty="0">
                          <a:effectLst/>
                        </a:rPr>
                        <a:t>36,9</a:t>
                      </a:r>
                    </a:p>
                    <a:p>
                      <a:pPr algn="ctr">
                        <a:lnSpc>
                          <a:spcPct val="107000"/>
                        </a:lnSpc>
                        <a:spcAft>
                          <a:spcPts val="0"/>
                        </a:spcAft>
                      </a:pPr>
                      <a:r>
                        <a:rPr lang="es-419" sz="1400" dirty="0">
                          <a:effectLst/>
                        </a:rPr>
                        <a:t>93.3</a:t>
                      </a:r>
                      <a:endParaRPr lang="es-ES" sz="1400" dirty="0">
                        <a:effectLst/>
                      </a:endParaRPr>
                    </a:p>
                    <a:p>
                      <a:pPr algn="ctr">
                        <a:lnSpc>
                          <a:spcPct val="107000"/>
                        </a:lnSpc>
                        <a:spcAft>
                          <a:spcPts val="0"/>
                        </a:spcAft>
                      </a:pPr>
                      <a:r>
                        <a:rPr lang="es-419" sz="1400" dirty="0">
                          <a:effectLst/>
                        </a:rPr>
                        <a:t>45,7</a:t>
                      </a:r>
                      <a:endParaRPr lang="es-ES" sz="1400" dirty="0">
                        <a:effectLst/>
                      </a:endParaRPr>
                    </a:p>
                    <a:p>
                      <a:pPr algn="ctr">
                        <a:lnSpc>
                          <a:spcPct val="107000"/>
                        </a:lnSpc>
                        <a:spcAft>
                          <a:spcPts val="0"/>
                        </a:spcAft>
                      </a:pPr>
                      <a:r>
                        <a:rPr lang="es-419" sz="1400" dirty="0">
                          <a:effectLst/>
                        </a:rPr>
                        <a:t> </a:t>
                      </a:r>
                      <a:endParaRPr lang="es-ES" sz="1400" dirty="0">
                        <a:effectLst/>
                      </a:endParaRPr>
                    </a:p>
                    <a:p>
                      <a:pPr algn="ctr">
                        <a:lnSpc>
                          <a:spcPct val="107000"/>
                        </a:lnSpc>
                        <a:spcAft>
                          <a:spcPts val="0"/>
                        </a:spcAft>
                      </a:pPr>
                      <a:r>
                        <a:rPr lang="es-419" sz="1400" dirty="0">
                          <a:effectLst/>
                        </a:rPr>
                        <a:t>13,5</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dirty="0">
                          <a:effectLst/>
                        </a:rPr>
                        <a:t>&lt;1</a:t>
                      </a:r>
                    </a:p>
                    <a:p>
                      <a:pPr algn="ctr">
                        <a:lnSpc>
                          <a:spcPct val="107000"/>
                        </a:lnSpc>
                        <a:spcAft>
                          <a:spcPts val="0"/>
                        </a:spcAft>
                      </a:pPr>
                      <a:r>
                        <a:rPr lang="es-419" sz="1400" dirty="0">
                          <a:effectLst/>
                        </a:rPr>
                        <a:t>&lt;1</a:t>
                      </a:r>
                      <a:endParaRPr lang="es-ES" sz="1400" dirty="0">
                        <a:effectLst/>
                      </a:endParaRPr>
                    </a:p>
                    <a:p>
                      <a:pPr algn="ctr">
                        <a:lnSpc>
                          <a:spcPct val="107000"/>
                        </a:lnSpc>
                        <a:spcAft>
                          <a:spcPts val="0"/>
                        </a:spcAft>
                      </a:pPr>
                      <a:r>
                        <a:rPr lang="es-419" sz="1400" dirty="0">
                          <a:effectLst/>
                        </a:rPr>
                        <a:t>&lt;1</a:t>
                      </a:r>
                      <a:endParaRPr lang="es-ES" sz="1400" dirty="0">
                        <a:effectLst/>
                      </a:endParaRPr>
                    </a:p>
                    <a:p>
                      <a:pPr algn="ctr">
                        <a:lnSpc>
                          <a:spcPct val="107000"/>
                        </a:lnSpc>
                        <a:spcAft>
                          <a:spcPts val="0"/>
                        </a:spcAft>
                      </a:pPr>
                      <a:r>
                        <a:rPr lang="es-419" sz="1400" dirty="0">
                          <a:effectLst/>
                        </a:rPr>
                        <a:t> </a:t>
                      </a:r>
                      <a:endParaRPr lang="es-ES" sz="1400" dirty="0">
                        <a:effectLst/>
                      </a:endParaRPr>
                    </a:p>
                    <a:p>
                      <a:pPr algn="ctr">
                        <a:lnSpc>
                          <a:spcPct val="107000"/>
                        </a:lnSpc>
                        <a:spcAft>
                          <a:spcPts val="0"/>
                        </a:spcAft>
                      </a:pPr>
                      <a:r>
                        <a:rPr lang="es-419" sz="1400" dirty="0">
                          <a:effectLst/>
                        </a:rPr>
                        <a:t>&lt;1</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angle 1"/>
          <p:cNvSpPr>
            <a:spLocks noChangeArrowheads="1"/>
          </p:cNvSpPr>
          <p:nvPr/>
        </p:nvSpPr>
        <p:spPr bwMode="auto">
          <a:xfrm>
            <a:off x="2258331" y="3498706"/>
            <a:ext cx="68856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E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es-CO" altLang="es-ES" sz="1200" b="0" i="0"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abla </a:t>
            </a:r>
            <a:r>
              <a:rPr kumimoji="0" lang="es-CO" altLang="es-ES" sz="1200" b="0" i="0" u="none" strike="noStrike" cap="none" normalizeH="0" baseline="0" dirty="0" smtClean="0" bmk="_Toc4192725">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a:t>
            </a:r>
            <a:r>
              <a:rPr kumimoji="0" lang="es-CO" altLang="es-ES" sz="1200" b="0" i="1" u="none" strike="noStrike" cap="none" normalizeH="0" baseline="0" dirty="0" smtClean="0" bmk="_Toc4192725">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Resultados </a:t>
            </a:r>
            <a:r>
              <a:rPr kumimoji="0" lang="es-CO" altLang="es-ES" sz="1200" b="0" i="1" u="none" strike="noStrike" cap="none" normalizeH="0" baseline="0" dirty="0" smtClean="0" bmk="_Toc4192725">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bacteriológicos</a:t>
            </a:r>
            <a:r>
              <a:rPr kumimoji="0" lang="es-CO" altLang="es-ES" sz="1200" b="0" i="1" u="none" strike="noStrike" cap="none" normalizeH="0" baseline="0" dirty="0" smtClean="0" bmk="_Toc4192725">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obtenidos en el Laboratorio de la Fundación Universitaria de Popayán.</a:t>
            </a:r>
            <a:endParaRPr kumimoji="0" lang="es-ES" altLang="es-E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419" altLang="es-ES" sz="1200" b="0" i="0" u="none" strike="noStrike" cap="none" normalizeH="0" baseline="0" dirty="0" smtClean="0" bmk="_Toc4192726">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419" altLang="es-ES" sz="1200" dirty="0" bmk="_Toc4192726">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6"/>
          <p:cNvSpPr/>
          <p:nvPr/>
        </p:nvSpPr>
        <p:spPr>
          <a:xfrm>
            <a:off x="2767716" y="6059753"/>
            <a:ext cx="6096000" cy="461665"/>
          </a:xfrm>
          <a:prstGeom prst="rect">
            <a:avLst/>
          </a:prstGeom>
        </p:spPr>
        <p:txBody>
          <a:bodyPr>
            <a:spAutoFit/>
          </a:bodyPr>
          <a:lstStyle/>
          <a:p>
            <a:pPr lvl="0" defTabSz="914400" eaLnBrk="0" fontAlgn="base" hangingPunct="0">
              <a:spcBef>
                <a:spcPct val="0"/>
              </a:spcBef>
              <a:spcAft>
                <a:spcPct val="0"/>
              </a:spcAft>
            </a:pPr>
            <a:r>
              <a:rPr lang="es-CO" altLang="es-ES" sz="1200" dirty="0" bmk="_Toc4192726">
                <a:latin typeface="Times New Roman" panose="02020603050405020304" pitchFamily="18" charset="0"/>
                <a:ea typeface="Calibri" panose="020F0502020204030204" pitchFamily="34" charset="0"/>
                <a:cs typeface="Times New Roman" panose="02020603050405020304" pitchFamily="18" charset="0"/>
              </a:rPr>
              <a:t>Tabla 9.</a:t>
            </a:r>
            <a:r>
              <a:rPr lang="es-CO" altLang="es-ES" sz="1200" i="1" dirty="0" bmk="_Toc4192726">
                <a:latin typeface="Times New Roman" panose="02020603050405020304" pitchFamily="18" charset="0"/>
                <a:ea typeface="Calibri" panose="020F0502020204030204" pitchFamily="34" charset="0"/>
                <a:cs typeface="Times New Roman" panose="02020603050405020304" pitchFamily="18" charset="0"/>
              </a:rPr>
              <a:t> Resultados </a:t>
            </a:r>
            <a:r>
              <a:rPr lang="es-CO" altLang="es-ES" sz="1200" i="1" dirty="0" bmk="_Toc4192726">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bacteriológicos</a:t>
            </a:r>
            <a:r>
              <a:rPr lang="es-CO" altLang="es-ES" sz="1200" i="1" dirty="0" bmk="_Toc4192726">
                <a:latin typeface="Times New Roman" panose="02020603050405020304" pitchFamily="18" charset="0"/>
                <a:ea typeface="Calibri" panose="020F0502020204030204" pitchFamily="34" charset="0"/>
                <a:cs typeface="Times New Roman" panose="02020603050405020304" pitchFamily="18" charset="0"/>
              </a:rPr>
              <a:t> obtenidos en el Laboratorio del Acueducto de Popayán.</a:t>
            </a:r>
            <a:endParaRPr lang="es-ES" altLang="es-ES" sz="1200" dirty="0"/>
          </a:p>
          <a:p>
            <a:pPr lvl="0" defTabSz="914400" eaLnBrk="0" fontAlgn="base" hangingPunct="0">
              <a:spcBef>
                <a:spcPct val="0"/>
              </a:spcBef>
              <a:spcAft>
                <a:spcPct val="0"/>
              </a:spcAft>
            </a:pPr>
            <a:endParaRPr lang="es-ES" altLang="es-ES" sz="1200" dirty="0">
              <a:latin typeface="Arial" panose="020B0604020202020204" pitchFamily="34" charset="0"/>
            </a:endParaRPr>
          </a:p>
        </p:txBody>
      </p:sp>
    </p:spTree>
    <p:extLst>
      <p:ext uri="{BB962C8B-B14F-4D97-AF65-F5344CB8AC3E}">
        <p14:creationId xmlns:p14="http://schemas.microsoft.com/office/powerpoint/2010/main" val="2331161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66647"/>
            <a:ext cx="10364451" cy="1029838"/>
          </a:xfrm>
        </p:spPr>
        <p:txBody>
          <a:bodyPr>
            <a:normAutofit fontScale="90000"/>
          </a:bodyPr>
          <a:lstStyle/>
          <a:p>
            <a:r>
              <a:rPr lang="es-CO" b="1" dirty="0"/>
              <a:t>Resultados Biológicos</a:t>
            </a:r>
            <a:r>
              <a:rPr lang="es-ES" b="1" dirty="0"/>
              <a:t/>
            </a:r>
            <a:br>
              <a:rPr lang="es-ES" b="1" dirty="0"/>
            </a:br>
            <a:endParaRPr lang="es-ES"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3813123091"/>
              </p:ext>
            </p:extLst>
          </p:nvPr>
        </p:nvGraphicFramePr>
        <p:xfrm>
          <a:off x="682584" y="901517"/>
          <a:ext cx="10118313" cy="5504166"/>
        </p:xfrm>
        <a:graphic>
          <a:graphicData uri="http://schemas.openxmlformats.org/drawingml/2006/table">
            <a:tbl>
              <a:tblPr firstRow="1" firstCol="1" bandRow="1">
                <a:tableStyleId>{5940675A-B579-460E-94D1-54222C63F5DA}</a:tableStyleId>
              </a:tblPr>
              <a:tblGrid>
                <a:gridCol w="1124257"/>
                <a:gridCol w="1124257"/>
                <a:gridCol w="1124257"/>
                <a:gridCol w="1124257"/>
                <a:gridCol w="1124257"/>
                <a:gridCol w="1124257"/>
                <a:gridCol w="1124257"/>
                <a:gridCol w="1124257"/>
                <a:gridCol w="1124257"/>
              </a:tblGrid>
              <a:tr h="121529">
                <a:tc rowSpan="2">
                  <a:txBody>
                    <a:bodyPr/>
                    <a:lstStyle/>
                    <a:p>
                      <a:pPr algn="ctr">
                        <a:lnSpc>
                          <a:spcPct val="107000"/>
                        </a:lnSpc>
                        <a:spcAft>
                          <a:spcPts val="0"/>
                        </a:spcAft>
                      </a:pPr>
                      <a:r>
                        <a:rPr lang="es-419" sz="1000" dirty="0">
                          <a:effectLst/>
                        </a:rPr>
                        <a:t>PHYLUM</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rowSpan="2">
                  <a:txBody>
                    <a:bodyPr/>
                    <a:lstStyle/>
                    <a:p>
                      <a:pPr algn="ctr">
                        <a:lnSpc>
                          <a:spcPct val="107000"/>
                        </a:lnSpc>
                        <a:spcAft>
                          <a:spcPts val="0"/>
                        </a:spcAft>
                      </a:pPr>
                      <a:r>
                        <a:rPr lang="es-419" sz="1000">
                          <a:effectLst/>
                        </a:rPr>
                        <a:t>CLASE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rowSpan="2">
                  <a:txBody>
                    <a:bodyPr/>
                    <a:lstStyle/>
                    <a:p>
                      <a:pPr algn="ctr">
                        <a:lnSpc>
                          <a:spcPct val="107000"/>
                        </a:lnSpc>
                        <a:spcAft>
                          <a:spcPts val="0"/>
                        </a:spcAft>
                      </a:pPr>
                      <a:r>
                        <a:rPr lang="es-419" sz="1000">
                          <a:effectLst/>
                        </a:rPr>
                        <a:t>ORDEN</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rowSpan="2">
                  <a:txBody>
                    <a:bodyPr/>
                    <a:lstStyle/>
                    <a:p>
                      <a:pPr algn="ctr">
                        <a:lnSpc>
                          <a:spcPct val="107000"/>
                        </a:lnSpc>
                        <a:spcAft>
                          <a:spcPts val="0"/>
                        </a:spcAft>
                      </a:pPr>
                      <a:r>
                        <a:rPr lang="es-419" sz="1000">
                          <a:effectLst/>
                        </a:rPr>
                        <a:t>FAMILIA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rowSpan="2">
                  <a:txBody>
                    <a:bodyPr/>
                    <a:lstStyle/>
                    <a:p>
                      <a:pPr algn="ctr">
                        <a:lnSpc>
                          <a:spcPct val="107000"/>
                        </a:lnSpc>
                        <a:spcAft>
                          <a:spcPts val="0"/>
                        </a:spcAft>
                      </a:pPr>
                      <a:r>
                        <a:rPr lang="es-419" sz="1000" dirty="0">
                          <a:effectLst/>
                        </a:rPr>
                        <a:t>GENERO</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gridSpan="2">
                  <a:txBody>
                    <a:bodyPr/>
                    <a:lstStyle/>
                    <a:p>
                      <a:pPr>
                        <a:lnSpc>
                          <a:spcPct val="107000"/>
                        </a:lnSpc>
                        <a:spcAft>
                          <a:spcPts val="0"/>
                        </a:spcAft>
                      </a:pPr>
                      <a:r>
                        <a:rPr lang="es-419" sz="1000" dirty="0">
                          <a:effectLst/>
                        </a:rPr>
                        <a:t>         ESTACIONES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hMerge="1">
                  <a:txBody>
                    <a:bodyPr/>
                    <a:lstStyle/>
                    <a:p>
                      <a:endParaRPr lang="es-ES"/>
                    </a:p>
                  </a:txBody>
                  <a:tcPr/>
                </a:tc>
                <a:tc>
                  <a:txBody>
                    <a:bodyPr/>
                    <a:lstStyle/>
                    <a:p>
                      <a:pPr algn="ctr">
                        <a:lnSpc>
                          <a:spcPct val="107000"/>
                        </a:lnSpc>
                        <a:spcAft>
                          <a:spcPts val="0"/>
                        </a:spcAft>
                      </a:pPr>
                      <a:r>
                        <a:rPr lang="es-419" sz="1000" dirty="0">
                          <a:effectLst/>
                        </a:rPr>
                        <a:t>N</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dirty="0">
                          <a:effectLst/>
                          <a:highlight>
                            <a:srgbClr val="FFFF00"/>
                          </a:highlight>
                        </a:rPr>
                        <a:t>%N</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r>
              <a:tr h="13328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419" sz="1000">
                          <a:effectLst/>
                        </a:rPr>
                        <a:t>E1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E2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r>
              <a:tr h="179819">
                <a:tc rowSpan="21">
                  <a:txBody>
                    <a:bodyPr/>
                    <a:lstStyle/>
                    <a:p>
                      <a:pPr algn="ctr">
                        <a:lnSpc>
                          <a:spcPct val="107000"/>
                        </a:lnSpc>
                        <a:spcAft>
                          <a:spcPts val="0"/>
                        </a:spcAft>
                      </a:pPr>
                      <a:r>
                        <a:rPr lang="es-419" sz="1000" dirty="0" err="1">
                          <a:effectLst/>
                        </a:rPr>
                        <a:t>Arthropoda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rowSpan="20">
                  <a:txBody>
                    <a:bodyPr/>
                    <a:lstStyle/>
                    <a:p>
                      <a:pPr algn="ctr">
                        <a:lnSpc>
                          <a:spcPct val="107000"/>
                        </a:lnSpc>
                        <a:spcAft>
                          <a:spcPts val="0"/>
                        </a:spcAft>
                      </a:pPr>
                      <a:r>
                        <a:rPr lang="es-419" sz="1000" dirty="0" err="1">
                          <a:effectLst/>
                        </a:rPr>
                        <a:t>Insecta</a:t>
                      </a:r>
                      <a:endParaRPr lang="es-ES" sz="1000" dirty="0">
                        <a:effectLst/>
                      </a:endParaRPr>
                    </a:p>
                    <a:p>
                      <a:pPr algn="ctr">
                        <a:lnSpc>
                          <a:spcPct val="107000"/>
                        </a:lnSpc>
                        <a:spcAft>
                          <a:spcPts val="0"/>
                        </a:spcAft>
                      </a:pPr>
                      <a:r>
                        <a:rPr lang="es-419" sz="1000" dirty="0">
                          <a:effectLst/>
                        </a:rPr>
                        <a:t> </a:t>
                      </a:r>
                      <a:endParaRPr lang="es-ES" sz="1000" dirty="0">
                        <a:effectLst/>
                      </a:endParaRPr>
                    </a:p>
                    <a:p>
                      <a:pPr algn="ctr">
                        <a:lnSpc>
                          <a:spcPct val="107000"/>
                        </a:lnSpc>
                        <a:spcAft>
                          <a:spcPts val="0"/>
                        </a:spcAft>
                      </a:pPr>
                      <a:r>
                        <a:rPr lang="es-419" sz="1000" dirty="0">
                          <a:effectLst/>
                        </a:rPr>
                        <a:t> </a:t>
                      </a:r>
                      <a:endParaRPr lang="es-ES" sz="1000" dirty="0">
                        <a:effectLst/>
                      </a:endParaRPr>
                    </a:p>
                    <a:p>
                      <a:pPr algn="ctr">
                        <a:lnSpc>
                          <a:spcPct val="107000"/>
                        </a:lnSpc>
                        <a:spcAft>
                          <a:spcPts val="0"/>
                        </a:spcAft>
                      </a:pPr>
                      <a:r>
                        <a:rPr lang="es-419" sz="1000" dirty="0">
                          <a:effectLst/>
                        </a:rPr>
                        <a:t> </a:t>
                      </a:r>
                      <a:endParaRPr lang="es-ES" sz="1000" dirty="0">
                        <a:effectLst/>
                      </a:endParaRPr>
                    </a:p>
                    <a:p>
                      <a:pPr algn="ctr">
                        <a:lnSpc>
                          <a:spcPct val="107000"/>
                        </a:lnSpc>
                        <a:spcAft>
                          <a:spcPts val="0"/>
                        </a:spcAft>
                      </a:pPr>
                      <a:r>
                        <a:rPr lang="es-419" sz="1000" dirty="0">
                          <a:effectLst/>
                        </a:rPr>
                        <a:t> </a:t>
                      </a:r>
                      <a:endParaRPr lang="es-ES" sz="1000" dirty="0">
                        <a:effectLst/>
                      </a:endParaRPr>
                    </a:p>
                    <a:p>
                      <a:pPr algn="ctr">
                        <a:lnSpc>
                          <a:spcPct val="107000"/>
                        </a:lnSpc>
                        <a:spcAft>
                          <a:spcPts val="0"/>
                        </a:spcAft>
                      </a:pPr>
                      <a:r>
                        <a:rPr lang="es-419" sz="1000" dirty="0">
                          <a:effectLst/>
                        </a:rPr>
                        <a:t> </a:t>
                      </a:r>
                      <a:endParaRPr lang="es-ES" sz="1000" dirty="0">
                        <a:effectLst/>
                      </a:endParaRPr>
                    </a:p>
                    <a:p>
                      <a:pPr algn="ctr">
                        <a:lnSpc>
                          <a:spcPct val="107000"/>
                        </a:lnSpc>
                        <a:spcAft>
                          <a:spcPts val="0"/>
                        </a:spcAft>
                      </a:pPr>
                      <a:r>
                        <a:rPr lang="es-419" sz="1000" dirty="0">
                          <a:effectLst/>
                        </a:rPr>
                        <a:t> </a:t>
                      </a:r>
                      <a:endParaRPr lang="es-ES" sz="1000" dirty="0">
                        <a:effectLst/>
                      </a:endParaRPr>
                    </a:p>
                    <a:p>
                      <a:pPr algn="ctr">
                        <a:lnSpc>
                          <a:spcPct val="107000"/>
                        </a:lnSpc>
                        <a:spcAft>
                          <a:spcPts val="0"/>
                        </a:spcAft>
                      </a:pPr>
                      <a:r>
                        <a:rPr lang="es-419" sz="1000" dirty="0">
                          <a:effectLst/>
                        </a:rPr>
                        <a:t> </a:t>
                      </a:r>
                      <a:endParaRPr lang="es-ES" sz="1000" dirty="0">
                        <a:effectLst/>
                      </a:endParaRPr>
                    </a:p>
                    <a:p>
                      <a:pPr algn="ctr">
                        <a:lnSpc>
                          <a:spcPct val="107000"/>
                        </a:lnSpc>
                        <a:spcAft>
                          <a:spcPts val="0"/>
                        </a:spcAft>
                      </a:pPr>
                      <a:r>
                        <a:rPr lang="es-419" sz="1000" dirty="0">
                          <a:effectLst/>
                        </a:rPr>
                        <a:t> </a:t>
                      </a:r>
                      <a:endParaRPr lang="es-ES" sz="1000" dirty="0">
                        <a:effectLst/>
                      </a:endParaRPr>
                    </a:p>
                    <a:p>
                      <a:pPr algn="ctr">
                        <a:lnSpc>
                          <a:spcPct val="107000"/>
                        </a:lnSpc>
                        <a:spcAft>
                          <a:spcPts val="0"/>
                        </a:spcAft>
                      </a:pPr>
                      <a:r>
                        <a:rPr lang="es-419" sz="1000" dirty="0">
                          <a:effectLst/>
                        </a:rPr>
                        <a:t> </a:t>
                      </a:r>
                      <a:endParaRPr lang="es-ES" sz="1000" dirty="0">
                        <a:effectLst/>
                      </a:endParaRPr>
                    </a:p>
                    <a:p>
                      <a:pPr algn="ctr">
                        <a:lnSpc>
                          <a:spcPct val="107000"/>
                        </a:lnSpc>
                        <a:spcAft>
                          <a:spcPts val="0"/>
                        </a:spcAft>
                      </a:pPr>
                      <a:r>
                        <a:rPr lang="es-419" sz="1000" dirty="0">
                          <a:effectLst/>
                        </a:rPr>
                        <a:t> </a:t>
                      </a:r>
                      <a:endParaRPr lang="es-ES" sz="1000" dirty="0">
                        <a:effectLst/>
                      </a:endParaRPr>
                    </a:p>
                    <a:p>
                      <a:pPr algn="ctr">
                        <a:lnSpc>
                          <a:spcPct val="107000"/>
                        </a:lnSpc>
                        <a:spcAft>
                          <a:spcPts val="0"/>
                        </a:spcAft>
                      </a:pPr>
                      <a:r>
                        <a:rPr lang="es-419" sz="1000" dirty="0">
                          <a:effectLst/>
                        </a:rPr>
                        <a:t> </a:t>
                      </a:r>
                      <a:endParaRPr lang="es-ES" sz="1000" dirty="0">
                        <a:effectLst/>
                      </a:endParaRPr>
                    </a:p>
                    <a:p>
                      <a:pPr algn="ctr">
                        <a:lnSpc>
                          <a:spcPct val="107000"/>
                        </a:lnSpc>
                        <a:spcAft>
                          <a:spcPts val="0"/>
                        </a:spcAft>
                      </a:pPr>
                      <a:r>
                        <a:rPr lang="es-419" sz="1000" dirty="0">
                          <a:effectLst/>
                        </a:rPr>
                        <a:t> </a:t>
                      </a:r>
                      <a:endParaRPr lang="es-ES" sz="1000" dirty="0">
                        <a:effectLst/>
                      </a:endParaRPr>
                    </a:p>
                    <a:p>
                      <a:pPr algn="ctr">
                        <a:lnSpc>
                          <a:spcPct val="107000"/>
                        </a:lnSpc>
                        <a:spcAft>
                          <a:spcPts val="0"/>
                        </a:spcAft>
                      </a:pPr>
                      <a:r>
                        <a:rPr lang="es-419" sz="1000" dirty="0">
                          <a:effectLst/>
                        </a:rPr>
                        <a:t> </a:t>
                      </a:r>
                      <a:endParaRPr lang="es-ES" sz="1000" dirty="0">
                        <a:effectLst/>
                      </a:endParaRPr>
                    </a:p>
                    <a:p>
                      <a:pPr algn="ctr">
                        <a:lnSpc>
                          <a:spcPct val="107000"/>
                        </a:lnSpc>
                        <a:spcAft>
                          <a:spcPts val="0"/>
                        </a:spcAft>
                      </a:pPr>
                      <a:r>
                        <a:rPr lang="es-419" sz="1000" dirty="0">
                          <a:effectLst/>
                        </a:rPr>
                        <a:t> </a:t>
                      </a:r>
                      <a:endParaRPr lang="es-ES" sz="1000" dirty="0">
                        <a:effectLst/>
                      </a:endParaRPr>
                    </a:p>
                    <a:p>
                      <a:pPr algn="ctr">
                        <a:lnSpc>
                          <a:spcPct val="107000"/>
                        </a:lnSpc>
                        <a:spcAft>
                          <a:spcPts val="0"/>
                        </a:spcAft>
                      </a:pPr>
                      <a:r>
                        <a:rPr lang="es-419" sz="1000" dirty="0">
                          <a:effectLst/>
                        </a:rPr>
                        <a:t> </a:t>
                      </a:r>
                      <a:endParaRPr lang="es-ES" sz="1000" dirty="0">
                        <a:effectLst/>
                      </a:endParaRPr>
                    </a:p>
                    <a:p>
                      <a:pPr algn="ctr">
                        <a:lnSpc>
                          <a:spcPct val="107000"/>
                        </a:lnSpc>
                        <a:spcAft>
                          <a:spcPts val="0"/>
                        </a:spcAft>
                      </a:pPr>
                      <a:r>
                        <a:rPr lang="es-419" sz="1000" dirty="0">
                          <a:effectLst/>
                        </a:rPr>
                        <a:t> </a:t>
                      </a:r>
                      <a:endParaRPr lang="es-ES" sz="1000" dirty="0">
                        <a:effectLst/>
                      </a:endParaRPr>
                    </a:p>
                    <a:p>
                      <a:pPr algn="ctr">
                        <a:lnSpc>
                          <a:spcPct val="107000"/>
                        </a:lnSpc>
                        <a:spcAft>
                          <a:spcPts val="0"/>
                        </a:spcAft>
                      </a:pPr>
                      <a:r>
                        <a:rPr lang="es-419" sz="1000" dirty="0">
                          <a:effectLst/>
                        </a:rPr>
                        <a:t> </a:t>
                      </a:r>
                      <a:endParaRPr lang="es-ES" sz="1000" dirty="0">
                        <a:effectLst/>
                      </a:endParaRPr>
                    </a:p>
                    <a:p>
                      <a:pPr algn="ctr">
                        <a:lnSpc>
                          <a:spcPct val="107000"/>
                        </a:lnSpc>
                        <a:spcAft>
                          <a:spcPts val="0"/>
                        </a:spcAft>
                      </a:pPr>
                      <a:r>
                        <a:rPr lang="es-419" sz="1000" dirty="0">
                          <a:effectLst/>
                        </a:rPr>
                        <a:t> </a:t>
                      </a:r>
                      <a:endParaRPr lang="es-ES" sz="1000" dirty="0">
                        <a:effectLst/>
                      </a:endParaRPr>
                    </a:p>
                    <a:p>
                      <a:pPr algn="ctr">
                        <a:lnSpc>
                          <a:spcPct val="107000"/>
                        </a:lnSpc>
                        <a:spcAft>
                          <a:spcPts val="0"/>
                        </a:spcAft>
                      </a:pPr>
                      <a:r>
                        <a:rPr lang="es-419" sz="1000" dirty="0">
                          <a:effectLst/>
                        </a:rPr>
                        <a:t> </a:t>
                      </a:r>
                      <a:endParaRPr lang="es-ES" sz="1000" dirty="0">
                        <a:effectLst/>
                      </a:endParaRPr>
                    </a:p>
                    <a:p>
                      <a:pPr algn="ctr">
                        <a:lnSpc>
                          <a:spcPct val="107000"/>
                        </a:lnSpc>
                        <a:spcAft>
                          <a:spcPts val="0"/>
                        </a:spcAft>
                      </a:pPr>
                      <a:r>
                        <a:rPr lang="es-419" sz="1000" dirty="0">
                          <a:effectLst/>
                        </a:rPr>
                        <a:t> </a:t>
                      </a:r>
                      <a:endParaRPr lang="es-ES" sz="1000" dirty="0">
                        <a:effectLst/>
                      </a:endParaRPr>
                    </a:p>
                    <a:p>
                      <a:pPr algn="ctr">
                        <a:lnSpc>
                          <a:spcPct val="107000"/>
                        </a:lnSpc>
                        <a:spcAft>
                          <a:spcPts val="0"/>
                        </a:spcAft>
                      </a:pPr>
                      <a:r>
                        <a:rPr lang="es-419" sz="1000" dirty="0">
                          <a:effectLst/>
                        </a:rPr>
                        <a:t> </a:t>
                      </a:r>
                      <a:endParaRPr lang="es-ES" sz="1000" dirty="0">
                        <a:effectLst/>
                      </a:endParaRPr>
                    </a:p>
                    <a:p>
                      <a:pPr algn="ctr">
                        <a:lnSpc>
                          <a:spcPct val="107000"/>
                        </a:lnSpc>
                        <a:spcAft>
                          <a:spcPts val="0"/>
                        </a:spcAft>
                      </a:pPr>
                      <a:r>
                        <a:rPr lang="es-419" sz="1000" dirty="0">
                          <a:effectLst/>
                        </a:rPr>
                        <a:t> </a:t>
                      </a:r>
                      <a:endParaRPr lang="es-ES" sz="1000" dirty="0">
                        <a:effectLst/>
                      </a:endParaRPr>
                    </a:p>
                    <a:p>
                      <a:pPr algn="ctr">
                        <a:lnSpc>
                          <a:spcPct val="107000"/>
                        </a:lnSpc>
                        <a:spcAft>
                          <a:spcPts val="0"/>
                        </a:spcAft>
                      </a:pPr>
                      <a:r>
                        <a:rPr lang="es-419" sz="1000" dirty="0">
                          <a:effectLst/>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rowSpan="4">
                  <a:txBody>
                    <a:bodyPr/>
                    <a:lstStyle/>
                    <a:p>
                      <a:pPr algn="ctr">
                        <a:lnSpc>
                          <a:spcPct val="107000"/>
                        </a:lnSpc>
                        <a:spcAft>
                          <a:spcPts val="0"/>
                        </a:spcAft>
                      </a:pPr>
                      <a:r>
                        <a:rPr lang="es-419" sz="1000" dirty="0">
                          <a:effectLst/>
                        </a:rPr>
                        <a:t>Trichoptera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Leptoceridae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Triplectides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1.45 %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r>
              <a:tr h="27291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419" sz="1000">
                          <a:effectLst/>
                        </a:rPr>
                        <a:t>Hydropsychidae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Smicridea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3.64 %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r>
              <a:tr h="133285">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419" sz="1000">
                          <a:effectLst/>
                        </a:rPr>
                        <a:t>Odontoceridae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Marilia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0.36 %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r>
              <a:tr h="284784">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419" sz="1000">
                          <a:effectLst/>
                        </a:rPr>
                        <a:t>Calamoceratidae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Phylloicus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0.72 %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r>
              <a:tr h="133285">
                <a:tc vMerge="1">
                  <a:txBody>
                    <a:bodyPr/>
                    <a:lstStyle/>
                    <a:p>
                      <a:endParaRPr lang="es-ES"/>
                    </a:p>
                  </a:txBody>
                  <a:tcPr/>
                </a:tc>
                <a:tc vMerge="1">
                  <a:txBody>
                    <a:bodyPr/>
                    <a:lstStyle/>
                    <a:p>
                      <a:endParaRPr lang="es-ES"/>
                    </a:p>
                  </a:txBody>
                  <a:tcPr/>
                </a:tc>
                <a:tc rowSpan="3">
                  <a:txBody>
                    <a:bodyPr/>
                    <a:lstStyle/>
                    <a:p>
                      <a:pPr algn="ctr">
                        <a:lnSpc>
                          <a:spcPct val="107000"/>
                        </a:lnSpc>
                        <a:spcAft>
                          <a:spcPts val="0"/>
                        </a:spcAft>
                      </a:pPr>
                      <a:r>
                        <a:rPr lang="es-419" sz="1000">
                          <a:effectLst/>
                        </a:rPr>
                        <a:t>Coleoptera</a:t>
                      </a:r>
                      <a:endParaRPr lang="es-ES" sz="1000">
                        <a:effectLst/>
                      </a:endParaRPr>
                    </a:p>
                    <a:p>
                      <a:pPr algn="ctr">
                        <a:lnSpc>
                          <a:spcPct val="107000"/>
                        </a:lnSpc>
                        <a:spcAft>
                          <a:spcPts val="0"/>
                        </a:spcAft>
                      </a:pPr>
                      <a:r>
                        <a:rPr lang="es-419" sz="1000">
                          <a:effectLst/>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rowSpan="2">
                  <a:txBody>
                    <a:bodyPr/>
                    <a:lstStyle/>
                    <a:p>
                      <a:pPr algn="ctr">
                        <a:lnSpc>
                          <a:spcPct val="107000"/>
                        </a:lnSpc>
                        <a:spcAft>
                          <a:spcPts val="0"/>
                        </a:spcAft>
                      </a:pPr>
                      <a:r>
                        <a:rPr lang="es-419" sz="1000">
                          <a:effectLst/>
                        </a:rPr>
                        <a:t>Elmidae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Macrelmis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3.28 %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r>
              <a:tr h="13328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419" sz="1000">
                          <a:effectLst/>
                        </a:rPr>
                        <a:t>Disersus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0.36 %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r>
              <a:tr h="27661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419" sz="1000">
                          <a:effectLst/>
                        </a:rPr>
                        <a:t>Ptilodactylidae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Anchytarcus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4.01 %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r>
              <a:tr h="133285">
                <a:tc vMerge="1">
                  <a:txBody>
                    <a:bodyPr/>
                    <a:lstStyle/>
                    <a:p>
                      <a:endParaRPr lang="es-ES"/>
                    </a:p>
                  </a:txBody>
                  <a:tcPr/>
                </a:tc>
                <a:tc vMerge="1">
                  <a:txBody>
                    <a:bodyPr/>
                    <a:lstStyle/>
                    <a:p>
                      <a:endParaRPr lang="es-ES"/>
                    </a:p>
                  </a:txBody>
                  <a:tcPr/>
                </a:tc>
                <a:tc rowSpan="3">
                  <a:txBody>
                    <a:bodyPr/>
                    <a:lstStyle/>
                    <a:p>
                      <a:pPr algn="ctr">
                        <a:lnSpc>
                          <a:spcPct val="107000"/>
                        </a:lnSpc>
                        <a:spcAft>
                          <a:spcPts val="0"/>
                        </a:spcAft>
                      </a:pPr>
                      <a:r>
                        <a:rPr lang="es-419" sz="1000">
                          <a:effectLst/>
                        </a:rPr>
                        <a:t>Odonata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Libellulidae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Flavescens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0.36 %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r>
              <a:tr h="27291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419" sz="1000">
                          <a:effectLst/>
                        </a:rPr>
                        <a:t>Gomphidae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dirty="0" err="1">
                          <a:effectLst/>
                        </a:rPr>
                        <a:t>Phyllogomphoides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1.45 %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r>
              <a:tr h="352754">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419" sz="1000">
                          <a:effectLst/>
                        </a:rPr>
                        <a:t>Polythoridae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NN</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0.36 %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r>
              <a:tr h="133285">
                <a:tc vMerge="1">
                  <a:txBody>
                    <a:bodyPr/>
                    <a:lstStyle/>
                    <a:p>
                      <a:endParaRPr lang="es-ES"/>
                    </a:p>
                  </a:txBody>
                  <a:tcPr/>
                </a:tc>
                <a:tc vMerge="1">
                  <a:txBody>
                    <a:bodyPr/>
                    <a:lstStyle/>
                    <a:p>
                      <a:endParaRPr lang="es-ES"/>
                    </a:p>
                  </a:txBody>
                  <a:tcPr/>
                </a:tc>
                <a:tc rowSpan="2">
                  <a:txBody>
                    <a:bodyPr/>
                    <a:lstStyle/>
                    <a:p>
                      <a:pPr algn="ctr">
                        <a:lnSpc>
                          <a:spcPct val="107000"/>
                        </a:lnSpc>
                        <a:spcAft>
                          <a:spcPts val="0"/>
                        </a:spcAft>
                      </a:pPr>
                      <a:r>
                        <a:rPr lang="es-419" sz="1000">
                          <a:effectLst/>
                        </a:rPr>
                        <a:t>Ephemeroptera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Tricorythidae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Leptohyphes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2.55 %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r>
              <a:tr h="287795">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419" sz="1000">
                          <a:effectLst/>
                        </a:rPr>
                        <a:t>Leptophlebiidae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Thraulodes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4.37 %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r>
              <a:tr h="133285">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419" sz="1000">
                          <a:effectLst/>
                        </a:rPr>
                        <a:t>Megalopera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Corydalidae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Corydalus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1.45 %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r>
              <a:tr h="272911">
                <a:tc vMerge="1">
                  <a:txBody>
                    <a:bodyPr/>
                    <a:lstStyle/>
                    <a:p>
                      <a:endParaRPr lang="es-ES"/>
                    </a:p>
                  </a:txBody>
                  <a:tcPr/>
                </a:tc>
                <a:tc vMerge="1">
                  <a:txBody>
                    <a:bodyPr/>
                    <a:lstStyle/>
                    <a:p>
                      <a:endParaRPr lang="es-ES"/>
                    </a:p>
                  </a:txBody>
                  <a:tcPr/>
                </a:tc>
                <a:tc rowSpan="2">
                  <a:txBody>
                    <a:bodyPr/>
                    <a:lstStyle/>
                    <a:p>
                      <a:pPr algn="ctr">
                        <a:lnSpc>
                          <a:spcPct val="107000"/>
                        </a:lnSpc>
                        <a:spcAft>
                          <a:spcPts val="0"/>
                        </a:spcAft>
                      </a:pPr>
                      <a:r>
                        <a:rPr lang="es-419" sz="1000">
                          <a:effectLst/>
                        </a:rPr>
                        <a:t>Hemiptera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Velidae</a:t>
                      </a:r>
                      <a:endParaRPr lang="es-ES" sz="1000">
                        <a:effectLst/>
                      </a:endParaRPr>
                    </a:p>
                    <a:p>
                      <a:pPr algn="ctr">
                        <a:lnSpc>
                          <a:spcPct val="107000"/>
                        </a:lnSpc>
                        <a:spcAft>
                          <a:spcPts val="0"/>
                        </a:spcAft>
                      </a:pPr>
                      <a:r>
                        <a:rPr lang="es-419" sz="1000">
                          <a:effectLst/>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Rhagovelia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31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31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11.31 %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r>
              <a:tr h="350603">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nSpc>
                          <a:spcPct val="107000"/>
                        </a:lnSpc>
                        <a:spcAft>
                          <a:spcPts val="0"/>
                        </a:spcAft>
                      </a:pPr>
                      <a:r>
                        <a:rPr lang="es-419" sz="1000">
                          <a:effectLst/>
                        </a:rPr>
                        <a:t>        Guerridae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Eurygerris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6.56 %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r>
              <a:tr h="133285">
                <a:tc vMerge="1">
                  <a:txBody>
                    <a:bodyPr/>
                    <a:lstStyle/>
                    <a:p>
                      <a:endParaRPr lang="es-ES"/>
                    </a:p>
                  </a:txBody>
                  <a:tcPr/>
                </a:tc>
                <a:tc vMerge="1">
                  <a:txBody>
                    <a:bodyPr/>
                    <a:lstStyle/>
                    <a:p>
                      <a:endParaRPr lang="es-ES"/>
                    </a:p>
                  </a:txBody>
                  <a:tcPr/>
                </a:tc>
                <a:tc rowSpan="5">
                  <a:txBody>
                    <a:bodyPr/>
                    <a:lstStyle/>
                    <a:p>
                      <a:pPr algn="ctr">
                        <a:lnSpc>
                          <a:spcPct val="107000"/>
                        </a:lnSpc>
                        <a:spcAft>
                          <a:spcPts val="0"/>
                        </a:spcAft>
                      </a:pPr>
                      <a:r>
                        <a:rPr lang="es-419" sz="1000">
                          <a:effectLst/>
                        </a:rPr>
                        <a:t>Diptera</a:t>
                      </a:r>
                      <a:endParaRPr lang="es-ES" sz="1000">
                        <a:effectLst/>
                      </a:endParaRPr>
                    </a:p>
                    <a:p>
                      <a:pPr algn="ctr">
                        <a:lnSpc>
                          <a:spcPct val="107000"/>
                        </a:lnSpc>
                        <a:spcAft>
                          <a:spcPts val="0"/>
                        </a:spcAft>
                      </a:pPr>
                      <a:r>
                        <a:rPr lang="es-419" sz="1000">
                          <a:effectLst/>
                        </a:rPr>
                        <a:t> </a:t>
                      </a:r>
                      <a:endParaRPr lang="es-ES" sz="1000">
                        <a:effectLst/>
                      </a:endParaRPr>
                    </a:p>
                    <a:p>
                      <a:pPr algn="ctr">
                        <a:lnSpc>
                          <a:spcPct val="107000"/>
                        </a:lnSpc>
                        <a:spcAft>
                          <a:spcPts val="0"/>
                        </a:spcAft>
                      </a:pPr>
                      <a:r>
                        <a:rPr lang="es-419" sz="1000">
                          <a:effectLst/>
                        </a:rPr>
                        <a:t> </a:t>
                      </a:r>
                      <a:endParaRPr lang="es-ES" sz="1000">
                        <a:effectLst/>
                      </a:endParaRPr>
                    </a:p>
                    <a:p>
                      <a:pPr algn="ctr">
                        <a:lnSpc>
                          <a:spcPct val="107000"/>
                        </a:lnSpc>
                        <a:spcAft>
                          <a:spcPts val="0"/>
                        </a:spcAft>
                      </a:pPr>
                      <a:r>
                        <a:rPr lang="es-419" sz="1000">
                          <a:effectLst/>
                        </a:rPr>
                        <a:t> </a:t>
                      </a:r>
                      <a:endParaRPr lang="es-ES" sz="1000">
                        <a:effectLst/>
                      </a:endParaRPr>
                    </a:p>
                    <a:p>
                      <a:pPr algn="ctr">
                        <a:lnSpc>
                          <a:spcPct val="107000"/>
                        </a:lnSpc>
                        <a:spcAft>
                          <a:spcPts val="0"/>
                        </a:spcAft>
                      </a:pPr>
                      <a:r>
                        <a:rPr lang="es-419" sz="1000">
                          <a:effectLst/>
                        </a:rPr>
                        <a:t> </a:t>
                      </a:r>
                      <a:endParaRPr lang="es-ES" sz="1000">
                        <a:effectLst/>
                      </a:endParaRPr>
                    </a:p>
                    <a:p>
                      <a:pPr>
                        <a:lnSpc>
                          <a:spcPct val="107000"/>
                        </a:lnSpc>
                        <a:spcAft>
                          <a:spcPts val="0"/>
                        </a:spcAft>
                      </a:pPr>
                      <a:r>
                        <a:rPr lang="es-419" sz="1000">
                          <a:effectLst/>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rowSpan="2">
                  <a:txBody>
                    <a:bodyPr/>
                    <a:lstStyle/>
                    <a:p>
                      <a:pPr algn="ctr">
                        <a:lnSpc>
                          <a:spcPct val="107000"/>
                        </a:lnSpc>
                        <a:spcAft>
                          <a:spcPts val="0"/>
                        </a:spcAft>
                      </a:pPr>
                      <a:r>
                        <a:rPr lang="es-419" sz="1000">
                          <a:effectLst/>
                        </a:rPr>
                        <a:t>Tipulidae</a:t>
                      </a:r>
                      <a:endParaRPr lang="es-ES" sz="1000">
                        <a:effectLst/>
                      </a:endParaRPr>
                    </a:p>
                    <a:p>
                      <a:pPr>
                        <a:lnSpc>
                          <a:spcPct val="107000"/>
                        </a:lnSpc>
                        <a:spcAft>
                          <a:spcPts val="0"/>
                        </a:spcAft>
                      </a:pPr>
                      <a:r>
                        <a:rPr lang="es-ES" sz="1000">
                          <a:effectLst/>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dirty="0" err="1">
                          <a:effectLst/>
                        </a:rPr>
                        <a:t>Hexatoma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1.45 %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r>
              <a:tr h="139627">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419" sz="1000">
                          <a:effectLst/>
                        </a:rPr>
                        <a:t>Típula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0.36 %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r>
              <a:tr h="133285">
                <a:tc vMerge="1">
                  <a:txBody>
                    <a:bodyPr/>
                    <a:lstStyle/>
                    <a:p>
                      <a:endParaRPr lang="es-ES"/>
                    </a:p>
                  </a:txBody>
                  <a:tcPr/>
                </a:tc>
                <a:tc vMerge="1">
                  <a:txBody>
                    <a:bodyPr/>
                    <a:lstStyle/>
                    <a:p>
                      <a:endParaRPr lang="es-ES"/>
                    </a:p>
                  </a:txBody>
                  <a:tcPr/>
                </a:tc>
                <a:tc vMerge="1">
                  <a:txBody>
                    <a:bodyPr/>
                    <a:lstStyle/>
                    <a:p>
                      <a:endParaRPr lang="es-ES"/>
                    </a:p>
                  </a:txBody>
                  <a:tcPr/>
                </a:tc>
                <a:tc rowSpan="3">
                  <a:txBody>
                    <a:bodyPr/>
                    <a:lstStyle/>
                    <a:p>
                      <a:pPr algn="ctr">
                        <a:lnSpc>
                          <a:spcPct val="107000"/>
                        </a:lnSpc>
                        <a:spcAft>
                          <a:spcPts val="0"/>
                        </a:spcAft>
                      </a:pPr>
                      <a:r>
                        <a:rPr lang="es-419" sz="1000">
                          <a:effectLst/>
                        </a:rPr>
                        <a:t>Chironomidae</a:t>
                      </a:r>
                      <a:endParaRPr lang="es-ES" sz="1000">
                        <a:effectLst/>
                      </a:endParaRPr>
                    </a:p>
                    <a:p>
                      <a:pPr algn="ctr">
                        <a:lnSpc>
                          <a:spcPct val="107000"/>
                        </a:lnSpc>
                        <a:spcAft>
                          <a:spcPts val="0"/>
                        </a:spcAft>
                      </a:pPr>
                      <a:r>
                        <a:rPr lang="es-419" sz="1000">
                          <a:effectLst/>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dirty="0" err="1">
                          <a:effectLst/>
                        </a:rPr>
                        <a:t>Ortocladinae</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2.55 %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r>
              <a:tr h="13328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419" sz="1000" dirty="0" err="1">
                          <a:effectLst/>
                        </a:rPr>
                        <a:t>Tanypodinae</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29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41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14.96 %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r>
              <a:tr h="291937">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419" sz="1000" dirty="0" err="1">
                          <a:effectLst/>
                        </a:rPr>
                        <a:t>Chironominae</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34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12.40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r>
              <a:tr h="205630">
                <a:tc vMerge="1">
                  <a:txBody>
                    <a:bodyPr/>
                    <a:lstStyle/>
                    <a:p>
                      <a:endParaRPr lang="es-ES"/>
                    </a:p>
                  </a:txBody>
                  <a:tcPr/>
                </a:tc>
                <a:tc>
                  <a:txBody>
                    <a:bodyPr/>
                    <a:lstStyle/>
                    <a:p>
                      <a:pPr algn="ctr">
                        <a:lnSpc>
                          <a:spcPct val="107000"/>
                        </a:lnSpc>
                        <a:spcAft>
                          <a:spcPts val="0"/>
                        </a:spcAft>
                      </a:pPr>
                      <a:r>
                        <a:rPr lang="es-419" sz="1000">
                          <a:effectLst/>
                        </a:rPr>
                        <a:t>Malacostraca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Isópoda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Porcellionidae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dirty="0" err="1">
                          <a:effectLst/>
                        </a:rPr>
                        <a:t>Porcelio</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3.28 %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r>
              <a:tr h="205630">
                <a:tc>
                  <a:txBody>
                    <a:bodyPr/>
                    <a:lstStyle/>
                    <a:p>
                      <a:pPr algn="ctr">
                        <a:lnSpc>
                          <a:spcPct val="107000"/>
                        </a:lnSpc>
                        <a:spcAft>
                          <a:spcPts val="0"/>
                        </a:spcAft>
                      </a:pPr>
                      <a:r>
                        <a:rPr lang="es-419" sz="1000">
                          <a:effectLst/>
                        </a:rPr>
                        <a:t>       Mollusca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dirty="0" err="1">
                          <a:effectLst/>
                        </a:rPr>
                        <a:t>Bivalvia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Veneroida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Sphaeriidae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dirty="0">
                          <a:effectLst/>
                        </a:rPr>
                        <a:t>NN</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dirty="0">
                          <a:effectLst/>
                        </a:rPr>
                        <a:t>23</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39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62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22.62 %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r>
              <a:tr h="205630">
                <a:tc>
                  <a:txBody>
                    <a:bodyPr/>
                    <a:lstStyle/>
                    <a:p>
                      <a:pPr>
                        <a:lnSpc>
                          <a:spcPct val="107000"/>
                        </a:lnSpc>
                        <a:spcAft>
                          <a:spcPts val="0"/>
                        </a:spcAft>
                      </a:pPr>
                      <a:r>
                        <a:rPr lang="es-419" sz="1000" dirty="0">
                          <a:effectLst/>
                        </a:rPr>
                        <a:t>TOTAL   2</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dirty="0">
                          <a:effectLst/>
                        </a:rPr>
                        <a:t>22</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dirty="0">
                          <a:effectLst/>
                        </a:rPr>
                        <a:t>92</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182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a:effectLst/>
                        </a:rPr>
                        <a:t>274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c>
                  <a:txBody>
                    <a:bodyPr/>
                    <a:lstStyle/>
                    <a:p>
                      <a:pPr algn="ctr">
                        <a:lnSpc>
                          <a:spcPct val="107000"/>
                        </a:lnSpc>
                        <a:spcAft>
                          <a:spcPts val="0"/>
                        </a:spcAft>
                      </a:pPr>
                      <a:r>
                        <a:rPr lang="es-419" sz="1000" dirty="0">
                          <a:effectLst/>
                        </a:rPr>
                        <a:t>100 %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560" marR="32560" marT="0" marB="0"/>
                </a:tc>
              </a:tr>
            </a:tbl>
          </a:graphicData>
        </a:graphic>
      </p:graphicFrame>
      <p:sp>
        <p:nvSpPr>
          <p:cNvPr id="5" name="Rectangle 1"/>
          <p:cNvSpPr>
            <a:spLocks noChangeArrowheads="1"/>
          </p:cNvSpPr>
          <p:nvPr/>
        </p:nvSpPr>
        <p:spPr bwMode="auto">
          <a:xfrm>
            <a:off x="913775" y="5534851"/>
            <a:ext cx="8918142" cy="2646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419" altLang="es-ES" sz="1200" i="1" dirty="0" bmk="_Toc4192727">
                <a:latin typeface="Times New Roman" panose="02020603050405020304" pitchFamily="18" charset="0"/>
                <a:ea typeface="Calibri" panose="020F0502020204030204" pitchFamily="34" charset="0"/>
                <a:cs typeface="Times New Roman" panose="02020603050405020304" pitchFamily="18" charset="0"/>
              </a:rPr>
              <a:t> </a:t>
            </a:r>
            <a:r>
              <a:rPr lang="es-419" altLang="es-ES" sz="1200" i="1" dirty="0" smtClean="0" bmk="_Toc4192727">
                <a:latin typeface="Times New Roman" panose="02020603050405020304" pitchFamily="18" charset="0"/>
                <a:ea typeface="Calibri" panose="020F0502020204030204" pitchFamily="34" charset="0"/>
                <a:cs typeface="Times New Roman" panose="02020603050405020304" pitchFamily="18" charset="0"/>
              </a:rPr>
              <a:t>        </a:t>
            </a:r>
            <a:r>
              <a:rPr kumimoji="0" lang="es-CO" altLang="es-ES" sz="1200" b="0" i="1" u="none" strike="noStrike" cap="none" normalizeH="0" baseline="0" dirty="0" smtClean="0" bmk="_Toc4192727">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Resultados de macroinvertebrados presentes en las dos estaciones muestreadas. Fuente: elaboración propia.</a:t>
            </a:r>
            <a:endParaRPr kumimoji="0" lang="es-ES" altLang="es-E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E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CO" altLang="es-E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E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s-CO" altLang="es-E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s-CO" altLang="es-E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80912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Índice de Riesgo de la Calidad del Agua</a:t>
            </a:r>
            <a:r>
              <a:rPr lang="es-E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s-E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endParaRPr lang="es-ES" dirty="0"/>
          </a:p>
        </p:txBody>
      </p:sp>
      <p:sp>
        <p:nvSpPr>
          <p:cNvPr id="4" name="Rectángulo 3"/>
          <p:cNvSpPr/>
          <p:nvPr/>
        </p:nvSpPr>
        <p:spPr>
          <a:xfrm>
            <a:off x="1373746" y="1643896"/>
            <a:ext cx="6096000" cy="1141595"/>
          </a:xfrm>
          <a:prstGeom prst="rect">
            <a:avLst/>
          </a:prstGeom>
        </p:spPr>
        <p:txBody>
          <a:bodyPr>
            <a:spAutoFit/>
          </a:bodyPr>
          <a:lstStyle/>
          <a:p>
            <a:pPr>
              <a:lnSpc>
                <a:spcPct val="200000"/>
              </a:lnSpc>
              <a:spcBef>
                <a:spcPts val="200"/>
              </a:spcBef>
            </a:pPr>
            <a:r>
              <a:rPr lang="es-419" b="1" dirty="0">
                <a:latin typeface="Times New Roman" panose="02020603050405020304" pitchFamily="18" charset="0"/>
                <a:ea typeface="Times New Roman" panose="02020603050405020304" pitchFamily="18" charset="0"/>
                <a:cs typeface="Times New Roman" panose="02020603050405020304" pitchFamily="18" charset="0"/>
              </a:rPr>
              <a:t>IRCA por muestra</a:t>
            </a:r>
            <a:endParaRPr lang="es-ES"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200000"/>
              </a:lnSpc>
              <a:spcBef>
                <a:spcPts val="200"/>
              </a:spcBef>
              <a:spcAft>
                <a:spcPts val="0"/>
              </a:spcAft>
            </a:pPr>
            <a:endParaRPr lang="es-ES"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ángulo 4"/>
          <p:cNvSpPr/>
          <p:nvPr/>
        </p:nvSpPr>
        <p:spPr>
          <a:xfrm>
            <a:off x="1373746" y="2252709"/>
            <a:ext cx="8230227" cy="1100558"/>
          </a:xfrm>
          <a:prstGeom prst="rect">
            <a:avLst/>
          </a:prstGeom>
        </p:spPr>
        <p:txBody>
          <a:bodyPr wrap="square">
            <a:spAutoFit/>
          </a:bodyPr>
          <a:lstStyle/>
          <a:p>
            <a:pPr>
              <a:lnSpc>
                <a:spcPct val="107000"/>
              </a:lnSpc>
              <a:spcAft>
                <a:spcPts val="0"/>
              </a:spcAft>
            </a:pPr>
            <a:r>
              <a:rPr lang="es-419" dirty="0">
                <a:latin typeface="Times New Roman" panose="02020603050405020304" pitchFamily="18" charset="0"/>
                <a:ea typeface="Calibri" panose="020F0502020204030204" pitchFamily="34" charset="0"/>
                <a:cs typeface="Times New Roman" panose="02020603050405020304" pitchFamily="18" charset="0"/>
              </a:rPr>
              <a:t> </a:t>
            </a:r>
            <a:r>
              <a:rPr lang="es-419" dirty="0" smtClean="0">
                <a:latin typeface="Times New Roman" panose="02020603050405020304" pitchFamily="18" charset="0"/>
                <a:ea typeface="Calibri" panose="020F0502020204030204" pitchFamily="34" charset="0"/>
                <a:cs typeface="Times New Roman" panose="02020603050405020304" pitchFamily="18" charset="0"/>
              </a:rPr>
              <a:t>                                         15+25                                       </a:t>
            </a:r>
            <a:r>
              <a:rPr lang="es-419" dirty="0">
                <a:latin typeface="Times New Roman" panose="02020603050405020304" pitchFamily="18" charset="0"/>
                <a:ea typeface="Calibri" panose="020F0502020204030204" pitchFamily="34" charset="0"/>
                <a:cs typeface="Times New Roman" panose="02020603050405020304" pitchFamily="18" charset="0"/>
              </a:rPr>
              <a:t>40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IRCA (%) =</a:t>
            </a:r>
            <a:r>
              <a:rPr lang="es-419" dirty="0">
                <a:latin typeface="Times New Roman" panose="02020603050405020304" pitchFamily="18" charset="0"/>
                <a:ea typeface="Calibri" panose="020F0502020204030204" pitchFamily="34" charset="0"/>
                <a:cs typeface="Times New Roman" panose="02020603050405020304" pitchFamily="18" charset="0"/>
              </a:rPr>
              <a:t>  </a:t>
            </a:r>
            <a:r>
              <a:rPr lang="es-ES" dirty="0">
                <a:latin typeface="Times New Roman" panose="02020603050405020304" pitchFamily="18" charset="0"/>
                <a:ea typeface="Calibri" panose="020F0502020204030204" pitchFamily="34" charset="0"/>
                <a:cs typeface="Times New Roman" panose="02020603050405020304" pitchFamily="18" charset="0"/>
              </a:rPr>
              <a:t> _______________________ x 100</a:t>
            </a:r>
            <a:r>
              <a:rPr lang="es-419" dirty="0">
                <a:latin typeface="Times New Roman" panose="02020603050405020304" pitchFamily="18" charset="0"/>
                <a:ea typeface="Calibri" panose="020F0502020204030204" pitchFamily="34" charset="0"/>
                <a:cs typeface="Times New Roman" panose="02020603050405020304" pitchFamily="18" charset="0"/>
              </a:rPr>
              <a:t>  = ___________     = </a:t>
            </a:r>
            <a:r>
              <a:rPr lang="es-419" dirty="0" smtClean="0">
                <a:latin typeface="Times New Roman" panose="02020603050405020304" pitchFamily="18" charset="0"/>
                <a:ea typeface="Calibri" panose="020F0502020204030204" pitchFamily="34" charset="0"/>
                <a:cs typeface="Times New Roman" panose="02020603050405020304" pitchFamily="18" charset="0"/>
              </a:rPr>
              <a:t>62.9</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tabLst>
                <a:tab pos="4941570" algn="l"/>
              </a:tabLst>
            </a:pP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419" dirty="0">
                <a:latin typeface="Times New Roman" panose="02020603050405020304" pitchFamily="18" charset="0"/>
                <a:ea typeface="Calibri" panose="020F0502020204030204" pitchFamily="34" charset="0"/>
                <a:cs typeface="Times New Roman" panose="02020603050405020304" pitchFamily="18" charset="0"/>
              </a:rPr>
              <a:t>15+1.5+1+1+1+1+3+15+25                      63.5</a:t>
            </a:r>
            <a:endParaRPr lang="es-ES" dirty="0"/>
          </a:p>
        </p:txBody>
      </p:sp>
      <p:sp>
        <p:nvSpPr>
          <p:cNvPr id="6" name="Rectángulo 5"/>
          <p:cNvSpPr/>
          <p:nvPr/>
        </p:nvSpPr>
        <p:spPr>
          <a:xfrm>
            <a:off x="1373746" y="3920293"/>
            <a:ext cx="6714186" cy="2330510"/>
          </a:xfrm>
          <a:prstGeom prst="rect">
            <a:avLst/>
          </a:prstGeom>
        </p:spPr>
        <p:txBody>
          <a:bodyPr wrap="square">
            <a:spAutoFit/>
          </a:bodyPr>
          <a:lstStyle/>
          <a:p>
            <a:pPr>
              <a:lnSpc>
                <a:spcPct val="200000"/>
              </a:lnSpc>
              <a:spcBef>
                <a:spcPts val="200"/>
              </a:spcBef>
              <a:spcAft>
                <a:spcPts val="0"/>
              </a:spcAft>
            </a:pPr>
            <a:r>
              <a:rPr lang="es-419" b="1" dirty="0" smtClean="0">
                <a:latin typeface="Times New Roman" panose="02020603050405020304" pitchFamily="18" charset="0"/>
                <a:ea typeface="Times New Roman" panose="02020603050405020304" pitchFamily="18" charset="0"/>
                <a:cs typeface="Times New Roman" panose="02020603050405020304" pitchFamily="18" charset="0"/>
              </a:rPr>
              <a:t>IRCA Mensual</a:t>
            </a:r>
          </a:p>
          <a:p>
            <a:pPr>
              <a:lnSpc>
                <a:spcPct val="200000"/>
              </a:lnSpc>
              <a:spcBef>
                <a:spcPts val="200"/>
              </a:spcBef>
              <a:spcAft>
                <a:spcPts val="0"/>
              </a:spcAft>
            </a:pP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419" dirty="0">
                <a:latin typeface="Times New Roman" panose="02020603050405020304" pitchFamily="18" charset="0"/>
                <a:ea typeface="Calibri" panose="020F0502020204030204" pitchFamily="34" charset="0"/>
                <a:cs typeface="Times New Roman" panose="02020603050405020304" pitchFamily="18" charset="0"/>
              </a:rPr>
              <a:t>                           62.9+62.9+62.9+62.9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IRCA (%) =</a:t>
            </a:r>
            <a:r>
              <a:rPr lang="es-419" dirty="0">
                <a:latin typeface="Times New Roman" panose="02020603050405020304" pitchFamily="18" charset="0"/>
                <a:ea typeface="Calibri" panose="020F0502020204030204" pitchFamily="34" charset="0"/>
                <a:cs typeface="Times New Roman" panose="02020603050405020304" pitchFamily="18" charset="0"/>
              </a:rPr>
              <a:t>  </a:t>
            </a:r>
            <a:r>
              <a:rPr lang="es-ES" dirty="0">
                <a:latin typeface="Times New Roman" panose="02020603050405020304" pitchFamily="18" charset="0"/>
                <a:ea typeface="Calibri" panose="020F0502020204030204" pitchFamily="34" charset="0"/>
                <a:cs typeface="Times New Roman" panose="02020603050405020304" pitchFamily="18" charset="0"/>
              </a:rPr>
              <a:t> _______________________ </a:t>
            </a:r>
            <a:r>
              <a:rPr lang="es-419" dirty="0">
                <a:latin typeface="Times New Roman" panose="02020603050405020304" pitchFamily="18" charset="0"/>
                <a:ea typeface="Calibri" panose="020F0502020204030204" pitchFamily="34" charset="0"/>
                <a:cs typeface="Times New Roman" panose="02020603050405020304" pitchFamily="18" charset="0"/>
              </a:rPr>
              <a:t>  = 62.9</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419" dirty="0">
                <a:latin typeface="Times New Roman" panose="02020603050405020304" pitchFamily="18" charset="0"/>
                <a:ea typeface="Calibri" panose="020F0502020204030204" pitchFamily="34" charset="0"/>
                <a:cs typeface="Times New Roman" panose="02020603050405020304" pitchFamily="18" charset="0"/>
              </a:rPr>
              <a:t>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Times New Roman" panose="02020603050405020304" pitchFamily="18" charset="0"/>
                <a:ea typeface="Calibri" panose="020F0502020204030204" pitchFamily="34" charset="0"/>
              </a:rPr>
              <a:t>                         </a:t>
            </a:r>
            <a:r>
              <a:rPr lang="es-419" dirty="0">
                <a:latin typeface="Times New Roman" panose="02020603050405020304" pitchFamily="18" charset="0"/>
                <a:ea typeface="Calibri" panose="020F0502020204030204" pitchFamily="34" charset="0"/>
              </a:rPr>
              <a:t>                   4 </a:t>
            </a:r>
            <a:endParaRPr lang="es-ES" dirty="0"/>
          </a:p>
        </p:txBody>
      </p:sp>
    </p:spTree>
    <p:extLst>
      <p:ext uri="{BB962C8B-B14F-4D97-AF65-F5344CB8AC3E}">
        <p14:creationId xmlns:p14="http://schemas.microsoft.com/office/powerpoint/2010/main" val="707253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0894" y="361107"/>
            <a:ext cx="10364451" cy="965916"/>
          </a:xfrm>
        </p:spPr>
        <p:txBody>
          <a:bodyPr>
            <a:normAutofit fontScale="90000"/>
          </a:bodyPr>
          <a:lstStyle/>
          <a:p>
            <a:r>
              <a:rPr lang="es-CO" altLang="es-ES" b="1" cap="none"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Índices de </a:t>
            </a:r>
            <a:r>
              <a:rPr lang="es-CO" altLang="es-ES" b="1" cap="none"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Contaminación</a:t>
            </a:r>
            <a:r>
              <a:rPr lang="es-419" altLang="es-ES" b="1" cap="none"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419" altLang="es-ES" b="1" cap="none" dirty="0" err="1"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ICO´s</a:t>
            </a:r>
            <a:r>
              <a:rPr lang="es-CO" altLang="es-ES" b="1" cap="none"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es-CO" altLang="es-ES" b="1" cap="none"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3192618460"/>
              </p:ext>
            </p:extLst>
          </p:nvPr>
        </p:nvGraphicFramePr>
        <p:xfrm>
          <a:off x="2751785" y="1327023"/>
          <a:ext cx="6662670" cy="1763892"/>
        </p:xfrm>
        <a:graphic>
          <a:graphicData uri="http://schemas.openxmlformats.org/drawingml/2006/table">
            <a:tbl>
              <a:tblPr firstRow="1" firstCol="1" bandRow="1">
                <a:tableStyleId>{5940675A-B579-460E-94D1-54222C63F5DA}</a:tableStyleId>
              </a:tblPr>
              <a:tblGrid>
                <a:gridCol w="3331335"/>
                <a:gridCol w="1047878"/>
                <a:gridCol w="1047878"/>
                <a:gridCol w="1235579"/>
              </a:tblGrid>
              <a:tr h="293982">
                <a:tc>
                  <a:txBody>
                    <a:bodyPr/>
                    <a:lstStyle/>
                    <a:p>
                      <a:pPr algn="just">
                        <a:lnSpc>
                          <a:spcPct val="150000"/>
                        </a:lnSpc>
                        <a:spcAft>
                          <a:spcPts val="0"/>
                        </a:spcAft>
                      </a:pPr>
                      <a:r>
                        <a:rPr lang="es-419" sz="12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200">
                          <a:effectLst/>
                        </a:rPr>
                        <a:t>MES 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200">
                          <a:effectLst/>
                        </a:rPr>
                        <a:t>MES 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200" dirty="0">
                          <a:effectLst/>
                        </a:rPr>
                        <a:t>MES3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3982">
                <a:tc>
                  <a:txBody>
                    <a:bodyPr/>
                    <a:lstStyle/>
                    <a:p>
                      <a:pPr algn="just">
                        <a:lnSpc>
                          <a:spcPct val="150000"/>
                        </a:lnSpc>
                        <a:spcAft>
                          <a:spcPts val="0"/>
                        </a:spcAft>
                      </a:pPr>
                      <a:r>
                        <a:rPr lang="es-419" sz="1200">
                          <a:effectLst/>
                        </a:rPr>
                        <a:t>ICOMI</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419" sz="1200" dirty="0">
                          <a:effectLst/>
                        </a:rPr>
                        <a:t>0.095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419" sz="1200">
                          <a:effectLst/>
                        </a:rPr>
                        <a:t>0.071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419" sz="1200">
                          <a:effectLst/>
                        </a:rPr>
                        <a:t>0.046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3982">
                <a:tc>
                  <a:txBody>
                    <a:bodyPr/>
                    <a:lstStyle/>
                    <a:p>
                      <a:pPr algn="just">
                        <a:lnSpc>
                          <a:spcPct val="150000"/>
                        </a:lnSpc>
                        <a:spcAft>
                          <a:spcPts val="0"/>
                        </a:spcAft>
                      </a:pPr>
                      <a:r>
                        <a:rPr lang="es-419" sz="1200">
                          <a:effectLst/>
                        </a:rPr>
                        <a:t>ICOMO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419" sz="12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419" sz="12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419" sz="12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3982">
                <a:tc>
                  <a:txBody>
                    <a:bodyPr/>
                    <a:lstStyle/>
                    <a:p>
                      <a:pPr algn="just">
                        <a:lnSpc>
                          <a:spcPct val="150000"/>
                        </a:lnSpc>
                        <a:spcAft>
                          <a:spcPts val="0"/>
                        </a:spcAft>
                      </a:pPr>
                      <a:r>
                        <a:rPr lang="es-419" sz="1200">
                          <a:effectLst/>
                        </a:rPr>
                        <a:t>ICOSUS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419" sz="1200">
                          <a:effectLst/>
                        </a:rPr>
                        <a:t>0.03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419" sz="1200" dirty="0">
                          <a:effectLst/>
                        </a:rPr>
                        <a:t>0.04</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419" sz="12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3982">
                <a:tc>
                  <a:txBody>
                    <a:bodyPr/>
                    <a:lstStyle/>
                    <a:p>
                      <a:pPr algn="just">
                        <a:lnSpc>
                          <a:spcPct val="150000"/>
                        </a:lnSpc>
                        <a:spcAft>
                          <a:spcPts val="0"/>
                        </a:spcAft>
                      </a:pPr>
                      <a:r>
                        <a:rPr lang="es-419" sz="1200">
                          <a:effectLst/>
                        </a:rPr>
                        <a:t>ICOTRO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419" sz="12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419" sz="12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419" sz="12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3982">
                <a:tc>
                  <a:txBody>
                    <a:bodyPr/>
                    <a:lstStyle/>
                    <a:p>
                      <a:pPr algn="just">
                        <a:lnSpc>
                          <a:spcPct val="150000"/>
                        </a:lnSpc>
                        <a:spcAft>
                          <a:spcPts val="0"/>
                        </a:spcAft>
                      </a:pPr>
                      <a:r>
                        <a:rPr lang="es-419" sz="1200">
                          <a:effectLst/>
                        </a:rPr>
                        <a:t>Prom ICOs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419" sz="1200">
                          <a:effectLst/>
                        </a:rPr>
                        <a:t>0.031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419" sz="1200">
                          <a:effectLst/>
                        </a:rPr>
                        <a:t>0.027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419" sz="1200" dirty="0">
                          <a:effectLst/>
                        </a:rPr>
                        <a:t>0 .0115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06971454"/>
              </p:ext>
            </p:extLst>
          </p:nvPr>
        </p:nvGraphicFramePr>
        <p:xfrm>
          <a:off x="3233420" y="3996976"/>
          <a:ext cx="5725160" cy="1554798"/>
        </p:xfrm>
        <a:graphic>
          <a:graphicData uri="http://schemas.openxmlformats.org/drawingml/2006/table">
            <a:tbl>
              <a:tblPr firstRow="1" firstCol="1" bandRow="1">
                <a:tableStyleId>{5940675A-B579-460E-94D1-54222C63F5DA}</a:tableStyleId>
              </a:tblPr>
              <a:tblGrid>
                <a:gridCol w="1144905"/>
                <a:gridCol w="1144905"/>
                <a:gridCol w="1144905"/>
                <a:gridCol w="1144905"/>
                <a:gridCol w="1145540"/>
              </a:tblGrid>
              <a:tr h="0">
                <a:tc>
                  <a:txBody>
                    <a:bodyPr/>
                    <a:lstStyle/>
                    <a:p>
                      <a:pPr>
                        <a:lnSpc>
                          <a:spcPct val="107000"/>
                        </a:lnSpc>
                        <a:spcAft>
                          <a:spcPts val="0"/>
                        </a:spcAft>
                      </a:pPr>
                      <a:r>
                        <a:rPr lang="es-419"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100">
                          <a:effectLst/>
                        </a:rPr>
                        <a:t>ESTACIÓN 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100">
                          <a:effectLst/>
                        </a:rPr>
                        <a:t>ESTACIÓN 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100" dirty="0">
                          <a:effectLst/>
                        </a:rPr>
                        <a:t>ESTACION 3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100" dirty="0">
                          <a:effectLst/>
                        </a:rPr>
                        <a:t>ESTACION 4</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770">
                <a:tc>
                  <a:txBody>
                    <a:bodyPr/>
                    <a:lstStyle/>
                    <a:p>
                      <a:pPr>
                        <a:lnSpc>
                          <a:spcPct val="107000"/>
                        </a:lnSpc>
                        <a:spcAft>
                          <a:spcPts val="0"/>
                        </a:spcAft>
                      </a:pPr>
                      <a:r>
                        <a:rPr lang="es-419" sz="1100">
                          <a:effectLst/>
                        </a:rPr>
                        <a:t>ICOMI</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100">
                          <a:effectLst/>
                        </a:rPr>
                        <a:t>0.067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100">
                          <a:effectLst/>
                        </a:rPr>
                        <a:t>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100">
                          <a:effectLst/>
                        </a:rPr>
                        <a:t>0.066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100">
                          <a:effectLst/>
                        </a:rPr>
                        <a:t>0.065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8445">
                <a:tc>
                  <a:txBody>
                    <a:bodyPr/>
                    <a:lstStyle/>
                    <a:p>
                      <a:pPr>
                        <a:lnSpc>
                          <a:spcPct val="107000"/>
                        </a:lnSpc>
                        <a:spcAft>
                          <a:spcPts val="0"/>
                        </a:spcAft>
                      </a:pPr>
                      <a:r>
                        <a:rPr lang="es-419" sz="1100">
                          <a:effectLst/>
                        </a:rPr>
                        <a:t>ICOMO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100">
                          <a:effectLst/>
                        </a:rPr>
                        <a:t>0.15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100">
                          <a:effectLst/>
                        </a:rPr>
                        <a:t>0.15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100">
                          <a:effectLst/>
                        </a:rPr>
                        <a:t>0.13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100">
                          <a:effectLst/>
                        </a:rPr>
                        <a:t>0.063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1145">
                <a:tc>
                  <a:txBody>
                    <a:bodyPr/>
                    <a:lstStyle/>
                    <a:p>
                      <a:pPr>
                        <a:lnSpc>
                          <a:spcPct val="107000"/>
                        </a:lnSpc>
                        <a:spcAft>
                          <a:spcPts val="0"/>
                        </a:spcAft>
                      </a:pPr>
                      <a:r>
                        <a:rPr lang="es-419" sz="1100">
                          <a:effectLst/>
                        </a:rPr>
                        <a:t>ICOSUS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100">
                          <a:effectLst/>
                        </a:rPr>
                        <a:t>0.080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100">
                          <a:effectLst/>
                        </a:rPr>
                        <a:t>0.089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100" dirty="0">
                          <a:effectLst/>
                        </a:rPr>
                        <a:t>0.017</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7175">
                <a:tc>
                  <a:txBody>
                    <a:bodyPr/>
                    <a:lstStyle/>
                    <a:p>
                      <a:pPr>
                        <a:lnSpc>
                          <a:spcPct val="107000"/>
                        </a:lnSpc>
                        <a:spcAft>
                          <a:spcPts val="0"/>
                        </a:spcAft>
                      </a:pPr>
                      <a:r>
                        <a:rPr lang="es-419" sz="1100">
                          <a:effectLst/>
                        </a:rPr>
                        <a:t>ICOTRO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9875">
                <a:tc>
                  <a:txBody>
                    <a:bodyPr/>
                    <a:lstStyle/>
                    <a:p>
                      <a:pPr>
                        <a:lnSpc>
                          <a:spcPct val="107000"/>
                        </a:lnSpc>
                        <a:spcAft>
                          <a:spcPts val="0"/>
                        </a:spcAft>
                      </a:pPr>
                      <a:r>
                        <a:rPr lang="es-419" sz="1100">
                          <a:effectLst/>
                        </a:rPr>
                        <a:t>Prom ICOs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100">
                          <a:effectLst/>
                        </a:rPr>
                        <a:t>0.074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100">
                          <a:effectLst/>
                        </a:rPr>
                        <a:t>0.079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100">
                          <a:effectLst/>
                        </a:rPr>
                        <a:t>0.053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100" dirty="0">
                          <a:effectLst/>
                        </a:rPr>
                        <a:t>0.032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angle 1"/>
          <p:cNvSpPr>
            <a:spLocks noChangeArrowheads="1"/>
          </p:cNvSpPr>
          <p:nvPr/>
        </p:nvSpPr>
        <p:spPr bwMode="auto">
          <a:xfrm>
            <a:off x="2479293" y="3271167"/>
            <a:ext cx="7800084" cy="518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ES" sz="1600" b="0" i="1"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Índices de contaminación ICO para los tres meses de muestreo. Fuente: elaboración propia.</a:t>
            </a:r>
            <a:endParaRPr kumimoji="0" lang="es-ES" altLang="es-ES" sz="1600" b="0" i="0" u="none" strike="noStrike" cap="none" normalizeH="0" baseline="0" dirty="0" smtClean="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ES" sz="1600" b="0" i="1" u="none" strike="noStrike" cap="none" normalizeH="0" baseline="0" dirty="0" smtClean="0" bmk="_Toc4192729">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s-CO" altLang="es-ES" sz="1600" b="0" i="0" u="none" strike="noStrike" cap="none" normalizeH="0" baseline="0" dirty="0" smtClean="0">
              <a:ln>
                <a:noFill/>
              </a:ln>
              <a:solidFill>
                <a:schemeClr val="tx1"/>
              </a:solidFill>
              <a:effectLst/>
              <a:latin typeface="Arial" panose="020B0604020202020204" pitchFamily="34" charset="0"/>
            </a:endParaRPr>
          </a:p>
        </p:txBody>
      </p:sp>
      <p:sp>
        <p:nvSpPr>
          <p:cNvPr id="7" name="Rectángulo 6"/>
          <p:cNvSpPr/>
          <p:nvPr/>
        </p:nvSpPr>
        <p:spPr>
          <a:xfrm>
            <a:off x="2751785" y="5788394"/>
            <a:ext cx="7796011" cy="338554"/>
          </a:xfrm>
          <a:prstGeom prst="rect">
            <a:avLst/>
          </a:prstGeom>
        </p:spPr>
        <p:txBody>
          <a:bodyPr wrap="square">
            <a:spAutoFit/>
          </a:bodyPr>
          <a:lstStyle/>
          <a:p>
            <a:pPr lvl="0" defTabSz="914400" eaLnBrk="0" fontAlgn="base" hangingPunct="0">
              <a:spcBef>
                <a:spcPct val="0"/>
              </a:spcBef>
              <a:spcAft>
                <a:spcPct val="0"/>
              </a:spcAft>
            </a:pPr>
            <a:r>
              <a:rPr lang="es-CO" altLang="es-ES" sz="1600" i="1" dirty="0" bmk="_Toc4192729">
                <a:latin typeface="Times New Roman" panose="02020603050405020304" pitchFamily="18" charset="0"/>
                <a:ea typeface="Calibri" panose="020F0502020204030204" pitchFamily="34" charset="0"/>
                <a:cs typeface="Times New Roman" panose="02020603050405020304" pitchFamily="18" charset="0"/>
              </a:rPr>
              <a:t>Índices de contaminación ICO para las estaciones muestreadas. Fuente: elaboración propia</a:t>
            </a:r>
            <a:endParaRPr lang="es-CO" altLang="es-ES" sz="1600" dirty="0">
              <a:latin typeface="Arial" panose="020B0604020202020204" pitchFamily="34" charset="0"/>
            </a:endParaRPr>
          </a:p>
        </p:txBody>
      </p:sp>
    </p:spTree>
    <p:extLst>
      <p:ext uri="{BB962C8B-B14F-4D97-AF65-F5344CB8AC3E}">
        <p14:creationId xmlns:p14="http://schemas.microsoft.com/office/powerpoint/2010/main" val="1309471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3" y="579549"/>
            <a:ext cx="10364451" cy="849533"/>
          </a:xfrm>
        </p:spPr>
        <p:txBody>
          <a:bodyPr/>
          <a:lstStyle/>
          <a:p>
            <a:r>
              <a:rPr lang="es-419" dirty="0" smtClean="0"/>
              <a:t>NMP C</a:t>
            </a:r>
            <a:r>
              <a:rPr lang="es-419" cap="none" dirty="0" smtClean="0"/>
              <a:t>oliformes</a:t>
            </a:r>
            <a:r>
              <a:rPr lang="es-419" dirty="0" smtClean="0"/>
              <a:t> t</a:t>
            </a:r>
            <a:r>
              <a:rPr lang="es-419" cap="none" dirty="0" smtClean="0"/>
              <a:t>otales</a:t>
            </a:r>
            <a:r>
              <a:rPr lang="es-419" dirty="0" smtClean="0"/>
              <a:t> </a:t>
            </a:r>
            <a:r>
              <a:rPr lang="es-419" cap="none" dirty="0" smtClean="0"/>
              <a:t>y</a:t>
            </a:r>
            <a:r>
              <a:rPr lang="es-419" dirty="0" smtClean="0"/>
              <a:t> e. </a:t>
            </a:r>
            <a:r>
              <a:rPr lang="es-419" cap="none" dirty="0" smtClean="0"/>
              <a:t>coli</a:t>
            </a:r>
            <a:endParaRPr lang="es-ES" cap="none" dirty="0"/>
          </a:p>
        </p:txBody>
      </p:sp>
      <p:graphicFrame>
        <p:nvGraphicFramePr>
          <p:cNvPr id="4" name="Gráfico 3"/>
          <p:cNvGraphicFramePr/>
          <p:nvPr>
            <p:extLst>
              <p:ext uri="{D42A27DB-BD31-4B8C-83A1-F6EECF244321}">
                <p14:modId xmlns:p14="http://schemas.microsoft.com/office/powerpoint/2010/main" val="2779666728"/>
              </p:ext>
            </p:extLst>
          </p:nvPr>
        </p:nvGraphicFramePr>
        <p:xfrm>
          <a:off x="2393324" y="2214694"/>
          <a:ext cx="7405351" cy="3783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7745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1956" y="296214"/>
            <a:ext cx="10364451" cy="824249"/>
          </a:xfrm>
        </p:spPr>
        <p:txBody>
          <a:bodyPr>
            <a:normAutofit fontScale="90000"/>
          </a:bodyPr>
          <a:lstStyle/>
          <a:p>
            <a:r>
              <a:rPr lang="es-CO" altLang="es-ES" b="1" cap="none"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Índice BMWP </a:t>
            </a:r>
            <a:br>
              <a:rPr lang="es-CO" altLang="es-ES" b="1" cap="none"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3451212314"/>
              </p:ext>
            </p:extLst>
          </p:nvPr>
        </p:nvGraphicFramePr>
        <p:xfrm>
          <a:off x="4005330" y="811370"/>
          <a:ext cx="3940935" cy="4936079"/>
        </p:xfrm>
        <a:graphic>
          <a:graphicData uri="http://schemas.openxmlformats.org/drawingml/2006/table">
            <a:tbl>
              <a:tblPr firstRow="1" firstCol="1" bandRow="1">
                <a:tableStyleId>{5940675A-B579-460E-94D1-54222C63F5DA}</a:tableStyleId>
              </a:tblPr>
              <a:tblGrid>
                <a:gridCol w="1640945"/>
                <a:gridCol w="1149995"/>
                <a:gridCol w="1149995"/>
              </a:tblGrid>
              <a:tr h="182556">
                <a:tc rowSpan="2">
                  <a:txBody>
                    <a:bodyPr/>
                    <a:lstStyle/>
                    <a:p>
                      <a:pPr algn="ctr">
                        <a:lnSpc>
                          <a:spcPct val="107000"/>
                        </a:lnSpc>
                        <a:spcAft>
                          <a:spcPts val="0"/>
                        </a:spcAft>
                      </a:pPr>
                      <a:r>
                        <a:rPr lang="es-419" sz="1100" dirty="0">
                          <a:effectLst/>
                        </a:rPr>
                        <a:t>FAMILIA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gridSpan="2">
                  <a:txBody>
                    <a:bodyPr/>
                    <a:lstStyle/>
                    <a:p>
                      <a:pPr algn="ctr">
                        <a:lnSpc>
                          <a:spcPct val="107000"/>
                        </a:lnSpc>
                        <a:spcAft>
                          <a:spcPts val="0"/>
                        </a:spcAft>
                      </a:pPr>
                      <a:r>
                        <a:rPr lang="es-419" sz="1100">
                          <a:effectLst/>
                        </a:rPr>
                        <a:t>INDICE BMWP</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hMerge="1">
                  <a:txBody>
                    <a:bodyPr/>
                    <a:lstStyle/>
                    <a:p>
                      <a:endParaRPr lang="es-ES"/>
                    </a:p>
                  </a:txBody>
                  <a:tcPr/>
                </a:tc>
              </a:tr>
              <a:tr h="182556">
                <a:tc vMerge="1">
                  <a:txBody>
                    <a:bodyPr/>
                    <a:lstStyle/>
                    <a:p>
                      <a:endParaRPr lang="es-ES"/>
                    </a:p>
                  </a:txBody>
                  <a:tcPr/>
                </a:tc>
                <a:tc>
                  <a:txBody>
                    <a:bodyPr/>
                    <a:lstStyle/>
                    <a:p>
                      <a:pPr algn="ctr">
                        <a:lnSpc>
                          <a:spcPct val="107000"/>
                        </a:lnSpc>
                        <a:spcAft>
                          <a:spcPts val="0"/>
                        </a:spcAft>
                      </a:pPr>
                      <a:r>
                        <a:rPr lang="es-419" sz="1100">
                          <a:effectLst/>
                        </a:rPr>
                        <a:t>E1 (Parte 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E2 (Bocatoma)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r>
              <a:tr h="182556">
                <a:tc>
                  <a:txBody>
                    <a:bodyPr/>
                    <a:lstStyle/>
                    <a:p>
                      <a:pPr algn="ctr">
                        <a:lnSpc>
                          <a:spcPct val="107000"/>
                        </a:lnSpc>
                        <a:spcAft>
                          <a:spcPts val="0"/>
                        </a:spcAft>
                      </a:pPr>
                      <a:r>
                        <a:rPr lang="es-419" sz="1100" dirty="0" err="1">
                          <a:effectLst/>
                        </a:rPr>
                        <a:t>Leptoceridae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r>
              <a:tr h="182556">
                <a:tc>
                  <a:txBody>
                    <a:bodyPr/>
                    <a:lstStyle/>
                    <a:p>
                      <a:pPr algn="ctr">
                        <a:lnSpc>
                          <a:spcPct val="107000"/>
                        </a:lnSpc>
                        <a:spcAft>
                          <a:spcPts val="0"/>
                        </a:spcAft>
                      </a:pPr>
                      <a:r>
                        <a:rPr lang="es-419" sz="1100">
                          <a:effectLst/>
                        </a:rPr>
                        <a:t>Hydropsychidae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r>
              <a:tr h="182556">
                <a:tc>
                  <a:txBody>
                    <a:bodyPr/>
                    <a:lstStyle/>
                    <a:p>
                      <a:pPr algn="ctr">
                        <a:lnSpc>
                          <a:spcPct val="107000"/>
                        </a:lnSpc>
                        <a:spcAft>
                          <a:spcPts val="0"/>
                        </a:spcAft>
                      </a:pPr>
                      <a:r>
                        <a:rPr lang="es-419" sz="1100">
                          <a:effectLst/>
                        </a:rPr>
                        <a:t>Odontoceridae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r>
              <a:tr h="182556">
                <a:tc>
                  <a:txBody>
                    <a:bodyPr/>
                    <a:lstStyle/>
                    <a:p>
                      <a:pPr algn="ctr">
                        <a:lnSpc>
                          <a:spcPct val="107000"/>
                        </a:lnSpc>
                        <a:spcAft>
                          <a:spcPts val="0"/>
                        </a:spcAft>
                      </a:pPr>
                      <a:r>
                        <a:rPr lang="es-419" sz="1100">
                          <a:effectLst/>
                        </a:rPr>
                        <a:t>Calamoceratidae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r>
              <a:tr h="182556">
                <a:tc>
                  <a:txBody>
                    <a:bodyPr/>
                    <a:lstStyle/>
                    <a:p>
                      <a:pPr algn="ctr">
                        <a:lnSpc>
                          <a:spcPct val="107000"/>
                        </a:lnSpc>
                        <a:spcAft>
                          <a:spcPts val="0"/>
                        </a:spcAft>
                      </a:pPr>
                      <a:r>
                        <a:rPr lang="es-419" sz="1100">
                          <a:effectLst/>
                        </a:rPr>
                        <a:t>Elmidae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r>
              <a:tr h="182556">
                <a:tc>
                  <a:txBody>
                    <a:bodyPr/>
                    <a:lstStyle/>
                    <a:p>
                      <a:pPr algn="ctr">
                        <a:lnSpc>
                          <a:spcPct val="107000"/>
                        </a:lnSpc>
                        <a:spcAft>
                          <a:spcPts val="0"/>
                        </a:spcAft>
                      </a:pPr>
                      <a:r>
                        <a:rPr lang="es-419" sz="1100">
                          <a:effectLst/>
                        </a:rPr>
                        <a:t>Ptilodactylidae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r>
              <a:tr h="182556">
                <a:tc>
                  <a:txBody>
                    <a:bodyPr/>
                    <a:lstStyle/>
                    <a:p>
                      <a:pPr algn="ctr">
                        <a:lnSpc>
                          <a:spcPct val="107000"/>
                        </a:lnSpc>
                        <a:spcAft>
                          <a:spcPts val="0"/>
                        </a:spcAft>
                      </a:pPr>
                      <a:r>
                        <a:rPr lang="es-419" sz="1100">
                          <a:effectLst/>
                        </a:rPr>
                        <a:t>Libellulidae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dirty="0">
                          <a:effectLst/>
                        </a:rPr>
                        <a: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r>
              <a:tr h="182556">
                <a:tc>
                  <a:txBody>
                    <a:bodyPr/>
                    <a:lstStyle/>
                    <a:p>
                      <a:pPr algn="ctr">
                        <a:lnSpc>
                          <a:spcPct val="107000"/>
                        </a:lnSpc>
                        <a:spcAft>
                          <a:spcPts val="0"/>
                        </a:spcAft>
                      </a:pPr>
                      <a:r>
                        <a:rPr lang="es-419" sz="1100" dirty="0" err="1">
                          <a:effectLst/>
                        </a:rPr>
                        <a:t>Gomphidae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r>
              <a:tr h="182556">
                <a:tc>
                  <a:txBody>
                    <a:bodyPr/>
                    <a:lstStyle/>
                    <a:p>
                      <a:pPr algn="ctr">
                        <a:lnSpc>
                          <a:spcPct val="107000"/>
                        </a:lnSpc>
                        <a:spcAft>
                          <a:spcPts val="0"/>
                        </a:spcAft>
                      </a:pPr>
                      <a:r>
                        <a:rPr lang="es-419" sz="1100">
                          <a:effectLst/>
                        </a:rPr>
                        <a:t>Polythoridae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r>
              <a:tr h="182556">
                <a:tc>
                  <a:txBody>
                    <a:bodyPr/>
                    <a:lstStyle/>
                    <a:p>
                      <a:pPr algn="ctr">
                        <a:lnSpc>
                          <a:spcPct val="107000"/>
                        </a:lnSpc>
                        <a:spcAft>
                          <a:spcPts val="0"/>
                        </a:spcAft>
                      </a:pPr>
                      <a:r>
                        <a:rPr lang="es-419" sz="1100">
                          <a:effectLst/>
                        </a:rPr>
                        <a:t>Tricorythidae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r>
              <a:tr h="182556">
                <a:tc>
                  <a:txBody>
                    <a:bodyPr/>
                    <a:lstStyle/>
                    <a:p>
                      <a:pPr algn="ctr">
                        <a:lnSpc>
                          <a:spcPct val="107000"/>
                        </a:lnSpc>
                        <a:spcAft>
                          <a:spcPts val="0"/>
                        </a:spcAft>
                      </a:pPr>
                      <a:r>
                        <a:rPr lang="es-419" sz="1100">
                          <a:effectLst/>
                        </a:rPr>
                        <a:t>Leptophlebiidae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r>
              <a:tr h="182556">
                <a:tc>
                  <a:txBody>
                    <a:bodyPr/>
                    <a:lstStyle/>
                    <a:p>
                      <a:pPr algn="ctr">
                        <a:lnSpc>
                          <a:spcPct val="107000"/>
                        </a:lnSpc>
                        <a:spcAft>
                          <a:spcPts val="0"/>
                        </a:spcAft>
                      </a:pPr>
                      <a:r>
                        <a:rPr lang="es-419" sz="1100">
                          <a:effectLst/>
                        </a:rPr>
                        <a:t>Corydalidae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r>
              <a:tr h="182556">
                <a:tc>
                  <a:txBody>
                    <a:bodyPr/>
                    <a:lstStyle/>
                    <a:p>
                      <a:pPr algn="ctr">
                        <a:lnSpc>
                          <a:spcPct val="107000"/>
                        </a:lnSpc>
                        <a:spcAft>
                          <a:spcPts val="0"/>
                        </a:spcAft>
                      </a:pPr>
                      <a:r>
                        <a:rPr lang="es-419" sz="1100">
                          <a:effectLst/>
                        </a:rPr>
                        <a:t>Guerridae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dirty="0">
                          <a:effectLst/>
                        </a:rPr>
                        <a: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r>
              <a:tr h="182556">
                <a:tc>
                  <a:txBody>
                    <a:bodyPr/>
                    <a:lstStyle/>
                    <a:p>
                      <a:pPr algn="ctr">
                        <a:lnSpc>
                          <a:spcPct val="107000"/>
                        </a:lnSpc>
                        <a:spcAft>
                          <a:spcPts val="0"/>
                        </a:spcAft>
                      </a:pPr>
                      <a:r>
                        <a:rPr lang="es-419" sz="1100">
                          <a:effectLst/>
                        </a:rPr>
                        <a:t>Velidae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r>
              <a:tr h="182556">
                <a:tc>
                  <a:txBody>
                    <a:bodyPr/>
                    <a:lstStyle/>
                    <a:p>
                      <a:pPr algn="ctr">
                        <a:lnSpc>
                          <a:spcPct val="107000"/>
                        </a:lnSpc>
                        <a:spcAft>
                          <a:spcPts val="0"/>
                        </a:spcAft>
                      </a:pPr>
                      <a:r>
                        <a:rPr lang="es-419" sz="1100">
                          <a:effectLst/>
                        </a:rPr>
                        <a:t>Tipulidae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r>
              <a:tr h="182556">
                <a:tc>
                  <a:txBody>
                    <a:bodyPr/>
                    <a:lstStyle/>
                    <a:p>
                      <a:pPr algn="ctr">
                        <a:lnSpc>
                          <a:spcPct val="107000"/>
                        </a:lnSpc>
                        <a:spcAft>
                          <a:spcPts val="0"/>
                        </a:spcAft>
                      </a:pPr>
                      <a:r>
                        <a:rPr lang="es-419" sz="1100">
                          <a:effectLst/>
                        </a:rPr>
                        <a:t>Chironomidae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r>
              <a:tr h="182556">
                <a:tc>
                  <a:txBody>
                    <a:bodyPr/>
                    <a:lstStyle/>
                    <a:p>
                      <a:pPr algn="ctr">
                        <a:lnSpc>
                          <a:spcPct val="107000"/>
                        </a:lnSpc>
                        <a:spcAft>
                          <a:spcPts val="0"/>
                        </a:spcAft>
                      </a:pPr>
                      <a:r>
                        <a:rPr lang="es-419" sz="1100">
                          <a:effectLst/>
                        </a:rPr>
                        <a:t>Sphaeridae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r>
              <a:tr h="182556">
                <a:tc>
                  <a:txBody>
                    <a:bodyPr/>
                    <a:lstStyle/>
                    <a:p>
                      <a:pPr algn="ctr">
                        <a:lnSpc>
                          <a:spcPct val="107000"/>
                        </a:lnSpc>
                        <a:spcAft>
                          <a:spcPts val="0"/>
                        </a:spcAft>
                      </a:pPr>
                      <a:r>
                        <a:rPr lang="es-419" sz="1100" dirty="0">
                          <a:effectLst/>
                        </a:rPr>
                        <a:t>ƩBMWP</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74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126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r>
              <a:tr h="182556">
                <a:tc>
                  <a:txBody>
                    <a:bodyPr/>
                    <a:lstStyle/>
                    <a:p>
                      <a:pPr algn="ctr">
                        <a:lnSpc>
                          <a:spcPct val="107000"/>
                        </a:lnSpc>
                        <a:spcAft>
                          <a:spcPts val="0"/>
                        </a:spcAft>
                      </a:pPr>
                      <a:r>
                        <a:rPr lang="es-419" sz="1100">
                          <a:effectLst/>
                        </a:rPr>
                        <a:t>Rango BMWP/Col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61-100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&lt;121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r>
              <a:tr h="182556">
                <a:tc>
                  <a:txBody>
                    <a:bodyPr/>
                    <a:lstStyle/>
                    <a:p>
                      <a:pPr algn="ctr">
                        <a:lnSpc>
                          <a:spcPct val="107000"/>
                        </a:lnSpc>
                        <a:spcAft>
                          <a:spcPts val="0"/>
                        </a:spcAft>
                      </a:pPr>
                      <a:r>
                        <a:rPr lang="es-419" sz="1100">
                          <a:effectLst/>
                        </a:rPr>
                        <a:t>Clase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III</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I</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r>
              <a:tr h="182556">
                <a:tc>
                  <a:txBody>
                    <a:bodyPr/>
                    <a:lstStyle/>
                    <a:p>
                      <a:pPr algn="ctr">
                        <a:lnSpc>
                          <a:spcPct val="107000"/>
                        </a:lnSpc>
                        <a:spcAft>
                          <a:spcPts val="0"/>
                        </a:spcAft>
                      </a:pPr>
                      <a:r>
                        <a:rPr lang="es-419" sz="1100" dirty="0">
                          <a:effectLst/>
                        </a:rPr>
                        <a:t>Calidad</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a:effectLst/>
                        </a:rPr>
                        <a:t>Aceptable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dirty="0">
                          <a:effectLst/>
                        </a:rPr>
                        <a:t>Muy Buena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r>
              <a:tr h="554735">
                <a:tc>
                  <a:txBody>
                    <a:bodyPr/>
                    <a:lstStyle/>
                    <a:p>
                      <a:pPr algn="ctr">
                        <a:lnSpc>
                          <a:spcPct val="107000"/>
                        </a:lnSpc>
                        <a:spcAft>
                          <a:spcPts val="0"/>
                        </a:spcAft>
                      </a:pPr>
                      <a:r>
                        <a:rPr lang="es-419" sz="1100" dirty="0">
                          <a:effectLst/>
                        </a:rPr>
                        <a:t>Significado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dirty="0">
                          <a:effectLst/>
                        </a:rPr>
                        <a:t>Aguas ligeramente contaminadas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dirty="0">
                          <a:effectLst/>
                        </a:rPr>
                        <a:t>Aguas muy limpias a limpias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r>
              <a:tr h="182556">
                <a:tc>
                  <a:txBody>
                    <a:bodyPr/>
                    <a:lstStyle/>
                    <a:p>
                      <a:pPr algn="ctr">
                        <a:lnSpc>
                          <a:spcPct val="107000"/>
                        </a:lnSpc>
                        <a:spcAft>
                          <a:spcPts val="0"/>
                        </a:spcAft>
                      </a:pPr>
                      <a:r>
                        <a:rPr lang="es-419" sz="1100">
                          <a:effectLst/>
                        </a:rPr>
                        <a:t>Color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dirty="0">
                          <a:effectLst/>
                          <a:highlight>
                            <a:srgbClr val="00FF00"/>
                          </a:highlight>
                        </a:rPr>
                        <a:t>__________</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c>
                  <a:txBody>
                    <a:bodyPr/>
                    <a:lstStyle/>
                    <a:p>
                      <a:pPr algn="ctr">
                        <a:lnSpc>
                          <a:spcPct val="107000"/>
                        </a:lnSpc>
                        <a:spcAft>
                          <a:spcPts val="0"/>
                        </a:spcAft>
                      </a:pPr>
                      <a:r>
                        <a:rPr lang="es-419" sz="1100" dirty="0">
                          <a:effectLst/>
                          <a:highlight>
                            <a:srgbClr val="0000FF"/>
                          </a:highlight>
                        </a:rPr>
                        <a:t>__________</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2" marR="44442" marT="0" marB="0"/>
                </a:tc>
              </a:tr>
            </a:tbl>
          </a:graphicData>
        </a:graphic>
      </p:graphicFrame>
      <p:sp>
        <p:nvSpPr>
          <p:cNvPr id="5" name="Rectangle 1"/>
          <p:cNvSpPr>
            <a:spLocks noChangeArrowheads="1"/>
          </p:cNvSpPr>
          <p:nvPr/>
        </p:nvSpPr>
        <p:spPr bwMode="auto">
          <a:xfrm>
            <a:off x="2640169" y="5881822"/>
            <a:ext cx="7791717" cy="795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ES" sz="1600" b="0" i="1" u="none" strike="noStrike" cap="none" normalizeH="0" baseline="0" dirty="0" smtClean="0" bmk="_Toc419273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Puntajes BMWP/Col para las familias encontradas en las estaciones: Parte alta y Bocatoma.</a:t>
            </a:r>
            <a:r>
              <a:rPr lang="es-419" altLang="es-ES" sz="1600" dirty="0" bmk="_Toc4192731"/>
              <a:t> </a:t>
            </a:r>
            <a:r>
              <a:rPr kumimoji="0" lang="es-ES" altLang="es-ES" sz="16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Fuente: elaboraci</a:t>
            </a:r>
            <a:r>
              <a:rPr kumimoji="0" lang="es-ES" altLang="es-ES"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S" altLang="es-ES" sz="16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propia.</a:t>
            </a:r>
            <a:endParaRPr kumimoji="0" lang="es-ES" altLang="es-E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78783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7333" y="531479"/>
            <a:ext cx="10364451" cy="556780"/>
          </a:xfrm>
        </p:spPr>
        <p:txBody>
          <a:bodyPr>
            <a:normAutofit fontScale="90000"/>
          </a:bodyPr>
          <a:lstStyle/>
          <a:p>
            <a:r>
              <a:rPr lang="es-419" dirty="0" smtClean="0"/>
              <a:t>Índices de diversidad</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1510477011"/>
              </p:ext>
            </p:extLst>
          </p:nvPr>
        </p:nvGraphicFramePr>
        <p:xfrm>
          <a:off x="3998953" y="1351784"/>
          <a:ext cx="4601210" cy="1369949"/>
        </p:xfrm>
        <a:graphic>
          <a:graphicData uri="http://schemas.openxmlformats.org/drawingml/2006/table">
            <a:tbl>
              <a:tblPr firstRow="1" firstCol="1" bandRow="1">
                <a:tableStyleId>{5940675A-B579-460E-94D1-54222C63F5DA}</a:tableStyleId>
              </a:tblPr>
              <a:tblGrid>
                <a:gridCol w="2961640"/>
                <a:gridCol w="815975"/>
                <a:gridCol w="823595"/>
              </a:tblGrid>
              <a:tr h="0">
                <a:tc>
                  <a:txBody>
                    <a:bodyPr/>
                    <a:lstStyle/>
                    <a:p>
                      <a:pPr>
                        <a:lnSpc>
                          <a:spcPct val="107000"/>
                        </a:lnSpc>
                        <a:spcAft>
                          <a:spcPts val="0"/>
                        </a:spcAft>
                      </a:pPr>
                      <a:r>
                        <a:rPr lang="es-ES" sz="1200" dirty="0">
                          <a:effectLst/>
                        </a:rPr>
                        <a:t>INDICE DE DIVERSIDA</a:t>
                      </a:r>
                      <a:r>
                        <a:rPr lang="es-419" sz="1200" dirty="0">
                          <a:effectLst/>
                        </a:rPr>
                        <a:t>D</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E1 Parte alta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rPr>
                        <a:t>E2 Bocatoma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s-419" sz="1200">
                          <a:effectLst/>
                        </a:rPr>
                        <a:t>Riqueza de géneros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200">
                          <a:effectLst/>
                        </a:rPr>
                        <a:t>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200">
                          <a:effectLst/>
                        </a:rPr>
                        <a:t>21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s-419" sz="1200">
                          <a:effectLst/>
                        </a:rPr>
                        <a:t>Abundancia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200">
                          <a:effectLst/>
                        </a:rPr>
                        <a:t>92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200">
                          <a:effectLst/>
                        </a:rPr>
                        <a:t>182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s-419" sz="1200">
                          <a:effectLst/>
                        </a:rPr>
                        <a:t>Índice de </a:t>
                      </a:r>
                      <a:r>
                        <a:rPr lang="es-ES" sz="1200">
                          <a:effectLst/>
                        </a:rPr>
                        <a:t>Shannon - Wiener (H’)</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2.26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2.4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s-419" sz="1200">
                          <a:effectLst/>
                        </a:rPr>
                        <a:t>Índice de Simpson  (λ)</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0.86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0.87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s-419" sz="1200">
                          <a:effectLst/>
                        </a:rPr>
                        <a:t>Índice de Margalef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200">
                          <a:effectLst/>
                        </a:rPr>
                        <a:t>2.87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200" dirty="0">
                          <a:effectLst/>
                        </a:rPr>
                        <a:t>3.84</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4104085" y="2688265"/>
            <a:ext cx="4390946" cy="48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ES" sz="1200" b="0" i="1" u="none" strike="noStrike" cap="none" normalizeH="0" baseline="0" dirty="0" smtClean="0" bmk="_Toc4192732">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Índices de diversidad, para las estaciones: Parte alta y Bocatoma</a:t>
            </a:r>
            <a:endParaRPr kumimoji="0" lang="es-ES" altLang="es-E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6" name="Gráfico 5"/>
          <p:cNvGraphicFramePr/>
          <p:nvPr>
            <p:extLst>
              <p:ext uri="{D42A27DB-BD31-4B8C-83A1-F6EECF244321}">
                <p14:modId xmlns:p14="http://schemas.microsoft.com/office/powerpoint/2010/main" val="542348658"/>
              </p:ext>
            </p:extLst>
          </p:nvPr>
        </p:nvGraphicFramePr>
        <p:xfrm>
          <a:off x="2983824" y="3175569"/>
          <a:ext cx="6649573" cy="35343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2998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99245"/>
            <a:ext cx="10364451" cy="926807"/>
          </a:xfrm>
        </p:spPr>
        <p:txBody>
          <a:bodyPr>
            <a:normAutofit fontScale="90000"/>
          </a:bodyPr>
          <a:lstStyle/>
          <a:p>
            <a:r>
              <a:rPr lang="es-419" b="1" dirty="0"/>
              <a:t>CONCLUSIONES</a:t>
            </a:r>
            <a:r>
              <a:rPr lang="es-ES" b="1" dirty="0"/>
              <a:t/>
            </a:r>
            <a:br>
              <a:rPr lang="es-ES" b="1" dirty="0"/>
            </a:br>
            <a:endParaRPr lang="es-ES" dirty="0"/>
          </a:p>
        </p:txBody>
      </p:sp>
      <p:sp>
        <p:nvSpPr>
          <p:cNvPr id="4" name="Rectángulo 3"/>
          <p:cNvSpPr/>
          <p:nvPr/>
        </p:nvSpPr>
        <p:spPr>
          <a:xfrm>
            <a:off x="913775" y="998369"/>
            <a:ext cx="10174936" cy="4770537"/>
          </a:xfrm>
          <a:prstGeom prst="rect">
            <a:avLst/>
          </a:prstGeom>
        </p:spPr>
        <p:txBody>
          <a:bodyPr wrap="square">
            <a:spAutoFit/>
          </a:bodyPr>
          <a:lstStyle/>
          <a:p>
            <a:pPr algn="just"/>
            <a:r>
              <a:rPr lang="es-419" sz="1600" dirty="0">
                <a:latin typeface="Times New Roman" panose="02020603050405020304" pitchFamily="18" charset="0"/>
                <a:ea typeface="Calibri" panose="020F0502020204030204" pitchFamily="34" charset="0"/>
              </a:rPr>
              <a:t>En su totalidad los parámetros físico-químicos evaluados se encuentran dentro de los rangos permitidos por la Resolución 2115 de </a:t>
            </a:r>
            <a:r>
              <a:rPr lang="es-419" sz="1600" dirty="0" smtClean="0">
                <a:latin typeface="Times New Roman" panose="02020603050405020304" pitchFamily="18" charset="0"/>
                <a:ea typeface="Calibri" panose="020F0502020204030204" pitchFamily="34" charset="0"/>
              </a:rPr>
              <a:t>2007</a:t>
            </a:r>
          </a:p>
          <a:p>
            <a:pPr algn="just"/>
            <a:endParaRPr lang="es-419" sz="1600" dirty="0">
              <a:latin typeface="Times New Roman" panose="02020603050405020304" pitchFamily="18" charset="0"/>
            </a:endParaRPr>
          </a:p>
          <a:p>
            <a:pPr algn="just"/>
            <a:r>
              <a:rPr lang="es-419" sz="1600" dirty="0" smtClean="0"/>
              <a:t>Sin embargo los resultados microbiológicos sobrepasan los valores deseados para su aprovechamiento, haciendo que el recurso no sea ideal para su aprovechamiento</a:t>
            </a:r>
          </a:p>
          <a:p>
            <a:pPr algn="just"/>
            <a:endParaRPr lang="es-419" sz="1600" dirty="0"/>
          </a:p>
          <a:p>
            <a:pPr algn="just"/>
            <a:r>
              <a:rPr lang="es-419" sz="1600" dirty="0"/>
              <a:t>El índice de Riesgo de la Calidad del Agua para Consumo Humano (IRCA) arrojó un nivel de riesgo ALTO en cada una de las </a:t>
            </a:r>
            <a:r>
              <a:rPr lang="es-419" sz="1600" dirty="0" smtClean="0"/>
              <a:t>estaciones</a:t>
            </a:r>
          </a:p>
          <a:p>
            <a:pPr algn="just"/>
            <a:endParaRPr lang="es-419" sz="1600" dirty="0"/>
          </a:p>
          <a:p>
            <a:pPr algn="just"/>
            <a:r>
              <a:rPr lang="es-419" sz="1600" dirty="0"/>
              <a:t>Los índices de contaminación (</a:t>
            </a:r>
            <a:r>
              <a:rPr lang="es-419" sz="1600" dirty="0" err="1"/>
              <a:t>ICOs</a:t>
            </a:r>
            <a:r>
              <a:rPr lang="es-419" sz="1600" dirty="0"/>
              <a:t>) arrojaron valores bajos o cercanos a cero, debido a los resultados obtenidos de algunos parámetros los cuales no tuvieron valores considerables </a:t>
            </a:r>
            <a:endParaRPr lang="es-419" sz="1600" dirty="0" smtClean="0"/>
          </a:p>
          <a:p>
            <a:pPr algn="just"/>
            <a:endParaRPr lang="es-419" sz="1600" dirty="0"/>
          </a:p>
          <a:p>
            <a:pPr algn="just"/>
            <a:r>
              <a:rPr lang="es-419" sz="1600" dirty="0"/>
              <a:t>Los valores obtenidos para el BMWP/Col, como indicadores biológicos (MAE), para las dos estaciones muestreadas refleja un ecosistema con características de aguas ligeramente contaminadas a aguas muy limpias a limpias, considerando que biológicamente son aguas muy buenas.</a:t>
            </a:r>
            <a:endParaRPr lang="es-ES" sz="1600" dirty="0"/>
          </a:p>
          <a:p>
            <a:pPr algn="just"/>
            <a:endParaRPr lang="es-419" sz="1600" dirty="0" smtClean="0"/>
          </a:p>
          <a:p>
            <a:pPr algn="just"/>
            <a:r>
              <a:rPr lang="es-419" sz="1600" dirty="0"/>
              <a:t>Los tensores ambientales que intervienen en el área de estudio tales como la ganadería y la tala de árboles, son los factores o actividades antrópicas que afectan la dinámica del </a:t>
            </a:r>
            <a:r>
              <a:rPr lang="es-419" sz="1600" dirty="0" smtClean="0"/>
              <a:t>ecosistema </a:t>
            </a:r>
            <a:endParaRPr lang="es-ES" sz="1600" dirty="0" smtClean="0"/>
          </a:p>
          <a:p>
            <a:endParaRPr lang="es-ES" sz="1600" dirty="0"/>
          </a:p>
        </p:txBody>
      </p:sp>
    </p:spTree>
    <p:extLst>
      <p:ext uri="{BB962C8B-B14F-4D97-AF65-F5344CB8AC3E}">
        <p14:creationId xmlns:p14="http://schemas.microsoft.com/office/powerpoint/2010/main" val="3751981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6016" y="348063"/>
            <a:ext cx="10364451" cy="630734"/>
          </a:xfrm>
        </p:spPr>
        <p:txBody>
          <a:bodyPr/>
          <a:lstStyle/>
          <a:p>
            <a:r>
              <a:rPr lang="es-ES" dirty="0"/>
              <a:t>RECOMENDACIONES</a:t>
            </a:r>
          </a:p>
        </p:txBody>
      </p:sp>
      <p:sp>
        <p:nvSpPr>
          <p:cNvPr id="4" name="Rectángulo 3"/>
          <p:cNvSpPr/>
          <p:nvPr/>
        </p:nvSpPr>
        <p:spPr>
          <a:xfrm>
            <a:off x="1026016" y="1383234"/>
            <a:ext cx="10822547" cy="5078313"/>
          </a:xfrm>
          <a:prstGeom prst="rect">
            <a:avLst/>
          </a:prstGeom>
        </p:spPr>
        <p:txBody>
          <a:bodyPr wrap="square">
            <a:spAutoFit/>
          </a:bodyPr>
          <a:lstStyle/>
          <a:p>
            <a:pPr algn="just"/>
            <a:r>
              <a:rPr lang="es-419" sz="1600" dirty="0">
                <a:latin typeface="Times New Roman" panose="02020603050405020304" pitchFamily="18" charset="0"/>
                <a:ea typeface="Calibri" panose="020F0502020204030204" pitchFamily="34" charset="0"/>
              </a:rPr>
              <a:t>Se recomienda implementar de manera inmediata un sistema de tratamiento del agua, mediante procesos de desinfección y </a:t>
            </a:r>
            <a:r>
              <a:rPr lang="es-419" sz="1600" dirty="0" smtClean="0">
                <a:latin typeface="Times New Roman" panose="02020603050405020304" pitchFamily="18" charset="0"/>
                <a:ea typeface="Calibri" panose="020F0502020204030204" pitchFamily="34" charset="0"/>
              </a:rPr>
              <a:t>cloración</a:t>
            </a:r>
          </a:p>
          <a:p>
            <a:pPr algn="just"/>
            <a:endParaRPr lang="es-419" sz="1600" dirty="0">
              <a:latin typeface="Times New Roman" panose="02020603050405020304" pitchFamily="18" charset="0"/>
            </a:endParaRPr>
          </a:p>
          <a:p>
            <a:pPr algn="just"/>
            <a:r>
              <a:rPr lang="es-419" sz="1600" dirty="0"/>
              <a:t>Es importante que la vereda de Guayabo Negro y zonas rurales en general tengan una organización </a:t>
            </a:r>
            <a:r>
              <a:rPr lang="es-419" sz="1600" dirty="0" smtClean="0"/>
              <a:t>comunitaria</a:t>
            </a:r>
          </a:p>
          <a:p>
            <a:pPr algn="just"/>
            <a:endParaRPr lang="es-419" sz="1600" dirty="0"/>
          </a:p>
          <a:p>
            <a:pPr algn="just"/>
            <a:r>
              <a:rPr lang="es-419" sz="1600" dirty="0"/>
              <a:t>Se recomienda  realizar más estudios de este tipo en el Municipio y en su jurisdicción, con el fin conocer la calidad y viabilidad del agua para el </a:t>
            </a:r>
            <a:r>
              <a:rPr lang="es-419" sz="1600" dirty="0" smtClean="0"/>
              <a:t>consumo</a:t>
            </a:r>
          </a:p>
          <a:p>
            <a:pPr algn="just"/>
            <a:endParaRPr lang="es-419" sz="1600" dirty="0"/>
          </a:p>
          <a:p>
            <a:pPr algn="just"/>
            <a:r>
              <a:rPr lang="es-419" sz="1600" dirty="0"/>
              <a:t>Es de vital importancia proteger las áreas de bosque que rodean la quebrada, pues bien el decreto 1449 de </a:t>
            </a:r>
            <a:r>
              <a:rPr lang="es-419" sz="1600" dirty="0" smtClean="0"/>
              <a:t>1977</a:t>
            </a:r>
          </a:p>
          <a:p>
            <a:pPr algn="just"/>
            <a:endParaRPr lang="es-419" sz="1600" dirty="0"/>
          </a:p>
          <a:p>
            <a:pPr algn="just"/>
            <a:r>
              <a:rPr lang="es-419" sz="1600" dirty="0"/>
              <a:t>Se recomienda realizar labores de limpieza y desinfección de la red de distribución (Bocatoma, tanque desarenador, tanque de almacenamiento</a:t>
            </a:r>
            <a:r>
              <a:rPr lang="es-419" sz="1600" dirty="0" smtClean="0"/>
              <a:t>)</a:t>
            </a:r>
          </a:p>
          <a:p>
            <a:pPr algn="just"/>
            <a:endParaRPr lang="es-419" sz="1600" dirty="0"/>
          </a:p>
          <a:p>
            <a:pPr algn="just"/>
            <a:r>
              <a:rPr lang="es-419" sz="1600" dirty="0"/>
              <a:t>Es importante que mediante la organización comunitaria se promuevan acciones en las que participe la población por medio de talleres y </a:t>
            </a:r>
            <a:r>
              <a:rPr lang="es-419" sz="1600" dirty="0" smtClean="0"/>
              <a:t>charlas</a:t>
            </a:r>
          </a:p>
          <a:p>
            <a:pPr algn="just"/>
            <a:endParaRPr lang="es-419" sz="1600" dirty="0"/>
          </a:p>
          <a:p>
            <a:pPr algn="just"/>
            <a:r>
              <a:rPr lang="es-419" sz="1600" dirty="0"/>
              <a:t>E</a:t>
            </a:r>
            <a:r>
              <a:rPr lang="es-419" sz="1600" dirty="0" smtClean="0"/>
              <a:t>s </a:t>
            </a:r>
            <a:r>
              <a:rPr lang="es-419" sz="1600" dirty="0"/>
              <a:t>importante que mediante la participación de la comunidad se presente una iniciativa de propuesta previa al plan de desarrollo del municipio, con el fin de que se le preste un mayor interés y pueda darse una inversión en mejoramientos de control y prestaciones de un buen servicio para la población</a:t>
            </a:r>
            <a:r>
              <a:rPr lang="es-419" dirty="0"/>
              <a:t>.</a:t>
            </a:r>
            <a:endParaRPr lang="es-ES" dirty="0"/>
          </a:p>
          <a:p>
            <a:endParaRPr lang="es-ES" dirty="0"/>
          </a:p>
        </p:txBody>
      </p:sp>
    </p:spTree>
    <p:extLst>
      <p:ext uri="{BB962C8B-B14F-4D97-AF65-F5344CB8AC3E}">
        <p14:creationId xmlns:p14="http://schemas.microsoft.com/office/powerpoint/2010/main" val="201813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784987" y="431170"/>
            <a:ext cx="10364451" cy="1596177"/>
          </a:xfrm>
        </p:spPr>
        <p:txBody>
          <a:bodyPr/>
          <a:lstStyle/>
          <a:p>
            <a:r>
              <a:rPr lang="es-419" b="1" dirty="0"/>
              <a:t>INTRODUCCIÓN</a:t>
            </a:r>
            <a:r>
              <a:rPr lang="es-ES" b="1" dirty="0"/>
              <a:t/>
            </a:r>
            <a:br>
              <a:rPr lang="es-ES" b="1" dirty="0"/>
            </a:br>
            <a:endParaRPr lang="es-ES" dirty="0"/>
          </a:p>
        </p:txBody>
      </p:sp>
      <p:sp>
        <p:nvSpPr>
          <p:cNvPr id="4" name="Rectángulo 3"/>
          <p:cNvSpPr/>
          <p:nvPr/>
        </p:nvSpPr>
        <p:spPr>
          <a:xfrm>
            <a:off x="656821" y="2458516"/>
            <a:ext cx="8590209" cy="3970318"/>
          </a:xfrm>
          <a:prstGeom prst="rect">
            <a:avLst/>
          </a:prstGeom>
        </p:spPr>
        <p:txBody>
          <a:bodyPr wrap="square">
            <a:spAutoFit/>
          </a:bodyPr>
          <a:lstStyle/>
          <a:p>
            <a:pPr algn="just"/>
            <a:r>
              <a:rPr lang="es-419" dirty="0">
                <a:solidFill>
                  <a:srgbClr val="92D050"/>
                </a:solidFill>
                <a:ea typeface="Calibri" panose="020F0502020204030204" pitchFamily="34" charset="0"/>
              </a:rPr>
              <a:t>El recurso hídrico constituye la esencia de la vida en el planeta, pues la composición química de todos los organismos está dominada por este compuesto, y al estar presente en gran parte en los seres vivos se convierte en la base para el metabolismo bioquímico (</a:t>
            </a:r>
            <a:r>
              <a:rPr lang="es-419" dirty="0" err="1">
                <a:solidFill>
                  <a:srgbClr val="92D050"/>
                </a:solidFill>
                <a:ea typeface="Calibri" panose="020F0502020204030204" pitchFamily="34" charset="0"/>
              </a:rPr>
              <a:t>Wetzel</a:t>
            </a:r>
            <a:r>
              <a:rPr lang="es-419" dirty="0">
                <a:solidFill>
                  <a:srgbClr val="92D050"/>
                </a:solidFill>
                <a:ea typeface="Calibri" panose="020F0502020204030204" pitchFamily="34" charset="0"/>
              </a:rPr>
              <a:t>, 1981</a:t>
            </a:r>
            <a:r>
              <a:rPr lang="es-419" dirty="0" smtClean="0">
                <a:solidFill>
                  <a:srgbClr val="92D050"/>
                </a:solidFill>
                <a:ea typeface="Calibri" panose="020F0502020204030204" pitchFamily="34" charset="0"/>
              </a:rPr>
              <a:t>).</a:t>
            </a:r>
          </a:p>
          <a:p>
            <a:pPr algn="just"/>
            <a:endParaRPr lang="es-419" dirty="0">
              <a:solidFill>
                <a:srgbClr val="92D050"/>
              </a:solidFill>
            </a:endParaRPr>
          </a:p>
          <a:p>
            <a:pPr algn="just"/>
            <a:r>
              <a:rPr lang="es-419" dirty="0">
                <a:solidFill>
                  <a:srgbClr val="92D050"/>
                </a:solidFill>
              </a:rPr>
              <a:t>El ecosistema acuático está en continua relación con factores bióticos y abióticos, y por tanto posee unas características físicas y químicas fundamentales que permiten el desarrollo y relación con </a:t>
            </a:r>
            <a:r>
              <a:rPr lang="es-419" dirty="0" smtClean="0">
                <a:solidFill>
                  <a:srgbClr val="92D050"/>
                </a:solidFill>
              </a:rPr>
              <a:t>organismos</a:t>
            </a:r>
          </a:p>
          <a:p>
            <a:pPr algn="just"/>
            <a:endParaRPr lang="es-419" dirty="0">
              <a:solidFill>
                <a:srgbClr val="92D050"/>
              </a:solidFill>
            </a:endParaRPr>
          </a:p>
          <a:p>
            <a:pPr algn="just"/>
            <a:r>
              <a:rPr lang="es-419" dirty="0">
                <a:solidFill>
                  <a:srgbClr val="92D050"/>
                </a:solidFill>
              </a:rPr>
              <a:t>El caso de la quebrada Palestina tiene que la ganadería y la tala del bosque que la protege, son los principales tensores ambientales que afectan la dinámica de la quebrada.</a:t>
            </a:r>
            <a:endParaRPr lang="es-ES" dirty="0">
              <a:solidFill>
                <a:srgbClr val="92D050"/>
              </a:solidFill>
            </a:endParaRPr>
          </a:p>
          <a:p>
            <a:pPr algn="just"/>
            <a:endParaRPr lang="es-419" dirty="0" smtClean="0">
              <a:solidFill>
                <a:srgbClr val="92D050"/>
              </a:solidFill>
            </a:endParaRPr>
          </a:p>
          <a:p>
            <a:pPr algn="just"/>
            <a:r>
              <a:rPr lang="es-419" dirty="0">
                <a:solidFill>
                  <a:srgbClr val="92D050"/>
                </a:solidFill>
              </a:rPr>
              <a:t>La quebrada Palestina representa la fuente de abastecimiento para unas </a:t>
            </a:r>
            <a:r>
              <a:rPr lang="es-419" b="1" dirty="0">
                <a:solidFill>
                  <a:srgbClr val="92D050"/>
                </a:solidFill>
              </a:rPr>
              <a:t>45</a:t>
            </a:r>
            <a:r>
              <a:rPr lang="es-419" dirty="0">
                <a:solidFill>
                  <a:srgbClr val="92D050"/>
                </a:solidFill>
              </a:rPr>
              <a:t> personas aproximadamente de la vereda de Guayabo Negro</a:t>
            </a:r>
            <a:endParaRPr lang="es-ES" dirty="0">
              <a:solidFill>
                <a:srgbClr val="92D050"/>
              </a:solidFill>
            </a:endParaRPr>
          </a:p>
        </p:txBody>
      </p:sp>
    </p:spTree>
    <p:extLst>
      <p:ext uri="{BB962C8B-B14F-4D97-AF65-F5344CB8AC3E}">
        <p14:creationId xmlns:p14="http://schemas.microsoft.com/office/powerpoint/2010/main" val="2814597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4" y="131819"/>
            <a:ext cx="10364451" cy="590851"/>
          </a:xfrm>
        </p:spPr>
        <p:txBody>
          <a:bodyPr/>
          <a:lstStyle/>
          <a:p>
            <a:r>
              <a:rPr lang="es-CO" dirty="0" err="1" smtClean="0"/>
              <a:t>Bibliografia</a:t>
            </a:r>
            <a:r>
              <a:rPr lang="es-CO" dirty="0" smtClean="0"/>
              <a:t> </a:t>
            </a:r>
            <a:endParaRPr lang="es-CO" dirty="0"/>
          </a:p>
        </p:txBody>
      </p:sp>
      <p:sp>
        <p:nvSpPr>
          <p:cNvPr id="4" name="Rectángulo 3"/>
          <p:cNvSpPr/>
          <p:nvPr/>
        </p:nvSpPr>
        <p:spPr>
          <a:xfrm>
            <a:off x="686111" y="828345"/>
            <a:ext cx="10592114" cy="6140142"/>
          </a:xfrm>
          <a:prstGeom prst="rect">
            <a:avLst/>
          </a:prstGeom>
        </p:spPr>
        <p:txBody>
          <a:bodyPr wrap="square">
            <a:spAutoFit/>
          </a:bodyPr>
          <a:lstStyle/>
          <a:p>
            <a:pPr marL="450215" indent="-450215" algn="just">
              <a:lnSpc>
                <a:spcPct val="150000"/>
              </a:lnSpc>
              <a:spcAft>
                <a:spcPts val="800"/>
              </a:spcAft>
              <a:tabLst>
                <a:tab pos="1649730" algn="l"/>
              </a:tabLst>
            </a:pPr>
            <a:r>
              <a:rPr lang="es-419" sz="1400" dirty="0">
                <a:latin typeface="Times New Roman" panose="02020603050405020304" pitchFamily="18" charset="0"/>
                <a:ea typeface="Calibri" panose="020F0502020204030204" pitchFamily="34" charset="0"/>
                <a:cs typeface="Times New Roman" panose="02020603050405020304" pitchFamily="18" charset="0"/>
              </a:rPr>
              <a:t>Atlas, R. M y Bartha, R. (2002). Ecología microbiana y microbiología ambiental. Madrid, España. Pearson, 4ª </a:t>
            </a:r>
            <a:r>
              <a:rPr lang="es-419" sz="1400" dirty="0" smtClean="0">
                <a:latin typeface="Times New Roman" panose="02020603050405020304" pitchFamily="18" charset="0"/>
                <a:ea typeface="Calibri" panose="020F0502020204030204" pitchFamily="34" charset="0"/>
                <a:cs typeface="Times New Roman" panose="02020603050405020304" pitchFamily="18" charset="0"/>
              </a:rPr>
              <a:t>edición</a:t>
            </a:r>
          </a:p>
          <a:p>
            <a:pPr marL="450215" indent="-450215" algn="just">
              <a:lnSpc>
                <a:spcPct val="150000"/>
              </a:lnSpc>
              <a:spcAft>
                <a:spcPts val="800"/>
              </a:spcAft>
              <a:tabLst>
                <a:tab pos="1649730" algn="l"/>
              </a:tabLst>
            </a:pPr>
            <a:r>
              <a:rPr lang="es-419" sz="1400" dirty="0"/>
              <a:t>Forero, A., Reinoso G. y Gutiérrez C. (2009). Evaluación de la Calidad del Agua  del Río Opia (Tolima-Colombia) Mediante Macroinvertebrados Acuáticos y Parámetros Físico-Químicos. </a:t>
            </a:r>
            <a:r>
              <a:rPr lang="es-419" sz="1400" i="1" dirty="0"/>
              <a:t>Caldasia, </a:t>
            </a:r>
            <a:r>
              <a:rPr lang="es-ES" sz="1400" i="1" dirty="0"/>
              <a:t>35</a:t>
            </a:r>
            <a:r>
              <a:rPr lang="es-ES" sz="1400" dirty="0"/>
              <a:t>(2)</a:t>
            </a:r>
            <a:r>
              <a:rPr lang="es-419" sz="1400" dirty="0"/>
              <a:t>,</a:t>
            </a:r>
            <a:r>
              <a:rPr lang="es-ES" sz="1400" dirty="0"/>
              <a:t> 371-387</a:t>
            </a:r>
            <a:r>
              <a:rPr lang="es-419" sz="1400" dirty="0"/>
              <a:t>.</a:t>
            </a:r>
            <a:endParaRPr lang="es-CO" sz="1400" dirty="0"/>
          </a:p>
          <a:p>
            <a:pPr marL="450215" indent="-450215" algn="just">
              <a:lnSpc>
                <a:spcPct val="150000"/>
              </a:lnSpc>
              <a:spcAft>
                <a:spcPts val="800"/>
              </a:spcAft>
              <a:tabLst>
                <a:tab pos="1649730" algn="l"/>
              </a:tabLst>
            </a:pPr>
            <a:r>
              <a:rPr lang="es-419" sz="1400" dirty="0"/>
              <a:t>Gómez, A., Naranjo, D., Martínez, A. y Gallego D. (2004). Calidad del Agua en la parte alta de las cuencas Juan Cojo y El Salado (Girardota – Antioquía, Colombia). </a:t>
            </a:r>
            <a:r>
              <a:rPr lang="es-419" sz="1400" i="1" dirty="0"/>
              <a:t>Revista Facultad Nacional de agronomía Medellín, 60</a:t>
            </a:r>
            <a:r>
              <a:rPr lang="es-419" sz="1400" dirty="0"/>
              <a:t> (1)</a:t>
            </a:r>
            <a:r>
              <a:rPr lang="es-ES" sz="1400" dirty="0"/>
              <a:t> 3735-3749</a:t>
            </a:r>
            <a:r>
              <a:rPr lang="es-419" sz="1400" dirty="0"/>
              <a:t>.</a:t>
            </a:r>
            <a:endParaRPr lang="es-CO" sz="1400" dirty="0"/>
          </a:p>
          <a:p>
            <a:pPr marL="450215" indent="-450215" algn="just">
              <a:lnSpc>
                <a:spcPct val="150000"/>
              </a:lnSpc>
              <a:spcAft>
                <a:spcPts val="800"/>
              </a:spcAft>
              <a:tabLst>
                <a:tab pos="1649730" algn="l"/>
              </a:tabLst>
            </a:pPr>
            <a:r>
              <a:rPr lang="en-US" sz="1400" dirty="0" err="1"/>
              <a:t>Kemmer</a:t>
            </a:r>
            <a:r>
              <a:rPr lang="en-US" sz="1400" dirty="0"/>
              <a:t>, F., </a:t>
            </a:r>
            <a:r>
              <a:rPr lang="en-US" sz="1400" dirty="0" err="1"/>
              <a:t>Callion</a:t>
            </a:r>
            <a:r>
              <a:rPr lang="en-US" sz="1400" dirty="0"/>
              <a:t>, J. y Nalco Chemical (1979). </a:t>
            </a:r>
            <a:r>
              <a:rPr lang="es-419" sz="1400" i="1" dirty="0"/>
              <a:t>Manual del Agua. Su Naturaleza, Tratamiento y Aplicaciones</a:t>
            </a:r>
            <a:r>
              <a:rPr lang="es-419" sz="1400" dirty="0"/>
              <a:t>. México: Ed. Mc Graw Hill Latinoamericana.a</a:t>
            </a:r>
            <a:endParaRPr lang="es-CO" sz="1400" dirty="0"/>
          </a:p>
          <a:p>
            <a:pPr marL="450215" indent="-450215" algn="just">
              <a:lnSpc>
                <a:spcPct val="150000"/>
              </a:lnSpc>
              <a:spcAft>
                <a:spcPts val="800"/>
              </a:spcAft>
              <a:tabLst>
                <a:tab pos="1649730" algn="l"/>
              </a:tabLst>
            </a:pPr>
            <a:r>
              <a:rPr lang="es-419" sz="1400" dirty="0"/>
              <a:t>Pérez, R. y Roldan, G. (1978). Niveles de contaminación por detergentes y su influencia en las comunidades bénticas del río Rionegro. Actualidades Biológicas 7(24), 27-36.</a:t>
            </a:r>
            <a:endParaRPr lang="es-CO" sz="1400" dirty="0"/>
          </a:p>
          <a:p>
            <a:pPr marL="450215" indent="-450215" algn="just">
              <a:lnSpc>
                <a:spcPct val="150000"/>
              </a:lnSpc>
              <a:spcAft>
                <a:spcPts val="800"/>
              </a:spcAft>
              <a:tabLst>
                <a:tab pos="1649730" algn="l"/>
              </a:tabLst>
            </a:pPr>
            <a:r>
              <a:rPr lang="es-419" sz="1400" dirty="0"/>
              <a:t>Ramírez, A. y Viña, G. (1998). </a:t>
            </a:r>
            <a:r>
              <a:rPr lang="es-419" sz="1400" i="1" dirty="0"/>
              <a:t>Limnología Colombiana: aportes a su conocimiento y estadísticas de análisis</a:t>
            </a:r>
            <a:r>
              <a:rPr lang="es-419" sz="1400" dirty="0"/>
              <a:t>. Bogotá, Colombia. BP Exploratión </a:t>
            </a:r>
            <a:r>
              <a:rPr lang="es-419" sz="1400" dirty="0" smtClean="0"/>
              <a:t>Company (Colombia</a:t>
            </a:r>
            <a:r>
              <a:rPr lang="es-419" sz="1400" dirty="0"/>
              <a:t>) Ltd.</a:t>
            </a:r>
            <a:endParaRPr lang="es-CO" sz="1400" dirty="0"/>
          </a:p>
          <a:p>
            <a:r>
              <a:rPr lang="es-419" sz="1400" dirty="0"/>
              <a:t>Ramírez, A., Restrepo, R. y Viña, G. (1997). Cuatro Índices de Contaminación para Caracterización de Aguas Continentales. Formulaciones y aplicación. </a:t>
            </a:r>
            <a:r>
              <a:rPr lang="es-419" sz="1400" i="1" dirty="0"/>
              <a:t>Ciencia, Tecnología y Futuro, 1</a:t>
            </a:r>
            <a:r>
              <a:rPr lang="es-419" sz="1400" dirty="0"/>
              <a:t> (3), 135-153.</a:t>
            </a:r>
            <a:endParaRPr lang="es-CO" sz="1400" dirty="0"/>
          </a:p>
          <a:p>
            <a:endParaRPr lang="es-419" sz="1400" dirty="0" smtClean="0"/>
          </a:p>
          <a:p>
            <a:r>
              <a:rPr lang="es-419" sz="1400" dirty="0" smtClean="0"/>
              <a:t>Roldan</a:t>
            </a:r>
            <a:r>
              <a:rPr lang="es-419" sz="1400" dirty="0"/>
              <a:t>, G. (1996). </a:t>
            </a:r>
            <a:r>
              <a:rPr lang="es-419" sz="1400" i="1" dirty="0"/>
              <a:t>Guía para el estudio de los macroinvertebrados acuáticos del Departamento de Antioquia</a:t>
            </a:r>
            <a:r>
              <a:rPr lang="es-419" sz="1400" dirty="0"/>
              <a:t>. Medellín, Colombia: Pama Editores Ltda.</a:t>
            </a:r>
            <a:endParaRPr lang="es-CO" sz="1400" dirty="0"/>
          </a:p>
          <a:p>
            <a:endParaRPr lang="es-419" sz="1400" dirty="0" smtClean="0"/>
          </a:p>
          <a:p>
            <a:r>
              <a:rPr lang="es-419" sz="1400" dirty="0" smtClean="0"/>
              <a:t>Roldan</a:t>
            </a:r>
            <a:r>
              <a:rPr lang="es-419" sz="1400" dirty="0"/>
              <a:t>, G. (1992). </a:t>
            </a:r>
            <a:r>
              <a:rPr lang="es-419" sz="1400" i="1" dirty="0"/>
              <a:t>Fundamentos de Limnología Neotropical</a:t>
            </a:r>
            <a:r>
              <a:rPr lang="es-419" sz="1400" dirty="0"/>
              <a:t>. Medellín, Colombia.  Ed Universidad de Antioquia. </a:t>
            </a:r>
            <a:endParaRPr lang="es-CO" sz="1400" dirty="0"/>
          </a:p>
          <a:p>
            <a:pPr marL="450215" indent="-450215" algn="just">
              <a:lnSpc>
                <a:spcPct val="150000"/>
              </a:lnSpc>
              <a:spcAft>
                <a:spcPts val="800"/>
              </a:spcAft>
              <a:tabLst>
                <a:tab pos="1649730" algn="l"/>
              </a:tabLst>
            </a:pP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171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837127"/>
            <a:ext cx="10364451" cy="1377567"/>
          </a:xfrm>
        </p:spPr>
        <p:txBody>
          <a:bodyPr/>
          <a:lstStyle/>
          <a:p>
            <a:r>
              <a:rPr lang="es-419" b="1" dirty="0"/>
              <a:t>PREGUNTA DE INVESTIGACIÓN</a:t>
            </a:r>
            <a:r>
              <a:rPr lang="es-ES" b="1" dirty="0"/>
              <a:t/>
            </a:r>
            <a:br>
              <a:rPr lang="es-ES" b="1" dirty="0"/>
            </a:br>
            <a:endParaRPr lang="es-ES" dirty="0"/>
          </a:p>
        </p:txBody>
      </p:sp>
      <p:sp>
        <p:nvSpPr>
          <p:cNvPr id="4" name="Rectángulo 3"/>
          <p:cNvSpPr/>
          <p:nvPr/>
        </p:nvSpPr>
        <p:spPr>
          <a:xfrm>
            <a:off x="1190983" y="2214694"/>
            <a:ext cx="9810034" cy="1938992"/>
          </a:xfrm>
          <a:prstGeom prst="rect">
            <a:avLst/>
          </a:prstGeom>
        </p:spPr>
        <p:txBody>
          <a:bodyPr wrap="square">
            <a:spAutoFit/>
          </a:bodyPr>
          <a:lstStyle/>
          <a:p>
            <a:pPr algn="just">
              <a:lnSpc>
                <a:spcPct val="200000"/>
              </a:lnSpc>
              <a:spcAft>
                <a:spcPts val="800"/>
              </a:spcAft>
              <a:tabLst>
                <a:tab pos="3419475" algn="l"/>
              </a:tabLst>
            </a:pPr>
            <a:r>
              <a:rPr lang="es-ES" sz="2000" dirty="0">
                <a:latin typeface="Times New Roman" panose="02020603050405020304" pitchFamily="18" charset="0"/>
                <a:ea typeface="Calibri" panose="020F0502020204030204" pitchFamily="34" charset="0"/>
                <a:cs typeface="Times New Roman" panose="02020603050405020304" pitchFamily="18" charset="0"/>
              </a:rPr>
              <a:t>¿Cuál es la calidad físico</a:t>
            </a:r>
            <a:r>
              <a:rPr lang="es-419" sz="2000" dirty="0">
                <a:latin typeface="Times New Roman" panose="02020603050405020304" pitchFamily="18" charset="0"/>
                <a:ea typeface="Calibri" panose="020F0502020204030204" pitchFamily="34" charset="0"/>
                <a:cs typeface="Times New Roman" panose="02020603050405020304" pitchFamily="18" charset="0"/>
              </a:rPr>
              <a:t>-</a:t>
            </a:r>
            <a:r>
              <a:rPr lang="es-ES" sz="2000" dirty="0">
                <a:latin typeface="Times New Roman" panose="02020603050405020304" pitchFamily="18" charset="0"/>
                <a:ea typeface="Calibri" panose="020F0502020204030204" pitchFamily="34" charset="0"/>
                <a:cs typeface="Times New Roman" panose="02020603050405020304" pitchFamily="18" charset="0"/>
              </a:rPr>
              <a:t>química</a:t>
            </a:r>
            <a:r>
              <a:rPr lang="es-419" sz="2000" dirty="0">
                <a:latin typeface="Times New Roman" panose="02020603050405020304" pitchFamily="18" charset="0"/>
                <a:ea typeface="Calibri" panose="020F0502020204030204" pitchFamily="34" charset="0"/>
                <a:cs typeface="Times New Roman" panose="02020603050405020304" pitchFamily="18" charset="0"/>
              </a:rPr>
              <a:t>, microbiológica</a:t>
            </a:r>
            <a:r>
              <a:rPr lang="es-ES" sz="2000" dirty="0">
                <a:latin typeface="Times New Roman" panose="02020603050405020304" pitchFamily="18" charset="0"/>
                <a:ea typeface="Calibri" panose="020F0502020204030204" pitchFamily="34" charset="0"/>
                <a:cs typeface="Times New Roman" panose="02020603050405020304" pitchFamily="18" charset="0"/>
              </a:rPr>
              <a:t> y biológica de la </a:t>
            </a:r>
            <a:r>
              <a:rPr lang="es-419" sz="2000" dirty="0">
                <a:latin typeface="Times New Roman" panose="02020603050405020304" pitchFamily="18" charset="0"/>
                <a:ea typeface="Calibri" panose="020F0502020204030204" pitchFamily="34" charset="0"/>
                <a:cs typeface="Times New Roman" panose="02020603050405020304" pitchFamily="18" charset="0"/>
              </a:rPr>
              <a:t>parte alta de la </a:t>
            </a:r>
            <a:r>
              <a:rPr lang="es-ES" sz="2000" dirty="0">
                <a:latin typeface="Times New Roman" panose="02020603050405020304" pitchFamily="18" charset="0"/>
                <a:ea typeface="Calibri" panose="020F0502020204030204" pitchFamily="34" charset="0"/>
                <a:cs typeface="Times New Roman" panose="02020603050405020304" pitchFamily="18" charset="0"/>
              </a:rPr>
              <a:t>quebrada Palestina</a:t>
            </a:r>
            <a:r>
              <a:rPr lang="es-419" sz="2000" dirty="0">
                <a:latin typeface="Times New Roman" panose="02020603050405020304" pitchFamily="18" charset="0"/>
                <a:ea typeface="Calibri" panose="020F0502020204030204" pitchFamily="34" charset="0"/>
                <a:cs typeface="Times New Roman" panose="02020603050405020304" pitchFamily="18" charset="0"/>
              </a:rPr>
              <a:t>, como fuente de abastecimiento de la vereda Guayabo Negro, corregimiento de San Miguel, municipio de La Vega, Cauca?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5008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02275" y="625290"/>
            <a:ext cx="11346287" cy="5429692"/>
          </a:xfrm>
          <a:prstGeom prst="rect">
            <a:avLst/>
          </a:prstGeom>
        </p:spPr>
        <p:txBody>
          <a:bodyPr wrap="square">
            <a:spAutoFit/>
          </a:bodyPr>
          <a:lstStyle/>
          <a:p>
            <a:pPr algn="ctr">
              <a:lnSpc>
                <a:spcPct val="107000"/>
              </a:lnSpc>
              <a:spcBef>
                <a:spcPts val="1200"/>
              </a:spcBef>
              <a:spcAft>
                <a:spcPts val="0"/>
              </a:spcAft>
            </a:pPr>
            <a:r>
              <a:rPr lang="es-419" b="1"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s-419" b="1" kern="0" dirty="0">
                <a:latin typeface="Times New Roman" panose="02020603050405020304" pitchFamily="18" charset="0"/>
                <a:ea typeface="Times New Roman" panose="02020603050405020304" pitchFamily="18" charset="0"/>
                <a:cs typeface="Times New Roman" panose="02020603050405020304" pitchFamily="18" charset="0"/>
              </a:rPr>
              <a:t>OBJETIVOS	</a:t>
            </a:r>
            <a:endParaRPr lang="es-ES" b="1" kern="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s-ES" sz="1600" dirty="0" smtClean="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ES" sz="1600" dirty="0" smtClean="0">
                <a:latin typeface="Calibri" panose="020F0502020204030204" pitchFamily="34" charset="0"/>
                <a:ea typeface="Calibri" panose="020F0502020204030204" pitchFamily="34" charset="0"/>
                <a:cs typeface="Times New Roman" panose="02020603050405020304" pitchFamily="18" charset="0"/>
              </a:rPr>
              <a:t> </a:t>
            </a:r>
          </a:p>
          <a:p>
            <a:pPr>
              <a:lnSpc>
                <a:spcPct val="150000"/>
              </a:lnSpc>
              <a:spcBef>
                <a:spcPts val="200"/>
              </a:spcBef>
              <a:spcAft>
                <a:spcPts val="0"/>
              </a:spcAft>
            </a:pPr>
            <a:r>
              <a:rPr lang="es-CO"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3.1  </a:t>
            </a:r>
            <a:r>
              <a:rPr lang="es-CO"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Objetivo general</a:t>
            </a:r>
            <a:endParaRPr lang="es-E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r>
              <a:rPr lang="es-ES" dirty="0">
                <a:latin typeface="Times New Roman" panose="02020603050405020304" pitchFamily="18" charset="0"/>
                <a:ea typeface="Calibri" panose="020F0502020204030204" pitchFamily="34" charset="0"/>
                <a:cs typeface="Times New Roman" panose="02020603050405020304" pitchFamily="18" charset="0"/>
              </a:rPr>
              <a:t>Evaluación</a:t>
            </a:r>
            <a:r>
              <a:rPr lang="es-419" dirty="0">
                <a:latin typeface="Times New Roman" panose="02020603050405020304" pitchFamily="18" charset="0"/>
                <a:ea typeface="Calibri" panose="020F0502020204030204" pitchFamily="34" charset="0"/>
                <a:cs typeface="Times New Roman" panose="02020603050405020304" pitchFamily="18" charset="0"/>
              </a:rPr>
              <a:t> de</a:t>
            </a:r>
            <a:r>
              <a:rPr lang="es-ES" dirty="0">
                <a:latin typeface="Times New Roman" panose="02020603050405020304" pitchFamily="18" charset="0"/>
                <a:ea typeface="Calibri" panose="020F0502020204030204" pitchFamily="34" charset="0"/>
                <a:cs typeface="Times New Roman" panose="02020603050405020304" pitchFamily="18" charset="0"/>
              </a:rPr>
              <a:t> la calidad del agua </a:t>
            </a:r>
            <a:r>
              <a:rPr lang="es-419" dirty="0">
                <a:latin typeface="Times New Roman" panose="02020603050405020304" pitchFamily="18" charset="0"/>
                <a:ea typeface="Calibri" panose="020F0502020204030204" pitchFamily="34" charset="0"/>
                <a:cs typeface="Times New Roman" panose="02020603050405020304" pitchFamily="18" charset="0"/>
              </a:rPr>
              <a:t>para consumo humano </a:t>
            </a:r>
            <a:r>
              <a:rPr lang="es-ES" dirty="0">
                <a:latin typeface="Times New Roman" panose="02020603050405020304" pitchFamily="18" charset="0"/>
                <a:ea typeface="Calibri" panose="020F0502020204030204" pitchFamily="34" charset="0"/>
                <a:cs typeface="Times New Roman" panose="02020603050405020304" pitchFamily="18" charset="0"/>
              </a:rPr>
              <a:t>de la quebrada Palestina, Vereda de Guayabo Negro, Corregimiento de San Miguel, Municipio de La Vega, Cauca</a:t>
            </a:r>
            <a:r>
              <a:rPr lang="es-ES" dirty="0" smtClean="0">
                <a:latin typeface="Times New Roman" panose="02020603050405020304" pitchFamily="18" charset="0"/>
                <a:ea typeface="Calibri" panose="020F0502020204030204" pitchFamily="34" charset="0"/>
                <a:cs typeface="Times New Roman" panose="02020603050405020304" pitchFamily="18" charset="0"/>
              </a:rPr>
              <a:t>.</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200"/>
              </a:spcBef>
              <a:spcAft>
                <a:spcPts val="0"/>
              </a:spcAft>
            </a:pPr>
            <a:r>
              <a:rPr lang="es-CO"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3.2  Objetivos específicos</a:t>
            </a:r>
            <a:endParaRPr lang="es-E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Calibri" panose="020F0502020204030204" pitchFamily="34" charset="0"/>
                <a:cs typeface="Times New Roman" panose="02020603050405020304" pitchFamily="18" charset="0"/>
              </a:rPr>
              <a:t>Establecer </a:t>
            </a:r>
            <a:r>
              <a:rPr lang="es-419" dirty="0">
                <a:latin typeface="Times New Roman" panose="02020603050405020304" pitchFamily="18" charset="0"/>
                <a:ea typeface="Calibri" panose="020F0502020204030204" pitchFamily="34" charset="0"/>
                <a:cs typeface="Times New Roman" panose="02020603050405020304" pitchFamily="18" charset="0"/>
              </a:rPr>
              <a:t>los valores</a:t>
            </a:r>
            <a:r>
              <a:rPr lang="es-ES" dirty="0">
                <a:latin typeface="Times New Roman" panose="02020603050405020304" pitchFamily="18" charset="0"/>
                <a:ea typeface="Calibri" panose="020F0502020204030204" pitchFamily="34" charset="0"/>
                <a:cs typeface="Times New Roman" panose="02020603050405020304" pitchFamily="18" charset="0"/>
              </a:rPr>
              <a:t> de </a:t>
            </a:r>
            <a:r>
              <a:rPr lang="es-419" dirty="0">
                <a:latin typeface="Times New Roman" panose="02020603050405020304" pitchFamily="18" charset="0"/>
                <a:ea typeface="Calibri" panose="020F0502020204030204" pitchFamily="34" charset="0"/>
                <a:cs typeface="Times New Roman" panose="02020603050405020304" pitchFamily="18" charset="0"/>
              </a:rPr>
              <a:t>los </a:t>
            </a:r>
            <a:r>
              <a:rPr lang="es-ES" dirty="0">
                <a:latin typeface="Times New Roman" panose="02020603050405020304" pitchFamily="18" charset="0"/>
                <a:ea typeface="Calibri" panose="020F0502020204030204" pitchFamily="34" charset="0"/>
                <a:cs typeface="Times New Roman" panose="02020603050405020304" pitchFamily="18" charset="0"/>
              </a:rPr>
              <a:t>parámetros físico</a:t>
            </a:r>
            <a:r>
              <a:rPr lang="es-419" dirty="0">
                <a:latin typeface="Times New Roman" panose="02020603050405020304" pitchFamily="18" charset="0"/>
                <a:ea typeface="Calibri" panose="020F0502020204030204" pitchFamily="34" charset="0"/>
                <a:cs typeface="Times New Roman" panose="02020603050405020304" pitchFamily="18" charset="0"/>
              </a:rPr>
              <a:t>-</a:t>
            </a:r>
            <a:r>
              <a:rPr lang="es-ES" dirty="0">
                <a:latin typeface="Times New Roman" panose="02020603050405020304" pitchFamily="18" charset="0"/>
                <a:ea typeface="Calibri" panose="020F0502020204030204" pitchFamily="34" charset="0"/>
                <a:cs typeface="Times New Roman" panose="02020603050405020304" pitchFamily="18" charset="0"/>
              </a:rPr>
              <a:t>químicos mediante pruebas colorimétricas </a:t>
            </a:r>
            <a:r>
              <a:rPr lang="es-419" dirty="0">
                <a:latin typeface="Times New Roman" panose="02020603050405020304" pitchFamily="18" charset="0"/>
                <a:ea typeface="Calibri" panose="020F0502020204030204" pitchFamily="34" charset="0"/>
                <a:cs typeface="Times New Roman" panose="02020603050405020304" pitchFamily="18" charset="0"/>
              </a:rPr>
              <a:t>y potenciométricas.</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419" dirty="0">
                <a:latin typeface="Times New Roman" panose="02020603050405020304" pitchFamily="18" charset="0"/>
                <a:ea typeface="Calibri" panose="020F0502020204030204" pitchFamily="34" charset="0"/>
                <a:cs typeface="Times New Roman" panose="02020603050405020304" pitchFamily="18" charset="0"/>
              </a:rPr>
              <a:t>Definir el número  de coliformes totales y fecales (NMP) de las diferentes estaciones de muestreo.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419" dirty="0">
                <a:latin typeface="Times New Roman" panose="02020603050405020304" pitchFamily="18" charset="0"/>
                <a:ea typeface="Calibri" panose="020F0502020204030204" pitchFamily="34" charset="0"/>
                <a:cs typeface="Times New Roman" panose="02020603050405020304" pitchFamily="18" charset="0"/>
              </a:rPr>
              <a:t>Categorizar la composición y estructura de macro invertebrados acuáticos mediante la riqueza, abundancia y diversidad.</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tabLst>
                <a:tab pos="3419475" algn="l"/>
              </a:tabLst>
            </a:pPr>
            <a:r>
              <a:rPr lang="es-419" dirty="0">
                <a:latin typeface="Times New Roman" panose="02020603050405020304" pitchFamily="18" charset="0"/>
                <a:ea typeface="Calibri" panose="020F0502020204030204" pitchFamily="34" charset="0"/>
                <a:cs typeface="Times New Roman" panose="02020603050405020304" pitchFamily="18" charset="0"/>
              </a:rPr>
              <a:t>Evaluar la calidad biológica del agua mediante el índice BMWP/Col y la calidad físico-química mediante la comparación con la Resolución 2115 de 2007 y los índices de contaminación ICO (Ramírez y Viña, 1997).</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7046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0311" y="875763"/>
            <a:ext cx="4082602" cy="605307"/>
          </a:xfrm>
        </p:spPr>
        <p:txBody>
          <a:bodyPr>
            <a:normAutofit fontScale="90000"/>
          </a:bodyPr>
          <a:lstStyle/>
          <a:p>
            <a:r>
              <a:rPr lang="es-419" sz="2400" b="1" dirty="0" smtClean="0">
                <a:latin typeface="Times New Roman" panose="02020603050405020304" pitchFamily="18" charset="0"/>
                <a:cs typeface="Times New Roman" panose="02020603050405020304" pitchFamily="18" charset="0"/>
              </a:rPr>
              <a:t/>
            </a:r>
            <a:br>
              <a:rPr lang="es-419" sz="2400" b="1" dirty="0" smtClean="0">
                <a:latin typeface="Times New Roman" panose="02020603050405020304" pitchFamily="18" charset="0"/>
                <a:cs typeface="Times New Roman" panose="02020603050405020304" pitchFamily="18" charset="0"/>
              </a:rPr>
            </a:br>
            <a:r>
              <a:rPr lang="es-419" sz="2400" b="1" dirty="0">
                <a:latin typeface="Times New Roman" panose="02020603050405020304" pitchFamily="18" charset="0"/>
                <a:cs typeface="Times New Roman" panose="02020603050405020304" pitchFamily="18" charset="0"/>
              </a:rPr>
              <a:t/>
            </a:r>
            <a:br>
              <a:rPr lang="es-419" sz="2400" b="1" dirty="0">
                <a:latin typeface="Times New Roman" panose="02020603050405020304" pitchFamily="18" charset="0"/>
                <a:cs typeface="Times New Roman" panose="02020603050405020304" pitchFamily="18" charset="0"/>
              </a:rPr>
            </a:br>
            <a:r>
              <a:rPr lang="es-419" sz="2400" b="1" dirty="0" smtClean="0">
                <a:latin typeface="Times New Roman" panose="02020603050405020304" pitchFamily="18" charset="0"/>
                <a:cs typeface="Times New Roman" panose="02020603050405020304" pitchFamily="18" charset="0"/>
              </a:rPr>
              <a:t>MARCO </a:t>
            </a:r>
            <a:r>
              <a:rPr lang="es-419" sz="2400" b="1" dirty="0">
                <a:latin typeface="Times New Roman" panose="02020603050405020304" pitchFamily="18" charset="0"/>
                <a:cs typeface="Times New Roman" panose="02020603050405020304" pitchFamily="18" charset="0"/>
              </a:rPr>
              <a:t>REFERENCIAL</a:t>
            </a:r>
            <a:r>
              <a:rPr lang="es-ES" b="1" dirty="0"/>
              <a:t/>
            </a:r>
            <a:br>
              <a:rPr lang="es-ES" b="1" dirty="0"/>
            </a:br>
            <a:endParaRPr lang="es-ES" dirty="0"/>
          </a:p>
        </p:txBody>
      </p:sp>
      <p:sp>
        <p:nvSpPr>
          <p:cNvPr id="3" name="Marcador de contenido 2"/>
          <p:cNvSpPr>
            <a:spLocks noGrp="1"/>
          </p:cNvSpPr>
          <p:nvPr>
            <p:ph sz="quarter" idx="13"/>
          </p:nvPr>
        </p:nvSpPr>
        <p:spPr>
          <a:xfrm>
            <a:off x="785612" y="1877692"/>
            <a:ext cx="4572000" cy="3424107"/>
          </a:xfrm>
        </p:spPr>
        <p:txBody>
          <a:bodyPr>
            <a:normAutofit/>
          </a:bodyPr>
          <a:lstStyle/>
          <a:p>
            <a:pPr marL="0" indent="0">
              <a:buNone/>
            </a:pPr>
            <a:r>
              <a:rPr lang="es-419" cap="none" dirty="0">
                <a:latin typeface="Times New Roman" panose="02020603050405020304" pitchFamily="18" charset="0"/>
                <a:cs typeface="Times New Roman" panose="02020603050405020304" pitchFamily="18" charset="0"/>
              </a:rPr>
              <a:t>E</a:t>
            </a:r>
            <a:r>
              <a:rPr lang="es-419" cap="none" dirty="0" smtClean="0">
                <a:latin typeface="Times New Roman" panose="02020603050405020304" pitchFamily="18" charset="0"/>
                <a:cs typeface="Times New Roman" panose="02020603050405020304" pitchFamily="18" charset="0"/>
              </a:rPr>
              <a:t>l corregimiento ubicado al norte del municipio de la vega</a:t>
            </a:r>
          </a:p>
          <a:p>
            <a:pPr marL="0" indent="0">
              <a:buNone/>
            </a:pPr>
            <a:r>
              <a:rPr lang="es-419" cap="none" dirty="0">
                <a:latin typeface="Times New Roman" panose="02020603050405020304" pitchFamily="18" charset="0"/>
                <a:cs typeface="Times New Roman" panose="02020603050405020304" pitchFamily="18" charset="0"/>
              </a:rPr>
              <a:t>A</a:t>
            </a:r>
            <a:r>
              <a:rPr lang="es-419" cap="none" dirty="0" smtClean="0">
                <a:latin typeface="Times New Roman" panose="02020603050405020304" pitchFamily="18" charset="0"/>
                <a:cs typeface="Times New Roman" panose="02020603050405020304" pitchFamily="18" charset="0"/>
              </a:rPr>
              <a:t>ltura de 1580 msnm </a:t>
            </a:r>
          </a:p>
          <a:p>
            <a:pPr marL="0" indent="0">
              <a:buNone/>
            </a:pPr>
            <a:r>
              <a:rPr lang="es-419" cap="none" dirty="0">
                <a:latin typeface="Times New Roman" panose="02020603050405020304" pitchFamily="18" charset="0"/>
                <a:cs typeface="Times New Roman" panose="02020603050405020304" pitchFamily="18" charset="0"/>
              </a:rPr>
              <a:t>T</a:t>
            </a:r>
            <a:r>
              <a:rPr lang="es-419" cap="none" dirty="0" smtClean="0">
                <a:latin typeface="Times New Roman" panose="02020603050405020304" pitchFamily="18" charset="0"/>
                <a:cs typeface="Times New Roman" panose="02020603050405020304" pitchFamily="18" charset="0"/>
              </a:rPr>
              <a:t>emperatura promedio de 23 ° c. </a:t>
            </a:r>
          </a:p>
          <a:p>
            <a:pPr marL="0" indent="0">
              <a:buNone/>
            </a:pPr>
            <a:r>
              <a:rPr lang="es-419" cap="none" dirty="0">
                <a:latin typeface="Times New Roman" panose="02020603050405020304" pitchFamily="18" charset="0"/>
                <a:cs typeface="Times New Roman" panose="02020603050405020304" pitchFamily="18" charset="0"/>
              </a:rPr>
              <a:t>E</a:t>
            </a:r>
            <a:r>
              <a:rPr lang="es-419" cap="none" dirty="0" smtClean="0">
                <a:latin typeface="Times New Roman" panose="02020603050405020304" pitchFamily="18" charset="0"/>
                <a:cs typeface="Times New Roman" panose="02020603050405020304" pitchFamily="18" charset="0"/>
              </a:rPr>
              <a:t>xtensión total de 6348.67 ha.</a:t>
            </a:r>
          </a:p>
          <a:p>
            <a:pPr marL="0" indent="0">
              <a:buNone/>
            </a:pPr>
            <a:r>
              <a:rPr lang="es-419" cap="none" dirty="0" smtClean="0">
                <a:latin typeface="Times New Roman" panose="02020603050405020304" pitchFamily="18" charset="0"/>
                <a:cs typeface="Times New Roman" panose="02020603050405020304" pitchFamily="18" charset="0"/>
              </a:rPr>
              <a:t>17 veredas (Guayabo Negro)</a:t>
            </a:r>
          </a:p>
          <a:p>
            <a:pPr marL="0" indent="0">
              <a:buNone/>
            </a:pPr>
            <a:r>
              <a:rPr lang="es-419" cap="none" dirty="0" smtClean="0">
                <a:latin typeface="Times New Roman" panose="02020603050405020304" pitchFamily="18" charset="0"/>
                <a:cs typeface="Times New Roman" panose="02020603050405020304" pitchFamily="18" charset="0"/>
              </a:rPr>
              <a:t>(EOT, </a:t>
            </a:r>
            <a:r>
              <a:rPr lang="es-ES" cap="none" dirty="0" smtClean="0">
                <a:latin typeface="Times New Roman" panose="02020603050405020304" pitchFamily="18" charset="0"/>
                <a:cs typeface="Times New Roman" panose="02020603050405020304" pitchFamily="18" charset="0"/>
              </a:rPr>
              <a:t>2002)</a:t>
            </a:r>
            <a:r>
              <a:rPr lang="es-419" cap="none" dirty="0" smtClean="0">
                <a:latin typeface="Times New Roman" panose="02020603050405020304" pitchFamily="18" charset="0"/>
                <a:cs typeface="Times New Roman" panose="02020603050405020304" pitchFamily="18" charset="0"/>
              </a:rPr>
              <a:t>.</a:t>
            </a:r>
            <a:endParaRPr lang="es-ES" dirty="0">
              <a:latin typeface="Times New Roman" panose="02020603050405020304" pitchFamily="18" charset="0"/>
              <a:cs typeface="Times New Roman" panose="02020603050405020304" pitchFamily="18" charset="0"/>
            </a:endParaRPr>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2913" y="437881"/>
            <a:ext cx="6529590" cy="5859887"/>
          </a:xfrm>
          <a:prstGeom prst="rect">
            <a:avLst/>
          </a:prstGeom>
          <a:noFill/>
          <a:ln>
            <a:noFill/>
          </a:ln>
        </p:spPr>
      </p:pic>
    </p:spTree>
    <p:extLst>
      <p:ext uri="{BB962C8B-B14F-4D97-AF65-F5344CB8AC3E}">
        <p14:creationId xmlns:p14="http://schemas.microsoft.com/office/powerpoint/2010/main" val="3970958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b="1" dirty="0"/>
              <a:t>MARCO LEGAL</a:t>
            </a:r>
            <a:r>
              <a:rPr lang="es-ES" b="1" dirty="0"/>
              <a:t/>
            </a:r>
            <a:br>
              <a:rPr lang="es-ES" b="1" dirty="0"/>
            </a:br>
            <a:endParaRPr lang="es-ES" dirty="0"/>
          </a:p>
        </p:txBody>
      </p:sp>
      <p:sp>
        <p:nvSpPr>
          <p:cNvPr id="4" name="Rectángulo 3"/>
          <p:cNvSpPr/>
          <p:nvPr/>
        </p:nvSpPr>
        <p:spPr>
          <a:xfrm>
            <a:off x="913775" y="2426422"/>
            <a:ext cx="8230225" cy="2585323"/>
          </a:xfrm>
          <a:prstGeom prst="rect">
            <a:avLst/>
          </a:prstGeom>
        </p:spPr>
        <p:txBody>
          <a:bodyPr wrap="square">
            <a:spAutoFit/>
          </a:bodyPr>
          <a:lstStyle/>
          <a:p>
            <a:r>
              <a:rPr lang="es-419" b="1" dirty="0">
                <a:latin typeface="Times New Roman" panose="02020603050405020304" pitchFamily="18" charset="0"/>
                <a:ea typeface="Calibri" panose="020F0502020204030204" pitchFamily="34" charset="0"/>
              </a:rPr>
              <a:t>Decreto 2811 de 1974: </a:t>
            </a:r>
            <a:r>
              <a:rPr lang="es-419" dirty="0">
                <a:latin typeface="Times New Roman" panose="02020603050405020304" pitchFamily="18" charset="0"/>
                <a:ea typeface="Calibri" panose="020F0502020204030204" pitchFamily="34" charset="0"/>
              </a:rPr>
              <a:t>Por el cual se dicta el Código Nacional de Recursos Naturales Renovables y de Protección al Medio </a:t>
            </a:r>
            <a:r>
              <a:rPr lang="es-419" dirty="0" smtClean="0">
                <a:latin typeface="Times New Roman" panose="02020603050405020304" pitchFamily="18" charset="0"/>
                <a:ea typeface="Calibri" panose="020F0502020204030204" pitchFamily="34" charset="0"/>
              </a:rPr>
              <a:t>Ambiente</a:t>
            </a:r>
          </a:p>
          <a:p>
            <a:endParaRPr lang="es-419" dirty="0">
              <a:latin typeface="Times New Roman" panose="02020603050405020304" pitchFamily="18" charset="0"/>
            </a:endParaRPr>
          </a:p>
          <a:p>
            <a:r>
              <a:rPr lang="es-419" b="1" dirty="0"/>
              <a:t>Decreto 1575 de 2007 </a:t>
            </a:r>
            <a:r>
              <a:rPr lang="es-ES" dirty="0"/>
              <a:t>el objeto del presente decreto tiene como fin de monitorear, prevenir y controlar los riesgos para la salud humana causados por su consumo, exceptuando el agua envasada.</a:t>
            </a:r>
          </a:p>
          <a:p>
            <a:endParaRPr lang="es-419" dirty="0" smtClean="0"/>
          </a:p>
          <a:p>
            <a:r>
              <a:rPr lang="es-ES" b="1" dirty="0"/>
              <a:t>Resolución 1096 de 2000</a:t>
            </a:r>
            <a:r>
              <a:rPr lang="es-419" b="1" dirty="0"/>
              <a:t>:</a:t>
            </a:r>
            <a:r>
              <a:rPr lang="es-419" dirty="0"/>
              <a:t> Por la cual se adopta el Reglamento Técnico para el Sector de Agua Potable y Saneamiento Básico – RAS</a:t>
            </a:r>
            <a:endParaRPr lang="es-ES" dirty="0"/>
          </a:p>
        </p:txBody>
      </p:sp>
    </p:spTree>
    <p:extLst>
      <p:ext uri="{BB962C8B-B14F-4D97-AF65-F5344CB8AC3E}">
        <p14:creationId xmlns:p14="http://schemas.microsoft.com/office/powerpoint/2010/main" val="268970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2260" y="252478"/>
            <a:ext cx="10364451" cy="1107149"/>
          </a:xfrm>
        </p:spPr>
        <p:txBody>
          <a:bodyPr/>
          <a:lstStyle/>
          <a:p>
            <a:r>
              <a:rPr lang="es-419" b="1" dirty="0"/>
              <a:t>MARCO METODOLOGICO</a:t>
            </a:r>
            <a:r>
              <a:rPr lang="es-ES" b="1" dirty="0"/>
              <a:t/>
            </a:r>
            <a:br>
              <a:rPr lang="es-ES" b="1" dirty="0"/>
            </a:br>
            <a:endParaRPr lang="es-ES" dirty="0"/>
          </a:p>
        </p:txBody>
      </p:sp>
      <p:sp>
        <p:nvSpPr>
          <p:cNvPr id="4" name="Rectángulo 3"/>
          <p:cNvSpPr/>
          <p:nvPr/>
        </p:nvSpPr>
        <p:spPr>
          <a:xfrm>
            <a:off x="1064653" y="990295"/>
            <a:ext cx="8452834" cy="369332"/>
          </a:xfrm>
          <a:prstGeom prst="rect">
            <a:avLst/>
          </a:prstGeom>
        </p:spPr>
        <p:txBody>
          <a:bodyPr wrap="squar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Reconocimiento previo del área de estudio y selección de las estaciones de muestreo</a:t>
            </a:r>
            <a:endParaRPr lang="es-ES"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2672" y="1620925"/>
            <a:ext cx="2957846" cy="2136248"/>
          </a:xfrm>
          <a:prstGeom prst="rect">
            <a:avLst/>
          </a:prstGeom>
        </p:spPr>
      </p:pic>
      <p:pic>
        <p:nvPicPr>
          <p:cNvPr id="6" name="Imagen 5" descr="C:\Users\John Eduard\Pictures\fotos san miguel\IMG_20160325_10042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3606" y="4189254"/>
            <a:ext cx="2904455" cy="2073499"/>
          </a:xfrm>
          <a:prstGeom prst="rect">
            <a:avLst/>
          </a:prstGeom>
          <a:noFill/>
          <a:ln>
            <a:noFill/>
          </a:ln>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3606" y="1620925"/>
            <a:ext cx="2904455" cy="2136248"/>
          </a:xfrm>
          <a:prstGeom prst="rect">
            <a:avLst/>
          </a:prstGeom>
        </p:spPr>
      </p:pic>
      <p:sp>
        <p:nvSpPr>
          <p:cNvPr id="3" name="CuadroTexto 2"/>
          <p:cNvSpPr txBox="1"/>
          <p:nvPr/>
        </p:nvSpPr>
        <p:spPr>
          <a:xfrm>
            <a:off x="2713703" y="3757173"/>
            <a:ext cx="1446614" cy="369332"/>
          </a:xfrm>
          <a:prstGeom prst="rect">
            <a:avLst/>
          </a:prstGeom>
          <a:noFill/>
        </p:spPr>
        <p:txBody>
          <a:bodyPr wrap="none" rtlCol="0">
            <a:spAutoFit/>
          </a:bodyPr>
          <a:lstStyle/>
          <a:p>
            <a:r>
              <a:rPr lang="es-CO" dirty="0" smtClean="0"/>
              <a:t>E1: Parte alta</a:t>
            </a:r>
            <a:endParaRPr lang="es-CO" dirty="0"/>
          </a:p>
        </p:txBody>
      </p:sp>
      <p:sp>
        <p:nvSpPr>
          <p:cNvPr id="7" name="CuadroTexto 6"/>
          <p:cNvSpPr txBox="1"/>
          <p:nvPr/>
        </p:nvSpPr>
        <p:spPr>
          <a:xfrm>
            <a:off x="7425694" y="3757173"/>
            <a:ext cx="1431802" cy="369332"/>
          </a:xfrm>
          <a:prstGeom prst="rect">
            <a:avLst/>
          </a:prstGeom>
          <a:noFill/>
        </p:spPr>
        <p:txBody>
          <a:bodyPr wrap="none" rtlCol="0">
            <a:spAutoFit/>
          </a:bodyPr>
          <a:lstStyle/>
          <a:p>
            <a:r>
              <a:rPr lang="es-CO" dirty="0" smtClean="0"/>
              <a:t>E2</a:t>
            </a:r>
            <a:r>
              <a:rPr lang="es-CO" smtClean="0"/>
              <a:t>: Bocatoma</a:t>
            </a:r>
            <a:endParaRPr lang="es-CO"/>
          </a:p>
        </p:txBody>
      </p:sp>
      <p:sp>
        <p:nvSpPr>
          <p:cNvPr id="9" name="CuadroTexto 8"/>
          <p:cNvSpPr txBox="1"/>
          <p:nvPr/>
        </p:nvSpPr>
        <p:spPr>
          <a:xfrm>
            <a:off x="1805641" y="6325502"/>
            <a:ext cx="3040384" cy="369332"/>
          </a:xfrm>
          <a:prstGeom prst="rect">
            <a:avLst/>
          </a:prstGeom>
          <a:noFill/>
        </p:spPr>
        <p:txBody>
          <a:bodyPr wrap="none" rtlCol="0">
            <a:spAutoFit/>
          </a:bodyPr>
          <a:lstStyle/>
          <a:p>
            <a:r>
              <a:rPr lang="es-CO" dirty="0" smtClean="0"/>
              <a:t>E3: Tanque de almacenamiento</a:t>
            </a:r>
            <a:endParaRPr lang="es-CO" dirty="0"/>
          </a:p>
        </p:txBody>
      </p:sp>
      <p:pic>
        <p:nvPicPr>
          <p:cNvPr id="1026" name="Picture 2" descr="https://scontent.fbga1-4.fna.fbcdn.net/v/t1.15752-9/60357711_2361025577513747_9173060510776557568_n.jpg?_nc_cat=108&amp;_nc_oc=AQk-nAy1XJKvVQEBVAfV06-cyyW4UvFTsoXz6oSrqHo1gJLS1NCYy1t1YAm66fwfq4M&amp;_nc_ht=scontent.fbga1-4.fna&amp;oh=83b3956d863d1722c5346e965167907b&amp;oe=5DD366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2672" y="4126505"/>
            <a:ext cx="2957846" cy="2198997"/>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7517549" y="6309198"/>
            <a:ext cx="1340432" cy="369332"/>
          </a:xfrm>
          <a:prstGeom prst="rect">
            <a:avLst/>
          </a:prstGeom>
          <a:noFill/>
        </p:spPr>
        <p:txBody>
          <a:bodyPr wrap="none" rtlCol="0">
            <a:spAutoFit/>
          </a:bodyPr>
          <a:lstStyle/>
          <a:p>
            <a:r>
              <a:rPr lang="es-CO" dirty="0" smtClean="0"/>
              <a:t>E4: Vivienda</a:t>
            </a:r>
            <a:endParaRPr lang="es-CO" dirty="0"/>
          </a:p>
        </p:txBody>
      </p:sp>
    </p:spTree>
    <p:extLst>
      <p:ext uri="{BB962C8B-B14F-4D97-AF65-F5344CB8AC3E}">
        <p14:creationId xmlns:p14="http://schemas.microsoft.com/office/powerpoint/2010/main" val="224057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6350" y="772732"/>
            <a:ext cx="10364451" cy="991201"/>
          </a:xfrm>
        </p:spPr>
        <p:txBody>
          <a:bodyPr/>
          <a:lstStyle/>
          <a:p>
            <a:r>
              <a:rPr lang="es-419" dirty="0" smtClean="0"/>
              <a:t>Muestreo físico-químico</a:t>
            </a:r>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845" y="2189406"/>
            <a:ext cx="3658582" cy="3303431"/>
          </a:xfrm>
          <a:prstGeom prst="rect">
            <a:avLst/>
          </a:prstGeom>
        </p:spPr>
      </p:pic>
      <p:sp>
        <p:nvSpPr>
          <p:cNvPr id="5" name="Rectángulo 4"/>
          <p:cNvSpPr/>
          <p:nvPr/>
        </p:nvSpPr>
        <p:spPr>
          <a:xfrm>
            <a:off x="2155626" y="5733644"/>
            <a:ext cx="1550424" cy="369332"/>
          </a:xfrm>
          <a:prstGeom prst="rect">
            <a:avLst/>
          </a:prstGeom>
        </p:spPr>
        <p:txBody>
          <a:bodyPr wrap="none">
            <a:spAutoFit/>
          </a:bodyPr>
          <a:lstStyle/>
          <a:p>
            <a:r>
              <a:rPr lang="es-419" dirty="0" smtClean="0">
                <a:latin typeface="Times New Roman" panose="02020603050405020304" pitchFamily="18" charset="0"/>
              </a:rPr>
              <a:t>Kit aquamerck</a:t>
            </a:r>
            <a:endParaRPr lang="es-ES" dirty="0"/>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2529" y="2189405"/>
            <a:ext cx="3677265" cy="3303431"/>
          </a:xfrm>
          <a:prstGeom prst="rect">
            <a:avLst/>
          </a:prstGeom>
        </p:spPr>
      </p:pic>
    </p:spTree>
    <p:extLst>
      <p:ext uri="{BB962C8B-B14F-4D97-AF65-F5344CB8AC3E}">
        <p14:creationId xmlns:p14="http://schemas.microsoft.com/office/powerpoint/2010/main" val="1698001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362" y="2524260"/>
            <a:ext cx="3756370" cy="3282248"/>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6858694" y="2524261"/>
            <a:ext cx="3943838" cy="3282247"/>
          </a:xfrm>
          <a:prstGeom prst="rect">
            <a:avLst/>
          </a:prstGeom>
          <a:noFill/>
          <a:ln>
            <a:noFill/>
          </a:ln>
        </p:spPr>
      </p:pic>
      <p:sp>
        <p:nvSpPr>
          <p:cNvPr id="6" name="Rectángulo 5"/>
          <p:cNvSpPr/>
          <p:nvPr/>
        </p:nvSpPr>
        <p:spPr>
          <a:xfrm>
            <a:off x="3015077" y="821049"/>
            <a:ext cx="6096000" cy="882678"/>
          </a:xfrm>
          <a:prstGeom prst="rect">
            <a:avLst/>
          </a:prstGeom>
        </p:spPr>
        <p:txBody>
          <a:bodyPr>
            <a:spAutoFit/>
          </a:bodyPr>
          <a:lstStyle/>
          <a:p>
            <a:pPr algn="ctr">
              <a:lnSpc>
                <a:spcPct val="107000"/>
              </a:lnSpc>
              <a:spcAft>
                <a:spcPts val="800"/>
              </a:spcAft>
            </a:pPr>
            <a:r>
              <a:rPr lang="es-419" sz="2400" b="1" i="1" dirty="0">
                <a:latin typeface="Times New Roman" panose="02020603050405020304" pitchFamily="18" charset="0"/>
                <a:ea typeface="Calibri" panose="020F0502020204030204" pitchFamily="34" charset="0"/>
                <a:cs typeface="Times New Roman" panose="02020603050405020304" pitchFamily="18" charset="0"/>
              </a:rPr>
              <a:t>Prueba presuntiva y confirmativa realizado en el laboratorio de la FUP</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7071157" y="5961776"/>
            <a:ext cx="3518912" cy="369332"/>
          </a:xfrm>
          <a:prstGeom prst="rect">
            <a:avLst/>
          </a:prstGeom>
        </p:spPr>
        <p:txBody>
          <a:bodyPr wrap="none">
            <a:spAutoFit/>
          </a:bodyPr>
          <a:lstStyle/>
          <a:p>
            <a:r>
              <a:rPr lang="es-419" smtClean="0">
                <a:latin typeface="Times New Roman" panose="02020603050405020304" pitchFamily="18" charset="0"/>
                <a:ea typeface="Calibri" panose="020F0502020204030204" pitchFamily="34" charset="0"/>
              </a:rPr>
              <a:t>traspaso de la muestra en agar EMB</a:t>
            </a:r>
            <a:endParaRPr lang="es-ES" dirty="0"/>
          </a:p>
        </p:txBody>
      </p:sp>
      <p:sp>
        <p:nvSpPr>
          <p:cNvPr id="8" name="Rectángulo 7"/>
          <p:cNvSpPr/>
          <p:nvPr/>
        </p:nvSpPr>
        <p:spPr>
          <a:xfrm>
            <a:off x="1953953" y="5961776"/>
            <a:ext cx="3025187" cy="369332"/>
          </a:xfrm>
          <a:prstGeom prst="rect">
            <a:avLst/>
          </a:prstGeom>
        </p:spPr>
        <p:txBody>
          <a:bodyPr wrap="none">
            <a:spAutoFit/>
          </a:bodyPr>
          <a:lstStyle/>
          <a:p>
            <a:r>
              <a:rPr lang="es-419" dirty="0">
                <a:latin typeface="Times New Roman" panose="02020603050405020304" pitchFamily="18" charset="0"/>
                <a:ea typeface="Calibri" panose="020F0502020204030204" pitchFamily="34" charset="0"/>
              </a:rPr>
              <a:t>inoculación de caldo </a:t>
            </a:r>
            <a:r>
              <a:rPr lang="es-419" dirty="0" err="1">
                <a:latin typeface="Times New Roman" panose="02020603050405020304" pitchFamily="18" charset="0"/>
                <a:ea typeface="Calibri" panose="020F0502020204030204" pitchFamily="34" charset="0"/>
              </a:rPr>
              <a:t>lactosado</a:t>
            </a:r>
            <a:endParaRPr lang="es-ES" dirty="0"/>
          </a:p>
        </p:txBody>
      </p:sp>
    </p:spTree>
    <p:extLst>
      <p:ext uri="{BB962C8B-B14F-4D97-AF65-F5344CB8AC3E}">
        <p14:creationId xmlns:p14="http://schemas.microsoft.com/office/powerpoint/2010/main" val="2142856893"/>
      </p:ext>
    </p:extLst>
  </p:cSld>
  <p:clrMapOvr>
    <a:masterClrMapping/>
  </p:clrMapOvr>
</p:sld>
</file>

<file path=ppt/theme/theme1.xml><?xml version="1.0" encoding="utf-8"?>
<a:theme xmlns:a="http://schemas.openxmlformats.org/drawingml/2006/main" name="Gota">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TM04033925[[fn=Gota]]</Template>
  <TotalTime>614</TotalTime>
  <Words>1983</Words>
  <Application>Microsoft Office PowerPoint</Application>
  <PresentationFormat>Panorámica</PresentationFormat>
  <Paragraphs>765</Paragraphs>
  <Slides>20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vt:lpstr>
      <vt:lpstr>Calibri</vt:lpstr>
      <vt:lpstr>Symbol</vt:lpstr>
      <vt:lpstr>Times New Roman</vt:lpstr>
      <vt:lpstr>Tw Cen MT</vt:lpstr>
      <vt:lpstr>Gota</vt:lpstr>
      <vt:lpstr>EVALUACIÓN DE LA CALIDAD DEL AGUA EN LA PARTE ALTA DE LA QUEBRADA LA PALESTINA COMO FUENTE DE ABASTECIMIENTO DE LA VEREDA GUAYABO NEGRO, CORREGIMIENTO DE SAN MIGUEL MUNICIPIO DE LA VEGA CAUCA </vt:lpstr>
      <vt:lpstr>INTRODUCCIÓN </vt:lpstr>
      <vt:lpstr>PREGUNTA DE INVESTIGACIÓN </vt:lpstr>
      <vt:lpstr>Presentación de PowerPoint</vt:lpstr>
      <vt:lpstr>  MARCO REFERENCIAL </vt:lpstr>
      <vt:lpstr>MARCO LEGAL </vt:lpstr>
      <vt:lpstr>MARCO METODOLOGICO </vt:lpstr>
      <vt:lpstr>Muestreo físico-químico</vt:lpstr>
      <vt:lpstr>Presentación de PowerPoint</vt:lpstr>
      <vt:lpstr>Resultados FISICOQUIMICOS</vt:lpstr>
      <vt:lpstr>Resultados bacteriológicos </vt:lpstr>
      <vt:lpstr>Resultados Biológicos </vt:lpstr>
      <vt:lpstr>Índice de Riesgo de la Calidad del Agua </vt:lpstr>
      <vt:lpstr>Índices de Contaminación ICO´s </vt:lpstr>
      <vt:lpstr>NMP Coliformes totales y e. coli</vt:lpstr>
      <vt:lpstr>Índice BMWP  </vt:lpstr>
      <vt:lpstr>Índices de diversidad</vt:lpstr>
      <vt:lpstr>CONCLUSIONES </vt:lpstr>
      <vt:lpstr>RECOMENDACIONES</vt:lpstr>
      <vt:lpstr>Bibliografia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DE LA CALIDAD DEL AGUA EN LA PARTE ALTA DE LA QUEBRADA LA PALESTINA COMO FUENTE DE ABASTECIMIENTO DE LA VEREDA GUAYABO NEGRO, CORREGIMIENTO DE SAN MIGUEL MUNICIPIO DE LA VEGA CAUCA</dc:title>
  <dc:creator>John Eduard</dc:creator>
  <cp:lastModifiedBy>Microsoft</cp:lastModifiedBy>
  <cp:revision>40</cp:revision>
  <dcterms:created xsi:type="dcterms:W3CDTF">2019-05-06T03:24:13Z</dcterms:created>
  <dcterms:modified xsi:type="dcterms:W3CDTF">2019-08-28T00:38:30Z</dcterms:modified>
</cp:coreProperties>
</file>