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47"/>
  </p:notesMasterIdLst>
  <p:handoutMasterIdLst>
    <p:handoutMasterId r:id="rId48"/>
  </p:handoutMasterIdLst>
  <p:sldIdLst>
    <p:sldId id="355" r:id="rId2"/>
    <p:sldId id="330" r:id="rId3"/>
    <p:sldId id="362" r:id="rId4"/>
    <p:sldId id="399" r:id="rId5"/>
    <p:sldId id="400" r:id="rId6"/>
    <p:sldId id="407" r:id="rId7"/>
    <p:sldId id="408" r:id="rId8"/>
    <p:sldId id="366" r:id="rId9"/>
    <p:sldId id="334" r:id="rId10"/>
    <p:sldId id="336" r:id="rId11"/>
    <p:sldId id="361" r:id="rId12"/>
    <p:sldId id="416" r:id="rId13"/>
    <p:sldId id="358" r:id="rId14"/>
    <p:sldId id="401" r:id="rId15"/>
    <p:sldId id="367" r:id="rId16"/>
    <p:sldId id="338" r:id="rId17"/>
    <p:sldId id="342" r:id="rId18"/>
    <p:sldId id="359" r:id="rId19"/>
    <p:sldId id="380" r:id="rId20"/>
    <p:sldId id="379" r:id="rId21"/>
    <p:sldId id="410" r:id="rId22"/>
    <p:sldId id="411" r:id="rId23"/>
    <p:sldId id="368" r:id="rId24"/>
    <p:sldId id="371" r:id="rId25"/>
    <p:sldId id="382" r:id="rId26"/>
    <p:sldId id="405" r:id="rId27"/>
    <p:sldId id="385" r:id="rId28"/>
    <p:sldId id="369" r:id="rId29"/>
    <p:sldId id="387" r:id="rId30"/>
    <p:sldId id="364" r:id="rId31"/>
    <p:sldId id="409" r:id="rId32"/>
    <p:sldId id="397" r:id="rId33"/>
    <p:sldId id="373" r:id="rId34"/>
    <p:sldId id="398" r:id="rId35"/>
    <p:sldId id="388" r:id="rId36"/>
    <p:sldId id="370" r:id="rId37"/>
    <p:sldId id="392" r:id="rId38"/>
    <p:sldId id="406" r:id="rId39"/>
    <p:sldId id="412" r:id="rId40"/>
    <p:sldId id="365" r:id="rId41"/>
    <p:sldId id="403" r:id="rId42"/>
    <p:sldId id="413" r:id="rId43"/>
    <p:sldId id="414" r:id="rId44"/>
    <p:sldId id="415" r:id="rId45"/>
    <p:sldId id="40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3" userDrawn="1">
          <p15:clr>
            <a:srgbClr val="A4A3A4"/>
          </p15:clr>
        </p15:guide>
        <p15:guide id="3" pos="7287" userDrawn="1">
          <p15:clr>
            <a:srgbClr val="A4A3A4"/>
          </p15:clr>
        </p15:guide>
        <p15:guide id="4" orient="horz" pos="3997" userDrawn="1">
          <p15:clr>
            <a:srgbClr val="A4A3A4"/>
          </p15:clr>
        </p15:guide>
        <p15:guide id="5" pos="3817" userDrawn="1">
          <p15:clr>
            <a:srgbClr val="A4A3A4"/>
          </p15:clr>
        </p15:guide>
        <p15:guide id="6" orient="horz" pos="504" userDrawn="1">
          <p15:clr>
            <a:srgbClr val="A4A3A4"/>
          </p15:clr>
        </p15:guide>
        <p15:guide id="7" pos="1935" userDrawn="1">
          <p15:clr>
            <a:srgbClr val="A4A3A4"/>
          </p15:clr>
        </p15:guide>
        <p15:guide id="8" pos="3477" userDrawn="1">
          <p15:clr>
            <a:srgbClr val="A4A3A4"/>
          </p15:clr>
        </p15:guide>
        <p15:guide id="9" pos="497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91"/>
    <a:srgbClr val="FF4F4F"/>
    <a:srgbClr val="FFCC00"/>
    <a:srgbClr val="FF9933"/>
    <a:srgbClr val="FF3300"/>
    <a:srgbClr val="C87700"/>
    <a:srgbClr val="DC3A3A"/>
    <a:srgbClr val="FBE4BB"/>
    <a:srgbClr val="F7CD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2818" autoAdjust="0"/>
  </p:normalViewPr>
  <p:slideViewPr>
    <p:cSldViewPr snapToGrid="0">
      <p:cViewPr varScale="1">
        <p:scale>
          <a:sx n="64" d="100"/>
          <a:sy n="64" d="100"/>
        </p:scale>
        <p:origin x="834" y="48"/>
      </p:cViewPr>
      <p:guideLst>
        <p:guide orient="horz" pos="2160"/>
        <p:guide pos="363"/>
        <p:guide pos="7287"/>
        <p:guide orient="horz" pos="3997"/>
        <p:guide pos="3817"/>
        <p:guide orient="horz" pos="504"/>
        <p:guide pos="1935"/>
        <p:guide pos="3477"/>
        <p:guide pos="4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12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ES" sz="1800" b="1" i="0" u="none" strike="noStrike" baseline="0" dirty="0">
                <a:solidFill>
                  <a:srgbClr val="0070C0"/>
                </a:solidFill>
              </a:rPr>
              <a:t>Exportaciones según departamento de origen (miles de USD) Enero 2017 - 2018 </a:t>
            </a:r>
            <a:endParaRPr lang="es-CO" sz="1800" dirty="0">
              <a:solidFill>
                <a:srgbClr val="0070C0"/>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419709645669291"/>
          <c:y val="0.16999808255425181"/>
          <c:w val="0.89580290354330705"/>
          <c:h val="0.77481159111641296"/>
        </c:manualLayout>
      </c:layout>
      <c:barChart>
        <c:barDir val="col"/>
        <c:grouping val="clustered"/>
        <c:varyColors val="0"/>
        <c:ser>
          <c:idx val="0"/>
          <c:order val="0"/>
          <c:tx>
            <c:strRef>
              <c:f>Hoja1!$B$1</c:f>
              <c:strCache>
                <c:ptCount val="1"/>
                <c:pt idx="0">
                  <c:v>2017</c:v>
                </c:pt>
              </c:strCache>
            </c:strRef>
          </c:tx>
          <c:spPr>
            <a:solidFill>
              <a:srgbClr val="0070C0"/>
            </a:solidFill>
            <a:ln>
              <a:noFill/>
            </a:ln>
            <a:effectLst/>
          </c:spPr>
          <c:invertIfNegative val="0"/>
          <c:dLbls>
            <c:delete val="1"/>
          </c:dLbls>
          <c:cat>
            <c:strRef>
              <c:f>Hoja1!$A$2:$A$6</c:f>
              <c:strCache>
                <c:ptCount val="5"/>
                <c:pt idx="0">
                  <c:v>Antioquia</c:v>
                </c:pt>
                <c:pt idx="1">
                  <c:v>Bogota D.C</c:v>
                </c:pt>
                <c:pt idx="2">
                  <c:v>Valle del Cauca</c:v>
                </c:pt>
                <c:pt idx="3">
                  <c:v>Santander</c:v>
                </c:pt>
                <c:pt idx="4">
                  <c:v>Cauca</c:v>
                </c:pt>
              </c:strCache>
            </c:strRef>
          </c:cat>
          <c:val>
            <c:numRef>
              <c:f>Hoja1!$B$2:$B$6</c:f>
              <c:numCache>
                <c:formatCode>#,##0</c:formatCode>
                <c:ptCount val="5"/>
                <c:pt idx="0">
                  <c:v>364022</c:v>
                </c:pt>
                <c:pt idx="1">
                  <c:v>201820</c:v>
                </c:pt>
                <c:pt idx="2">
                  <c:v>146671</c:v>
                </c:pt>
                <c:pt idx="3">
                  <c:v>18829</c:v>
                </c:pt>
                <c:pt idx="4">
                  <c:v>22354</c:v>
                </c:pt>
              </c:numCache>
            </c:numRef>
          </c:val>
          <c:extLst>
            <c:ext xmlns:c16="http://schemas.microsoft.com/office/drawing/2014/chart" uri="{C3380CC4-5D6E-409C-BE32-E72D297353CC}">
              <c16:uniqueId val="{00000000-FC50-4287-87E2-5F721374B479}"/>
            </c:ext>
          </c:extLst>
        </c:ser>
        <c:ser>
          <c:idx val="1"/>
          <c:order val="1"/>
          <c:tx>
            <c:strRef>
              <c:f>Hoja1!$C$1</c:f>
              <c:strCache>
                <c:ptCount val="1"/>
                <c:pt idx="0">
                  <c:v>2018</c:v>
                </c:pt>
              </c:strCache>
            </c:strRef>
          </c:tx>
          <c:spPr>
            <a:solidFill>
              <a:srgbClr val="00B0F0"/>
            </a:solidFill>
            <a:ln>
              <a:noFill/>
            </a:ln>
            <a:effectLst/>
          </c:spPr>
          <c:invertIfNegative val="0"/>
          <c:dLbls>
            <c:delete val="1"/>
          </c:dLbls>
          <c:cat>
            <c:strRef>
              <c:f>Hoja1!$A$2:$A$6</c:f>
              <c:strCache>
                <c:ptCount val="5"/>
                <c:pt idx="0">
                  <c:v>Antioquia</c:v>
                </c:pt>
                <c:pt idx="1">
                  <c:v>Bogota D.C</c:v>
                </c:pt>
                <c:pt idx="2">
                  <c:v>Valle del Cauca</c:v>
                </c:pt>
                <c:pt idx="3">
                  <c:v>Santander</c:v>
                </c:pt>
                <c:pt idx="4">
                  <c:v>Cauca</c:v>
                </c:pt>
              </c:strCache>
            </c:strRef>
          </c:cat>
          <c:val>
            <c:numRef>
              <c:f>Hoja1!$C$2:$C$6</c:f>
              <c:numCache>
                <c:formatCode>#,##0</c:formatCode>
                <c:ptCount val="5"/>
                <c:pt idx="0">
                  <c:v>386227</c:v>
                </c:pt>
                <c:pt idx="1">
                  <c:v>222002</c:v>
                </c:pt>
                <c:pt idx="2">
                  <c:v>157671</c:v>
                </c:pt>
                <c:pt idx="3">
                  <c:v>19300</c:v>
                </c:pt>
                <c:pt idx="4">
                  <c:v>23941</c:v>
                </c:pt>
              </c:numCache>
            </c:numRef>
          </c:val>
          <c:extLst>
            <c:ext xmlns:c16="http://schemas.microsoft.com/office/drawing/2014/chart" uri="{C3380CC4-5D6E-409C-BE32-E72D297353CC}">
              <c16:uniqueId val="{00000001-FC50-4287-87E2-5F721374B479}"/>
            </c:ext>
          </c:extLst>
        </c:ser>
        <c:dLbls>
          <c:dLblPos val="inEnd"/>
          <c:showLegendKey val="0"/>
          <c:showVal val="1"/>
          <c:showCatName val="0"/>
          <c:showSerName val="0"/>
          <c:showPercent val="0"/>
          <c:showBubbleSize val="0"/>
        </c:dLbls>
        <c:gapWidth val="219"/>
        <c:overlap val="-27"/>
        <c:axId val="228988968"/>
        <c:axId val="228995856"/>
      </c:barChart>
      <c:catAx>
        <c:axId val="228988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28995856"/>
        <c:crosses val="autoZero"/>
        <c:auto val="1"/>
        <c:lblAlgn val="ctr"/>
        <c:lblOffset val="100"/>
        <c:noMultiLvlLbl val="0"/>
      </c:catAx>
      <c:valAx>
        <c:axId val="228995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28988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3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CO" b="1" dirty="0">
                <a:solidFill>
                  <a:srgbClr val="0070C0"/>
                </a:solidFill>
              </a:rPr>
              <a:t>Principales razones (%) de las empresas aliadas para no exportar</a:t>
            </a:r>
            <a:endParaRPr lang="en-US" b="1" dirty="0">
              <a:solidFill>
                <a:srgbClr val="0070C0"/>
              </a:solidFill>
            </a:endParaRP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pieChart>
        <c:varyColors val="1"/>
        <c:ser>
          <c:idx val="0"/>
          <c:order val="0"/>
          <c:tx>
            <c:strRef>
              <c:f>Hoja1!$B$1</c:f>
              <c:strCache>
                <c:ptCount val="1"/>
                <c:pt idx="0">
                  <c:v>Ventas</c:v>
                </c:pt>
              </c:strCache>
            </c:strRef>
          </c:tx>
          <c:dPt>
            <c:idx val="0"/>
            <c:bubble3D val="0"/>
            <c:explosion val="12"/>
            <c:spPr>
              <a:solidFill>
                <a:srgbClr val="00B0F0"/>
              </a:solidFill>
              <a:ln w="9525" cap="flat" cmpd="sng" algn="ctr">
                <a:solidFill>
                  <a:schemeClr val="accent1">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2-E4BC-4474-93E7-99AA0C34CD5A}"/>
              </c:ext>
            </c:extLst>
          </c:dPt>
          <c:dPt>
            <c:idx val="1"/>
            <c:bubble3D val="0"/>
            <c:explosion val="8"/>
            <c:spPr>
              <a:solidFill>
                <a:srgbClr val="FFFF00"/>
              </a:solidFill>
              <a:ln w="9525" cap="flat" cmpd="sng" algn="ctr">
                <a:solidFill>
                  <a:schemeClr val="accent2">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3-E4BC-4474-93E7-99AA0C34CD5A}"/>
              </c:ext>
            </c:extLst>
          </c:dPt>
          <c:dPt>
            <c:idx val="2"/>
            <c:bubble3D val="0"/>
            <c:explosion val="10"/>
            <c:spPr>
              <a:solidFill>
                <a:srgbClr val="92D050"/>
              </a:solidFill>
              <a:ln w="9525" cap="flat" cmpd="sng" algn="ctr">
                <a:solidFill>
                  <a:schemeClr val="accent3">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4-E4BC-4474-93E7-99AA0C34CD5A}"/>
              </c:ext>
            </c:extLst>
          </c:dPt>
          <c:dPt>
            <c:idx val="3"/>
            <c:bubble3D val="0"/>
            <c:spPr>
              <a:solidFill>
                <a:srgbClr val="FFCC00"/>
              </a:solidFill>
              <a:ln w="9525" cap="flat" cmpd="sng" algn="ctr">
                <a:solidFill>
                  <a:schemeClr val="accent4">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6-E4BC-4474-93E7-99AA0C34CD5A}"/>
              </c:ext>
            </c:extLst>
          </c:dPt>
          <c:dPt>
            <c:idx val="4"/>
            <c:bubble3D val="0"/>
            <c:spPr>
              <a:solidFill>
                <a:srgbClr val="FF3300"/>
              </a:solidFill>
              <a:ln w="9525" cap="flat" cmpd="sng" algn="ctr">
                <a:solidFill>
                  <a:schemeClr val="accent5">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7-E4BC-4474-93E7-99AA0C34CD5A}"/>
              </c:ext>
            </c:extLst>
          </c:dPt>
          <c:dPt>
            <c:idx val="5"/>
            <c:bubble3D val="0"/>
            <c:spPr>
              <a:solidFill>
                <a:srgbClr val="7030A0"/>
              </a:solidFill>
              <a:ln w="9525" cap="flat" cmpd="sng" algn="ctr">
                <a:solidFill>
                  <a:schemeClr val="accent6">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8-E4BC-4474-93E7-99AA0C34CD5A}"/>
              </c:ext>
            </c:extLst>
          </c:dPt>
          <c:dPt>
            <c:idx val="6"/>
            <c:bubble3D val="0"/>
            <c:spPr>
              <a:solidFill>
                <a:srgbClr val="FF9933"/>
              </a:solidFill>
              <a:ln w="9525" cap="flat" cmpd="sng" algn="ctr">
                <a:solidFill>
                  <a:schemeClr val="accent1">
                    <a:lumMod val="60000"/>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9-E4BC-4474-93E7-99AA0C34CD5A}"/>
              </c:ext>
            </c:extLst>
          </c:dPt>
          <c:dPt>
            <c:idx val="7"/>
            <c:bubble3D val="0"/>
            <c:spPr>
              <a:solidFill>
                <a:schemeClr val="accent5"/>
              </a:solidFill>
              <a:ln w="9525" cap="flat" cmpd="sng" algn="ctr">
                <a:solidFill>
                  <a:schemeClr val="accent2">
                    <a:lumMod val="60000"/>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A-E4BC-4474-93E7-99AA0C34CD5A}"/>
              </c:ext>
            </c:extLst>
          </c:dPt>
          <c:dLbls>
            <c:dLbl>
              <c:idx val="7"/>
              <c:layout>
                <c:manualLayout>
                  <c:x val="4.1051796259842462E-2"/>
                  <c:y val="8.943527993139271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E4BC-4474-93E7-99AA0C34CD5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65000"/>
                        <a:lumOff val="3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Hoja1!$A$2:$A$9</c:f>
              <c:strCache>
                <c:ptCount val="8"/>
                <c:pt idx="0">
                  <c:v>Bien o servicio no es exportable</c:v>
                </c:pt>
                <c:pt idx="1">
                  <c:v>Falta de Financiación</c:v>
                </c:pt>
                <c:pt idx="2">
                  <c:v>No les interesa exportar</c:v>
                </c:pt>
                <c:pt idx="3">
                  <c:v>Desconoce los trámites</c:v>
                </c:pt>
                <c:pt idx="4">
                  <c:v>El mercado interno es suficiente</c:v>
                </c:pt>
                <c:pt idx="5">
                  <c:v>Elevada Competenecia</c:v>
                </c:pt>
                <c:pt idx="6">
                  <c:v>El volumen de pedidos desborda su capacidad</c:v>
                </c:pt>
                <c:pt idx="7">
                  <c:v>Otra</c:v>
                </c:pt>
              </c:strCache>
            </c:strRef>
          </c:cat>
          <c:val>
            <c:numRef>
              <c:f>Hoja1!$B$2:$B$9</c:f>
              <c:numCache>
                <c:formatCode>0.00%</c:formatCode>
                <c:ptCount val="8"/>
                <c:pt idx="0">
                  <c:v>0.628</c:v>
                </c:pt>
                <c:pt idx="1">
                  <c:v>7.1999999999999995E-2</c:v>
                </c:pt>
                <c:pt idx="2">
                  <c:v>0.16800000000000001</c:v>
                </c:pt>
                <c:pt idx="3">
                  <c:v>6.3E-2</c:v>
                </c:pt>
                <c:pt idx="4">
                  <c:v>2.4E-2</c:v>
                </c:pt>
                <c:pt idx="5">
                  <c:v>2.4E-2</c:v>
                </c:pt>
                <c:pt idx="6">
                  <c:v>8.9999999999999993E-3</c:v>
                </c:pt>
                <c:pt idx="7">
                  <c:v>1.2E-2</c:v>
                </c:pt>
              </c:numCache>
            </c:numRef>
          </c:val>
          <c:extLst>
            <c:ext xmlns:c16="http://schemas.microsoft.com/office/drawing/2014/chart" uri="{C3380CC4-5D6E-409C-BE32-E72D297353CC}">
              <c16:uniqueId val="{00000000-E4BC-4474-93E7-99AA0C34CD5A}"/>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862" b="1" i="0" u="none" strike="noStrike" baseline="0" dirty="0">
                <a:solidFill>
                  <a:srgbClr val="0070C0"/>
                </a:solidFill>
              </a:rPr>
              <a:t>Exportaciones de los principales productos. Departamento del Cauca </a:t>
            </a:r>
            <a:endParaRPr lang="es-CO" dirty="0">
              <a:solidFill>
                <a:srgbClr val="0070C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23496345964566928"/>
          <c:y val="8.6718744665431544E-2"/>
          <c:w val="0.71461860236220476"/>
          <c:h val="0.71339150385140848"/>
        </c:manualLayout>
      </c:layout>
      <c:barChart>
        <c:barDir val="bar"/>
        <c:grouping val="clustered"/>
        <c:varyColors val="0"/>
        <c:ser>
          <c:idx val="0"/>
          <c:order val="0"/>
          <c:tx>
            <c:strRef>
              <c:f>Hoja1!$B$1</c:f>
              <c:strCache>
                <c:ptCount val="1"/>
                <c:pt idx="0">
                  <c:v>Toneladas</c:v>
                </c:pt>
              </c:strCache>
            </c:strRef>
          </c:tx>
          <c:spPr>
            <a:solidFill>
              <a:srgbClr val="00B0F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35FA-43BB-B907-8FD0C3DB3DA9}"/>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TOTAL</c:v>
                </c:pt>
                <c:pt idx="1">
                  <c:v>Café y Productos de Café</c:v>
                </c:pt>
                <c:pt idx="2">
                  <c:v>Azúcar de Caña</c:v>
                </c:pt>
                <c:pt idx="3">
                  <c:v>Oro</c:v>
                </c:pt>
                <c:pt idx="4">
                  <c:v>Medicamentos</c:v>
                </c:pt>
                <c:pt idx="5">
                  <c:v>Contadores de Gas</c:v>
                </c:pt>
                <c:pt idx="6">
                  <c:v>Asientos</c:v>
                </c:pt>
                <c:pt idx="7">
                  <c:v>Otro</c:v>
                </c:pt>
                <c:pt idx="8">
                  <c:v>Jabones</c:v>
                </c:pt>
                <c:pt idx="9">
                  <c:v>Papel Higiénico</c:v>
                </c:pt>
                <c:pt idx="10">
                  <c:v>Frutas y Otros Productos</c:v>
                </c:pt>
                <c:pt idx="11">
                  <c:v>Preparaciones Tensoactivos</c:v>
                </c:pt>
              </c:strCache>
            </c:strRef>
          </c:cat>
          <c:val>
            <c:numRef>
              <c:f>Hoja1!$B$2:$B$13</c:f>
              <c:numCache>
                <c:formatCode>#,##0</c:formatCode>
                <c:ptCount val="12"/>
                <c:pt idx="0">
                  <c:v>309627</c:v>
                </c:pt>
                <c:pt idx="1">
                  <c:v>118587</c:v>
                </c:pt>
                <c:pt idx="2">
                  <c:v>56662</c:v>
                </c:pt>
                <c:pt idx="3">
                  <c:v>52327</c:v>
                </c:pt>
                <c:pt idx="4">
                  <c:v>39942</c:v>
                </c:pt>
                <c:pt idx="5">
                  <c:v>11766</c:v>
                </c:pt>
                <c:pt idx="6">
                  <c:v>9289</c:v>
                </c:pt>
                <c:pt idx="7">
                  <c:v>7431</c:v>
                </c:pt>
                <c:pt idx="8">
                  <c:v>4644</c:v>
                </c:pt>
                <c:pt idx="9">
                  <c:v>3716</c:v>
                </c:pt>
                <c:pt idx="10">
                  <c:v>3716</c:v>
                </c:pt>
                <c:pt idx="11">
                  <c:v>2477</c:v>
                </c:pt>
              </c:numCache>
            </c:numRef>
          </c:val>
          <c:extLst>
            <c:ext xmlns:c16="http://schemas.microsoft.com/office/drawing/2014/chart" uri="{C3380CC4-5D6E-409C-BE32-E72D297353CC}">
              <c16:uniqueId val="{00000000-35FA-43BB-B907-8FD0C3DB3DA9}"/>
            </c:ext>
          </c:extLst>
        </c:ser>
        <c:dLbls>
          <c:showLegendKey val="0"/>
          <c:showVal val="1"/>
          <c:showCatName val="0"/>
          <c:showSerName val="0"/>
          <c:showPercent val="0"/>
          <c:showBubbleSize val="0"/>
        </c:dLbls>
        <c:gapWidth val="182"/>
        <c:axId val="580719832"/>
        <c:axId val="580715240"/>
      </c:barChart>
      <c:catAx>
        <c:axId val="580719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80715240"/>
        <c:crosses val="autoZero"/>
        <c:auto val="1"/>
        <c:lblAlgn val="ctr"/>
        <c:lblOffset val="100"/>
        <c:noMultiLvlLbl val="0"/>
      </c:catAx>
      <c:valAx>
        <c:axId val="58071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580719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rgbClr val="0070C0"/>
                </a:solidFill>
                <a:latin typeface="+mn-lt"/>
                <a:ea typeface="+mn-ea"/>
                <a:cs typeface="+mn-cs"/>
              </a:defRPr>
            </a:pPr>
            <a:r>
              <a:rPr lang="es-ES" sz="1600" b="1" i="0" u="none" strike="noStrike" cap="all" normalizeH="0" baseline="0" dirty="0">
                <a:solidFill>
                  <a:srgbClr val="0070C0"/>
                </a:solidFill>
              </a:rPr>
              <a:t>Participación Sectorial en el PIB del Cauca.</a:t>
            </a:r>
            <a:endParaRPr lang="es-CO" sz="1600" dirty="0">
              <a:solidFill>
                <a:srgbClr val="0070C0"/>
              </a:solidFill>
            </a:endParaRPr>
          </a:p>
        </c:rich>
      </c:tx>
      <c:layout>
        <c:manualLayout>
          <c:xMode val="edge"/>
          <c:yMode val="edge"/>
          <c:x val="0.18564539249504278"/>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rgbClr val="0070C0"/>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442701070870629E-2"/>
          <c:y val="0.40080423416896976"/>
          <c:w val="0.96711459785825871"/>
          <c:h val="0.51426029499333503"/>
        </c:manualLayout>
      </c:layout>
      <c:bar3DChart>
        <c:barDir val="col"/>
        <c:grouping val="percentStacked"/>
        <c:varyColors val="0"/>
        <c:ser>
          <c:idx val="0"/>
          <c:order val="0"/>
          <c:tx>
            <c:strRef>
              <c:f>Hoja1!$A$2</c:f>
              <c:strCache>
                <c:ptCount val="1"/>
                <c:pt idx="0">
                  <c:v>Servicios Sociales, Comunales y Personales</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Hoja1!$B$2:$I$2</c:f>
              <c:numCache>
                <c:formatCode>0%</c:formatCode>
                <c:ptCount val="8"/>
                <c:pt idx="0">
                  <c:v>0.26</c:v>
                </c:pt>
                <c:pt idx="1">
                  <c:v>0.26</c:v>
                </c:pt>
                <c:pt idx="2">
                  <c:v>0.26</c:v>
                </c:pt>
                <c:pt idx="3">
                  <c:v>0.25</c:v>
                </c:pt>
                <c:pt idx="4">
                  <c:v>0.25</c:v>
                </c:pt>
                <c:pt idx="5">
                  <c:v>0.24</c:v>
                </c:pt>
                <c:pt idx="6">
                  <c:v>0.24</c:v>
                </c:pt>
                <c:pt idx="7">
                  <c:v>0.23</c:v>
                </c:pt>
              </c:numCache>
            </c:numRef>
          </c:val>
          <c:extLst>
            <c:ext xmlns:c16="http://schemas.microsoft.com/office/drawing/2014/chart" uri="{C3380CC4-5D6E-409C-BE32-E72D297353CC}">
              <c16:uniqueId val="{00000000-548A-410F-BAA8-6AE77BC20E21}"/>
            </c:ext>
          </c:extLst>
        </c:ser>
        <c:ser>
          <c:idx val="1"/>
          <c:order val="1"/>
          <c:tx>
            <c:strRef>
              <c:f>Hoja1!$A$3</c:f>
              <c:strCache>
                <c:ptCount val="1"/>
                <c:pt idx="0">
                  <c:v>Servicios Financieros e Inmobiliarios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Hoja1!$B$3:$I$3</c:f>
              <c:numCache>
                <c:formatCode>0%</c:formatCode>
                <c:ptCount val="8"/>
                <c:pt idx="0">
                  <c:v>0.16</c:v>
                </c:pt>
                <c:pt idx="1">
                  <c:v>0.17</c:v>
                </c:pt>
                <c:pt idx="2">
                  <c:v>0.17</c:v>
                </c:pt>
                <c:pt idx="3">
                  <c:v>0.16</c:v>
                </c:pt>
                <c:pt idx="4">
                  <c:v>0.17</c:v>
                </c:pt>
                <c:pt idx="5">
                  <c:v>0.16</c:v>
                </c:pt>
                <c:pt idx="6">
                  <c:v>0.17</c:v>
                </c:pt>
                <c:pt idx="7">
                  <c:v>0.16</c:v>
                </c:pt>
              </c:numCache>
            </c:numRef>
          </c:val>
          <c:extLst>
            <c:ext xmlns:c16="http://schemas.microsoft.com/office/drawing/2014/chart" uri="{C3380CC4-5D6E-409C-BE32-E72D297353CC}">
              <c16:uniqueId val="{00000001-548A-410F-BAA8-6AE77BC20E21}"/>
            </c:ext>
          </c:extLst>
        </c:ser>
        <c:ser>
          <c:idx val="2"/>
          <c:order val="2"/>
          <c:tx>
            <c:strRef>
              <c:f>Hoja1!$A$4</c:f>
              <c:strCache>
                <c:ptCount val="1"/>
                <c:pt idx="0">
                  <c:v>Transporte, Almacenamiento y Comunicaciones</c:v>
                </c:pt>
              </c:strCache>
            </c:strRef>
          </c:tx>
          <c:spPr>
            <a:solidFill>
              <a:srgbClr val="7030A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Hoja1!$B$4:$I$4</c:f>
              <c:numCache>
                <c:formatCode>0%</c:formatCode>
                <c:ptCount val="8"/>
                <c:pt idx="0">
                  <c:v>0.06</c:v>
                </c:pt>
                <c:pt idx="1">
                  <c:v>0.06</c:v>
                </c:pt>
                <c:pt idx="2">
                  <c:v>0.06</c:v>
                </c:pt>
                <c:pt idx="3">
                  <c:v>0.06</c:v>
                </c:pt>
                <c:pt idx="4">
                  <c:v>0.06</c:v>
                </c:pt>
                <c:pt idx="5">
                  <c:v>0.05</c:v>
                </c:pt>
                <c:pt idx="6">
                  <c:v>0.05</c:v>
                </c:pt>
                <c:pt idx="7">
                  <c:v>0.05</c:v>
                </c:pt>
              </c:numCache>
            </c:numRef>
          </c:val>
          <c:extLst>
            <c:ext xmlns:c16="http://schemas.microsoft.com/office/drawing/2014/chart" uri="{C3380CC4-5D6E-409C-BE32-E72D297353CC}">
              <c16:uniqueId val="{00000002-548A-410F-BAA8-6AE77BC20E21}"/>
            </c:ext>
          </c:extLst>
        </c:ser>
        <c:ser>
          <c:idx val="3"/>
          <c:order val="3"/>
          <c:tx>
            <c:strRef>
              <c:f>Hoja1!$A$5</c:f>
              <c:strCache>
                <c:ptCount val="1"/>
                <c:pt idx="0">
                  <c:v>Comercio, Hoteles y Restaurantes</c:v>
                </c:pt>
              </c:strCache>
            </c:strRef>
          </c:tx>
          <c:spPr>
            <a:solidFill>
              <a:srgbClr val="FF4F4F"/>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Hoja1!$B$5:$I$5</c:f>
              <c:numCache>
                <c:formatCode>0%</c:formatCode>
                <c:ptCount val="8"/>
                <c:pt idx="0">
                  <c:v>0.09</c:v>
                </c:pt>
                <c:pt idx="1">
                  <c:v>0.09</c:v>
                </c:pt>
                <c:pt idx="2">
                  <c:v>0.09</c:v>
                </c:pt>
                <c:pt idx="3">
                  <c:v>0.08</c:v>
                </c:pt>
                <c:pt idx="4">
                  <c:v>0.08</c:v>
                </c:pt>
                <c:pt idx="5">
                  <c:v>0.08</c:v>
                </c:pt>
                <c:pt idx="6">
                  <c:v>0.08</c:v>
                </c:pt>
                <c:pt idx="7">
                  <c:v>0.08</c:v>
                </c:pt>
              </c:numCache>
            </c:numRef>
          </c:val>
          <c:extLst>
            <c:ext xmlns:c16="http://schemas.microsoft.com/office/drawing/2014/chart" uri="{C3380CC4-5D6E-409C-BE32-E72D297353CC}">
              <c16:uniqueId val="{00000003-548A-410F-BAA8-6AE77BC20E21}"/>
            </c:ext>
          </c:extLst>
        </c:ser>
        <c:ser>
          <c:idx val="4"/>
          <c:order val="4"/>
          <c:tx>
            <c:strRef>
              <c:f>Hoja1!$A$6</c:f>
              <c:strCache>
                <c:ptCount val="1"/>
                <c:pt idx="0">
                  <c:v>Construcción</c:v>
                </c:pt>
              </c:strCache>
            </c:strRef>
          </c:tx>
          <c:spPr>
            <a:solidFill>
              <a:srgbClr val="FFCC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Hoja1!$B$6:$I$6</c:f>
              <c:numCache>
                <c:formatCode>0%</c:formatCode>
                <c:ptCount val="8"/>
                <c:pt idx="0">
                  <c:v>7.0000000000000007E-2</c:v>
                </c:pt>
                <c:pt idx="1">
                  <c:v>0.06</c:v>
                </c:pt>
                <c:pt idx="2">
                  <c:v>0.08</c:v>
                </c:pt>
                <c:pt idx="3">
                  <c:v>0.1</c:v>
                </c:pt>
                <c:pt idx="4">
                  <c:v>0.1</c:v>
                </c:pt>
                <c:pt idx="5">
                  <c:v>0.11</c:v>
                </c:pt>
                <c:pt idx="6">
                  <c:v>0.12</c:v>
                </c:pt>
                <c:pt idx="7">
                  <c:v>0.12</c:v>
                </c:pt>
              </c:numCache>
            </c:numRef>
          </c:val>
          <c:extLst>
            <c:ext xmlns:c16="http://schemas.microsoft.com/office/drawing/2014/chart" uri="{C3380CC4-5D6E-409C-BE32-E72D297353CC}">
              <c16:uniqueId val="{00000004-548A-410F-BAA8-6AE77BC20E21}"/>
            </c:ext>
          </c:extLst>
        </c:ser>
        <c:ser>
          <c:idx val="5"/>
          <c:order val="5"/>
          <c:tx>
            <c:strRef>
              <c:f>Hoja1!$A$7</c:f>
              <c:strCache>
                <c:ptCount val="1"/>
                <c:pt idx="0">
                  <c:v>Energia, Gas y Agua</c:v>
                </c:pt>
              </c:strCache>
            </c:strRef>
          </c:tx>
          <c:spPr>
            <a:solidFill>
              <a:srgbClr val="92D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Hoja1!$B$7:$I$7</c:f>
              <c:numCache>
                <c:formatCode>0%</c:formatCode>
                <c:ptCount val="8"/>
                <c:pt idx="0">
                  <c:v>0.04</c:v>
                </c:pt>
                <c:pt idx="1">
                  <c:v>0.04</c:v>
                </c:pt>
                <c:pt idx="2">
                  <c:v>0.03</c:v>
                </c:pt>
                <c:pt idx="3">
                  <c:v>0.03</c:v>
                </c:pt>
                <c:pt idx="4">
                  <c:v>0.03</c:v>
                </c:pt>
                <c:pt idx="5">
                  <c:v>0.03</c:v>
                </c:pt>
                <c:pt idx="6">
                  <c:v>0.03</c:v>
                </c:pt>
                <c:pt idx="7">
                  <c:v>0.03</c:v>
                </c:pt>
              </c:numCache>
            </c:numRef>
          </c:val>
          <c:extLst>
            <c:ext xmlns:c16="http://schemas.microsoft.com/office/drawing/2014/chart" uri="{C3380CC4-5D6E-409C-BE32-E72D297353CC}">
              <c16:uniqueId val="{00000005-548A-410F-BAA8-6AE77BC20E21}"/>
            </c:ext>
          </c:extLst>
        </c:ser>
        <c:ser>
          <c:idx val="6"/>
          <c:order val="6"/>
          <c:tx>
            <c:strRef>
              <c:f>Hoja1!$A$8</c:f>
              <c:strCache>
                <c:ptCount val="1"/>
                <c:pt idx="0">
                  <c:v>Industria</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Hoja1!$B$8:$I$8</c:f>
              <c:numCache>
                <c:formatCode>0%</c:formatCode>
                <c:ptCount val="8"/>
                <c:pt idx="0">
                  <c:v>0.19</c:v>
                </c:pt>
                <c:pt idx="1">
                  <c:v>0.19</c:v>
                </c:pt>
                <c:pt idx="2">
                  <c:v>0.19</c:v>
                </c:pt>
                <c:pt idx="3">
                  <c:v>0.19</c:v>
                </c:pt>
                <c:pt idx="4">
                  <c:v>0.18</c:v>
                </c:pt>
                <c:pt idx="5">
                  <c:v>0.19</c:v>
                </c:pt>
                <c:pt idx="6">
                  <c:v>0.18</c:v>
                </c:pt>
                <c:pt idx="7">
                  <c:v>0.2</c:v>
                </c:pt>
              </c:numCache>
            </c:numRef>
          </c:val>
          <c:extLst>
            <c:ext xmlns:c16="http://schemas.microsoft.com/office/drawing/2014/chart" uri="{C3380CC4-5D6E-409C-BE32-E72D297353CC}">
              <c16:uniqueId val="{00000006-548A-410F-BAA8-6AE77BC20E21}"/>
            </c:ext>
          </c:extLst>
        </c:ser>
        <c:ser>
          <c:idx val="7"/>
          <c:order val="7"/>
          <c:tx>
            <c:strRef>
              <c:f>Hoja1!$A$9</c:f>
              <c:strCache>
                <c:ptCount val="1"/>
                <c:pt idx="0">
                  <c:v>Minas y Canteras</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Hoja1!$B$9:$I$9</c:f>
              <c:numCache>
                <c:formatCode>0%</c:formatCode>
                <c:ptCount val="8"/>
                <c:pt idx="0">
                  <c:v>0.01</c:v>
                </c:pt>
                <c:pt idx="1">
                  <c:v>0.01</c:v>
                </c:pt>
                <c:pt idx="2">
                  <c:v>0.02</c:v>
                </c:pt>
                <c:pt idx="3">
                  <c:v>0.02</c:v>
                </c:pt>
                <c:pt idx="4">
                  <c:v>0.02</c:v>
                </c:pt>
                <c:pt idx="5">
                  <c:v>0.02</c:v>
                </c:pt>
                <c:pt idx="6">
                  <c:v>0.02</c:v>
                </c:pt>
                <c:pt idx="7">
                  <c:v>0.02</c:v>
                </c:pt>
              </c:numCache>
            </c:numRef>
          </c:val>
          <c:extLst>
            <c:ext xmlns:c16="http://schemas.microsoft.com/office/drawing/2014/chart" uri="{C3380CC4-5D6E-409C-BE32-E72D297353CC}">
              <c16:uniqueId val="{00000007-548A-410F-BAA8-6AE77BC20E21}"/>
            </c:ext>
          </c:extLst>
        </c:ser>
        <c:ser>
          <c:idx val="8"/>
          <c:order val="8"/>
          <c:tx>
            <c:strRef>
              <c:f>Hoja1!$A$10</c:f>
              <c:strCache>
                <c:ptCount val="1"/>
                <c:pt idx="0">
                  <c:v>Agropecuario</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Hoja1!$B$1:$I$1</c:f>
              <c:strCache>
                <c:ptCount val="8"/>
                <c:pt idx="0">
                  <c:v>2010</c:v>
                </c:pt>
                <c:pt idx="1">
                  <c:v>2011</c:v>
                </c:pt>
                <c:pt idx="2">
                  <c:v>2012</c:v>
                </c:pt>
                <c:pt idx="3">
                  <c:v>2013</c:v>
                </c:pt>
                <c:pt idx="4">
                  <c:v>2014</c:v>
                </c:pt>
                <c:pt idx="5">
                  <c:v>2015</c:v>
                </c:pt>
                <c:pt idx="6">
                  <c:v>2016</c:v>
                </c:pt>
                <c:pt idx="7">
                  <c:v>2017</c:v>
                </c:pt>
              </c:strCache>
            </c:strRef>
          </c:cat>
          <c:val>
            <c:numRef>
              <c:f>Hoja1!$B$10:$I$10</c:f>
              <c:numCache>
                <c:formatCode>0%</c:formatCode>
                <c:ptCount val="8"/>
                <c:pt idx="0">
                  <c:v>0.11</c:v>
                </c:pt>
                <c:pt idx="1">
                  <c:v>0.11</c:v>
                </c:pt>
                <c:pt idx="2">
                  <c:v>0.1</c:v>
                </c:pt>
                <c:pt idx="3">
                  <c:v>0.11</c:v>
                </c:pt>
                <c:pt idx="4">
                  <c:v>0.11</c:v>
                </c:pt>
                <c:pt idx="5">
                  <c:v>0.12</c:v>
                </c:pt>
                <c:pt idx="6">
                  <c:v>0.12</c:v>
                </c:pt>
                <c:pt idx="7">
                  <c:v>0.11</c:v>
                </c:pt>
              </c:numCache>
            </c:numRef>
          </c:val>
          <c:extLst>
            <c:ext xmlns:c16="http://schemas.microsoft.com/office/drawing/2014/chart" uri="{C3380CC4-5D6E-409C-BE32-E72D297353CC}">
              <c16:uniqueId val="{00000008-548A-410F-BAA8-6AE77BC20E21}"/>
            </c:ext>
          </c:extLst>
        </c:ser>
        <c:dLbls>
          <c:showLegendKey val="0"/>
          <c:showVal val="1"/>
          <c:showCatName val="0"/>
          <c:showSerName val="0"/>
          <c:showPercent val="0"/>
          <c:showBubbleSize val="0"/>
        </c:dLbls>
        <c:gapWidth val="79"/>
        <c:shape val="box"/>
        <c:axId val="580698512"/>
        <c:axId val="580690968"/>
        <c:axId val="0"/>
      </c:bar3DChart>
      <c:catAx>
        <c:axId val="580698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cap="all" spc="120" normalizeH="0" baseline="0">
                <a:solidFill>
                  <a:schemeClr val="tx1">
                    <a:lumMod val="65000"/>
                    <a:lumOff val="35000"/>
                  </a:schemeClr>
                </a:solidFill>
                <a:latin typeface="+mn-lt"/>
                <a:ea typeface="+mn-ea"/>
                <a:cs typeface="+mn-cs"/>
              </a:defRPr>
            </a:pPr>
            <a:endParaRPr lang="es-CO"/>
          </a:p>
        </c:txPr>
        <c:crossAx val="580690968"/>
        <c:crosses val="autoZero"/>
        <c:auto val="1"/>
        <c:lblAlgn val="ctr"/>
        <c:lblOffset val="100"/>
        <c:noMultiLvlLbl val="0"/>
      </c:catAx>
      <c:valAx>
        <c:axId val="580690968"/>
        <c:scaling>
          <c:orientation val="minMax"/>
        </c:scaling>
        <c:delete val="1"/>
        <c:axPos val="l"/>
        <c:numFmt formatCode="0%" sourceLinked="1"/>
        <c:majorTickMark val="none"/>
        <c:minorTickMark val="none"/>
        <c:tickLblPos val="nextTo"/>
        <c:crossAx val="580698512"/>
        <c:crosses val="autoZero"/>
        <c:crossBetween val="between"/>
      </c:valAx>
      <c:spPr>
        <a:noFill/>
        <a:ln>
          <a:noFill/>
        </a:ln>
        <a:effectLst/>
      </c:spPr>
    </c:plotArea>
    <c:legend>
      <c:legendPos val="t"/>
      <c:layout>
        <c:manualLayout>
          <c:xMode val="edge"/>
          <c:yMode val="edge"/>
          <c:x val="7.3153541754279669E-2"/>
          <c:y val="0.11946353490237251"/>
          <c:w val="0.8611260295961557"/>
          <c:h val="0.278602353457995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A08CB-799E-472F-819F-DE6B370F6C17}"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s-CO"/>
        </a:p>
      </dgm:t>
    </dgm:pt>
    <dgm:pt modelId="{DA182B15-924A-430E-BC2C-251BE3C54464}">
      <dgm:prSet phldrT="[Texto]" custT="1"/>
      <dgm:spPr/>
      <dgm:t>
        <a:bodyPr/>
        <a:lstStyle/>
        <a:p>
          <a:r>
            <a:rPr lang="es-CO" sz="1600" dirty="0"/>
            <a:t>Consulta de Nombre</a:t>
          </a:r>
        </a:p>
      </dgm:t>
    </dgm:pt>
    <dgm:pt modelId="{D5805C9E-7A40-4462-BFAB-AD617564F95A}" type="parTrans" cxnId="{0F3CFDCD-E2A9-440D-AA3B-8493DFB95136}">
      <dgm:prSet/>
      <dgm:spPr/>
      <dgm:t>
        <a:bodyPr/>
        <a:lstStyle/>
        <a:p>
          <a:endParaRPr lang="es-CO" sz="2400"/>
        </a:p>
      </dgm:t>
    </dgm:pt>
    <dgm:pt modelId="{ACF5CA29-BF12-4BCD-9DF4-DA664181FC8F}" type="sibTrans" cxnId="{0F3CFDCD-E2A9-440D-AA3B-8493DFB95136}">
      <dgm:prSet/>
      <dgm:spPr>
        <a:gradFill rotWithShape="0">
          <a:gsLst>
            <a:gs pos="0">
              <a:srgbClr val="00B0F0"/>
            </a:gs>
            <a:gs pos="30000">
              <a:srgbClr val="00B0F0"/>
            </a:gs>
            <a:gs pos="45000">
              <a:srgbClr val="00B0F0"/>
            </a:gs>
            <a:gs pos="55000">
              <a:srgbClr val="0070C0"/>
            </a:gs>
            <a:gs pos="73000">
              <a:srgbClr val="0070C0"/>
            </a:gs>
            <a:gs pos="100000">
              <a:srgbClr val="0070C0"/>
            </a:gs>
          </a:gsLst>
        </a:gradFill>
      </dgm:spPr>
      <dgm:t>
        <a:bodyPr/>
        <a:lstStyle/>
        <a:p>
          <a:endParaRPr lang="es-CO" sz="2400"/>
        </a:p>
      </dgm:t>
    </dgm:pt>
    <dgm:pt modelId="{712A854E-9A48-4497-A8A5-FA2B5EB41837}">
      <dgm:prSet phldrT="[Texto]" custT="1"/>
      <dgm:spPr/>
      <dgm:t>
        <a:bodyPr/>
        <a:lstStyle/>
        <a:p>
          <a:r>
            <a:rPr lang="es-CO" sz="1600" dirty="0"/>
            <a:t>Documento de Apertura</a:t>
          </a:r>
        </a:p>
      </dgm:t>
    </dgm:pt>
    <dgm:pt modelId="{21C723B8-77AB-4A5C-A706-77287C5232D5}" type="parTrans" cxnId="{5EF04373-AAD2-4940-9616-692B51F5AE19}">
      <dgm:prSet/>
      <dgm:spPr/>
      <dgm:t>
        <a:bodyPr/>
        <a:lstStyle/>
        <a:p>
          <a:endParaRPr lang="es-CO" sz="2400"/>
        </a:p>
      </dgm:t>
    </dgm:pt>
    <dgm:pt modelId="{3DC3A309-F429-4348-8623-4873AC90716D}" type="sibTrans" cxnId="{5EF04373-AAD2-4940-9616-692B51F5AE19}">
      <dgm:prSet/>
      <dgm:spPr>
        <a:gradFill rotWithShape="0">
          <a:gsLst>
            <a:gs pos="0">
              <a:srgbClr val="00B0F0"/>
            </a:gs>
            <a:gs pos="30000">
              <a:srgbClr val="00B0F0"/>
            </a:gs>
            <a:gs pos="45000">
              <a:srgbClr val="00B0F0"/>
            </a:gs>
            <a:gs pos="55000">
              <a:srgbClr val="0070C0"/>
            </a:gs>
            <a:gs pos="73000">
              <a:srgbClr val="0070C0"/>
            </a:gs>
            <a:gs pos="100000">
              <a:srgbClr val="0070C0"/>
            </a:gs>
          </a:gsLst>
        </a:gradFill>
      </dgm:spPr>
      <dgm:t>
        <a:bodyPr/>
        <a:lstStyle/>
        <a:p>
          <a:endParaRPr lang="es-CO" sz="2400"/>
        </a:p>
      </dgm:t>
    </dgm:pt>
    <dgm:pt modelId="{7DDB6D9E-43C3-4178-BD4B-F1CABF557A2A}">
      <dgm:prSet phldrT="[Texto]" custT="1"/>
      <dgm:spPr/>
      <dgm:t>
        <a:bodyPr/>
        <a:lstStyle/>
        <a:p>
          <a:r>
            <a:rPr lang="es-CO" sz="1600" dirty="0"/>
            <a:t>Inscripción en el registro mercantil</a:t>
          </a:r>
        </a:p>
      </dgm:t>
    </dgm:pt>
    <dgm:pt modelId="{4CA26892-A2CF-4D15-8FD2-918DDD9227C1}" type="parTrans" cxnId="{A2795677-27DE-4CCB-86B0-51C0FDBBA9F8}">
      <dgm:prSet/>
      <dgm:spPr/>
      <dgm:t>
        <a:bodyPr/>
        <a:lstStyle/>
        <a:p>
          <a:endParaRPr lang="es-CO" sz="2400"/>
        </a:p>
      </dgm:t>
    </dgm:pt>
    <dgm:pt modelId="{3CA3B91A-A720-4A23-BB0B-DEBBA526ADE6}" type="sibTrans" cxnId="{A2795677-27DE-4CCB-86B0-51C0FDBBA9F8}">
      <dgm:prSet/>
      <dgm:spPr>
        <a:gradFill rotWithShape="0">
          <a:gsLst>
            <a:gs pos="0">
              <a:srgbClr val="00B0F0"/>
            </a:gs>
            <a:gs pos="30000">
              <a:srgbClr val="00B0F0"/>
            </a:gs>
            <a:gs pos="45000">
              <a:srgbClr val="00B0F0"/>
            </a:gs>
            <a:gs pos="55000">
              <a:srgbClr val="0070C0"/>
            </a:gs>
            <a:gs pos="73000">
              <a:srgbClr val="0070C0"/>
            </a:gs>
            <a:gs pos="100000">
              <a:srgbClr val="0070C0"/>
            </a:gs>
          </a:gsLst>
        </a:gradFill>
      </dgm:spPr>
      <dgm:t>
        <a:bodyPr/>
        <a:lstStyle/>
        <a:p>
          <a:endParaRPr lang="es-CO" sz="2400"/>
        </a:p>
      </dgm:t>
    </dgm:pt>
    <dgm:pt modelId="{90B975DD-85F9-4861-887C-9512B1C397A9}">
      <dgm:prSet phldrT="[Texto]" custT="1"/>
      <dgm:spPr/>
      <dgm:t>
        <a:bodyPr/>
        <a:lstStyle/>
        <a:p>
          <a:r>
            <a:rPr lang="es-CO" sz="1600" dirty="0"/>
            <a:t>Entrega de Documentos</a:t>
          </a:r>
        </a:p>
      </dgm:t>
    </dgm:pt>
    <dgm:pt modelId="{C5DE5CCE-C504-4BA2-9AB8-036F3CB49D5C}" type="parTrans" cxnId="{D03DCFEE-EA0F-45E8-94BB-72527106F8EA}">
      <dgm:prSet/>
      <dgm:spPr/>
      <dgm:t>
        <a:bodyPr/>
        <a:lstStyle/>
        <a:p>
          <a:endParaRPr lang="es-CO" sz="2400"/>
        </a:p>
      </dgm:t>
    </dgm:pt>
    <dgm:pt modelId="{08E48BF5-DAC1-4000-962E-FDB124674FF1}" type="sibTrans" cxnId="{D03DCFEE-EA0F-45E8-94BB-72527106F8EA}">
      <dgm:prSet/>
      <dgm:spPr>
        <a:gradFill rotWithShape="0">
          <a:gsLst>
            <a:gs pos="0">
              <a:srgbClr val="00B0F0"/>
            </a:gs>
            <a:gs pos="30000">
              <a:srgbClr val="00B0F0"/>
            </a:gs>
            <a:gs pos="45000">
              <a:srgbClr val="00B0F0"/>
            </a:gs>
            <a:gs pos="55000">
              <a:srgbClr val="0070C0"/>
            </a:gs>
            <a:gs pos="73000">
              <a:srgbClr val="0070C0"/>
            </a:gs>
            <a:gs pos="100000">
              <a:srgbClr val="0070C0"/>
            </a:gs>
          </a:gsLst>
        </a:gradFill>
      </dgm:spPr>
      <dgm:t>
        <a:bodyPr/>
        <a:lstStyle/>
        <a:p>
          <a:endParaRPr lang="es-CO" sz="2400"/>
        </a:p>
      </dgm:t>
    </dgm:pt>
    <dgm:pt modelId="{D11E1126-2E43-4F62-96EF-0B2C4EBE96BA}">
      <dgm:prSet phldrT="[Texto]" custT="1"/>
      <dgm:spPr/>
      <dgm:t>
        <a:bodyPr/>
        <a:lstStyle/>
        <a:p>
          <a:r>
            <a:rPr lang="es-CO" sz="1600" dirty="0"/>
            <a:t>Documento de Aceptación</a:t>
          </a:r>
        </a:p>
      </dgm:t>
    </dgm:pt>
    <dgm:pt modelId="{B967D511-BF6F-4629-B66F-EC3F5A584145}" type="parTrans" cxnId="{C5398C68-5D71-4644-8B50-C29A1BE488AD}">
      <dgm:prSet/>
      <dgm:spPr/>
      <dgm:t>
        <a:bodyPr/>
        <a:lstStyle/>
        <a:p>
          <a:endParaRPr lang="es-CO" sz="2400"/>
        </a:p>
      </dgm:t>
    </dgm:pt>
    <dgm:pt modelId="{F3EB2D86-18B4-4108-B97E-88FF47B24CE1}" type="sibTrans" cxnId="{C5398C68-5D71-4644-8B50-C29A1BE488AD}">
      <dgm:prSet/>
      <dgm:spPr>
        <a:gradFill rotWithShape="0">
          <a:gsLst>
            <a:gs pos="0">
              <a:srgbClr val="00B0F0"/>
            </a:gs>
            <a:gs pos="30000">
              <a:srgbClr val="00B0F0"/>
            </a:gs>
            <a:gs pos="45000">
              <a:srgbClr val="00B0F0"/>
            </a:gs>
            <a:gs pos="55000">
              <a:srgbClr val="0070C0"/>
            </a:gs>
            <a:gs pos="73000">
              <a:srgbClr val="0070C0"/>
            </a:gs>
            <a:gs pos="100000">
              <a:srgbClr val="0070C0"/>
            </a:gs>
          </a:gsLst>
        </a:gradFill>
      </dgm:spPr>
      <dgm:t>
        <a:bodyPr/>
        <a:lstStyle/>
        <a:p>
          <a:endParaRPr lang="es-CO" sz="2400"/>
        </a:p>
      </dgm:t>
    </dgm:pt>
    <dgm:pt modelId="{90823EC6-1713-4AC3-AF8E-F3790FAAD262}" type="pres">
      <dgm:prSet presAssocID="{404A08CB-799E-472F-819F-DE6B370F6C17}" presName="cycle" presStyleCnt="0">
        <dgm:presLayoutVars>
          <dgm:dir/>
          <dgm:resizeHandles val="exact"/>
        </dgm:presLayoutVars>
      </dgm:prSet>
      <dgm:spPr/>
    </dgm:pt>
    <dgm:pt modelId="{6F1FB7E8-3627-4633-8A4F-F0EF6D1237E3}" type="pres">
      <dgm:prSet presAssocID="{DA182B15-924A-430E-BC2C-251BE3C54464}" presName="dummy" presStyleCnt="0"/>
      <dgm:spPr/>
    </dgm:pt>
    <dgm:pt modelId="{FF2E2946-CA8F-412C-8E6D-A3F34022B3EE}" type="pres">
      <dgm:prSet presAssocID="{DA182B15-924A-430E-BC2C-251BE3C54464}" presName="node" presStyleLbl="revTx" presStyleIdx="0" presStyleCnt="5">
        <dgm:presLayoutVars>
          <dgm:bulletEnabled val="1"/>
        </dgm:presLayoutVars>
      </dgm:prSet>
      <dgm:spPr/>
    </dgm:pt>
    <dgm:pt modelId="{4FF6AC8F-9DAD-4BD1-86C4-E125199A09C2}" type="pres">
      <dgm:prSet presAssocID="{ACF5CA29-BF12-4BCD-9DF4-DA664181FC8F}" presName="sibTrans" presStyleLbl="node1" presStyleIdx="0" presStyleCnt="5"/>
      <dgm:spPr/>
    </dgm:pt>
    <dgm:pt modelId="{BFB24751-FA9B-4D27-BFD8-A669061FEE3D}" type="pres">
      <dgm:prSet presAssocID="{712A854E-9A48-4497-A8A5-FA2B5EB41837}" presName="dummy" presStyleCnt="0"/>
      <dgm:spPr/>
    </dgm:pt>
    <dgm:pt modelId="{302CEEE3-C6C3-4801-AF91-535E02B9484E}" type="pres">
      <dgm:prSet presAssocID="{712A854E-9A48-4497-A8A5-FA2B5EB41837}" presName="node" presStyleLbl="revTx" presStyleIdx="1" presStyleCnt="5" custScaleX="151426">
        <dgm:presLayoutVars>
          <dgm:bulletEnabled val="1"/>
        </dgm:presLayoutVars>
      </dgm:prSet>
      <dgm:spPr/>
    </dgm:pt>
    <dgm:pt modelId="{CF2EF3DB-FBED-4E93-BF11-5D93C60AC442}" type="pres">
      <dgm:prSet presAssocID="{3DC3A309-F429-4348-8623-4873AC90716D}" presName="sibTrans" presStyleLbl="node1" presStyleIdx="1" presStyleCnt="5"/>
      <dgm:spPr/>
    </dgm:pt>
    <dgm:pt modelId="{2351A3E4-1964-4531-84C7-8A846D285BCD}" type="pres">
      <dgm:prSet presAssocID="{D11E1126-2E43-4F62-96EF-0B2C4EBE96BA}" presName="dummy" presStyleCnt="0"/>
      <dgm:spPr/>
    </dgm:pt>
    <dgm:pt modelId="{66F15386-12A4-4C0E-A36B-90456196EC0F}" type="pres">
      <dgm:prSet presAssocID="{D11E1126-2E43-4F62-96EF-0B2C4EBE96BA}" presName="node" presStyleLbl="revTx" presStyleIdx="2" presStyleCnt="5" custScaleX="163305">
        <dgm:presLayoutVars>
          <dgm:bulletEnabled val="1"/>
        </dgm:presLayoutVars>
      </dgm:prSet>
      <dgm:spPr/>
    </dgm:pt>
    <dgm:pt modelId="{7623303F-B298-4F1C-BC5E-D11715012EDB}" type="pres">
      <dgm:prSet presAssocID="{F3EB2D86-18B4-4108-B97E-88FF47B24CE1}" presName="sibTrans" presStyleLbl="node1" presStyleIdx="2" presStyleCnt="5"/>
      <dgm:spPr/>
    </dgm:pt>
    <dgm:pt modelId="{83138C28-73A6-4203-BA04-66D084D60B3A}" type="pres">
      <dgm:prSet presAssocID="{7DDB6D9E-43C3-4178-BD4B-F1CABF557A2A}" presName="dummy" presStyleCnt="0"/>
      <dgm:spPr/>
    </dgm:pt>
    <dgm:pt modelId="{A3011942-7E23-48CA-BA15-3C9DAFE70447}" type="pres">
      <dgm:prSet presAssocID="{7DDB6D9E-43C3-4178-BD4B-F1CABF557A2A}" presName="node" presStyleLbl="revTx" presStyleIdx="3" presStyleCnt="5" custScaleX="154822">
        <dgm:presLayoutVars>
          <dgm:bulletEnabled val="1"/>
        </dgm:presLayoutVars>
      </dgm:prSet>
      <dgm:spPr/>
    </dgm:pt>
    <dgm:pt modelId="{B4EA9F33-F3AB-4126-AC0E-D2D534B19589}" type="pres">
      <dgm:prSet presAssocID="{3CA3B91A-A720-4A23-BB0B-DEBBA526ADE6}" presName="sibTrans" presStyleLbl="node1" presStyleIdx="3" presStyleCnt="5"/>
      <dgm:spPr/>
    </dgm:pt>
    <dgm:pt modelId="{0B268439-90F6-4508-92F5-CB8EC242EA5B}" type="pres">
      <dgm:prSet presAssocID="{90B975DD-85F9-4861-887C-9512B1C397A9}" presName="dummy" presStyleCnt="0"/>
      <dgm:spPr/>
    </dgm:pt>
    <dgm:pt modelId="{5E813DF5-ADC4-4953-B8C6-D6E3AE3168F4}" type="pres">
      <dgm:prSet presAssocID="{90B975DD-85F9-4861-887C-9512B1C397A9}" presName="node" presStyleLbl="revTx" presStyleIdx="4" presStyleCnt="5" custScaleX="151406">
        <dgm:presLayoutVars>
          <dgm:bulletEnabled val="1"/>
        </dgm:presLayoutVars>
      </dgm:prSet>
      <dgm:spPr/>
    </dgm:pt>
    <dgm:pt modelId="{4104D253-024D-4F44-8328-E2A49E58A506}" type="pres">
      <dgm:prSet presAssocID="{08E48BF5-DAC1-4000-962E-FDB124674FF1}" presName="sibTrans" presStyleLbl="node1" presStyleIdx="4" presStyleCnt="5"/>
      <dgm:spPr/>
    </dgm:pt>
  </dgm:ptLst>
  <dgm:cxnLst>
    <dgm:cxn modelId="{01259A03-E02E-4E5B-8C98-D088716FCA0A}" type="presOf" srcId="{712A854E-9A48-4497-A8A5-FA2B5EB41837}" destId="{302CEEE3-C6C3-4801-AF91-535E02B9484E}" srcOrd="0" destOrd="0" presId="urn:microsoft.com/office/officeart/2005/8/layout/cycle1"/>
    <dgm:cxn modelId="{46F5F006-AA4A-419A-B681-AA732A6AE443}" type="presOf" srcId="{7DDB6D9E-43C3-4178-BD4B-F1CABF557A2A}" destId="{A3011942-7E23-48CA-BA15-3C9DAFE70447}" srcOrd="0" destOrd="0" presId="urn:microsoft.com/office/officeart/2005/8/layout/cycle1"/>
    <dgm:cxn modelId="{7F320A2C-B338-4A8F-B13B-3C215F644B2E}" type="presOf" srcId="{404A08CB-799E-472F-819F-DE6B370F6C17}" destId="{90823EC6-1713-4AC3-AF8E-F3790FAAD262}" srcOrd="0" destOrd="0" presId="urn:microsoft.com/office/officeart/2005/8/layout/cycle1"/>
    <dgm:cxn modelId="{C5398C68-5D71-4644-8B50-C29A1BE488AD}" srcId="{404A08CB-799E-472F-819F-DE6B370F6C17}" destId="{D11E1126-2E43-4F62-96EF-0B2C4EBE96BA}" srcOrd="2" destOrd="0" parTransId="{B967D511-BF6F-4629-B66F-EC3F5A584145}" sibTransId="{F3EB2D86-18B4-4108-B97E-88FF47B24CE1}"/>
    <dgm:cxn modelId="{9D7A6B50-1DBF-4B8F-A186-928006C3055C}" type="presOf" srcId="{3DC3A309-F429-4348-8623-4873AC90716D}" destId="{CF2EF3DB-FBED-4E93-BF11-5D93C60AC442}" srcOrd="0" destOrd="0" presId="urn:microsoft.com/office/officeart/2005/8/layout/cycle1"/>
    <dgm:cxn modelId="{E63D9150-2492-4B82-A15B-89A0A4412CB7}" type="presOf" srcId="{90B975DD-85F9-4861-887C-9512B1C397A9}" destId="{5E813DF5-ADC4-4953-B8C6-D6E3AE3168F4}" srcOrd="0" destOrd="0" presId="urn:microsoft.com/office/officeart/2005/8/layout/cycle1"/>
    <dgm:cxn modelId="{912FE772-55D6-4B07-A040-796218F152FA}" type="presOf" srcId="{08E48BF5-DAC1-4000-962E-FDB124674FF1}" destId="{4104D253-024D-4F44-8328-E2A49E58A506}" srcOrd="0" destOrd="0" presId="urn:microsoft.com/office/officeart/2005/8/layout/cycle1"/>
    <dgm:cxn modelId="{5EF04373-AAD2-4940-9616-692B51F5AE19}" srcId="{404A08CB-799E-472F-819F-DE6B370F6C17}" destId="{712A854E-9A48-4497-A8A5-FA2B5EB41837}" srcOrd="1" destOrd="0" parTransId="{21C723B8-77AB-4A5C-A706-77287C5232D5}" sibTransId="{3DC3A309-F429-4348-8623-4873AC90716D}"/>
    <dgm:cxn modelId="{A2795677-27DE-4CCB-86B0-51C0FDBBA9F8}" srcId="{404A08CB-799E-472F-819F-DE6B370F6C17}" destId="{7DDB6D9E-43C3-4178-BD4B-F1CABF557A2A}" srcOrd="3" destOrd="0" parTransId="{4CA26892-A2CF-4D15-8FD2-918DDD9227C1}" sibTransId="{3CA3B91A-A720-4A23-BB0B-DEBBA526ADE6}"/>
    <dgm:cxn modelId="{9360857C-01D3-48AF-BD2D-C485CFB1875E}" type="presOf" srcId="{ACF5CA29-BF12-4BCD-9DF4-DA664181FC8F}" destId="{4FF6AC8F-9DAD-4BD1-86C4-E125199A09C2}" srcOrd="0" destOrd="0" presId="urn:microsoft.com/office/officeart/2005/8/layout/cycle1"/>
    <dgm:cxn modelId="{D3A652A1-C586-4B1D-806E-C4F2370BD081}" type="presOf" srcId="{3CA3B91A-A720-4A23-BB0B-DEBBA526ADE6}" destId="{B4EA9F33-F3AB-4126-AC0E-D2D534B19589}" srcOrd="0" destOrd="0" presId="urn:microsoft.com/office/officeart/2005/8/layout/cycle1"/>
    <dgm:cxn modelId="{0F3CFDCD-E2A9-440D-AA3B-8493DFB95136}" srcId="{404A08CB-799E-472F-819F-DE6B370F6C17}" destId="{DA182B15-924A-430E-BC2C-251BE3C54464}" srcOrd="0" destOrd="0" parTransId="{D5805C9E-7A40-4462-BFAB-AD617564F95A}" sibTransId="{ACF5CA29-BF12-4BCD-9DF4-DA664181FC8F}"/>
    <dgm:cxn modelId="{443081DB-5631-4B2B-BD10-07DDE154325E}" type="presOf" srcId="{D11E1126-2E43-4F62-96EF-0B2C4EBE96BA}" destId="{66F15386-12A4-4C0E-A36B-90456196EC0F}" srcOrd="0" destOrd="0" presId="urn:microsoft.com/office/officeart/2005/8/layout/cycle1"/>
    <dgm:cxn modelId="{D03DCFEE-EA0F-45E8-94BB-72527106F8EA}" srcId="{404A08CB-799E-472F-819F-DE6B370F6C17}" destId="{90B975DD-85F9-4861-887C-9512B1C397A9}" srcOrd="4" destOrd="0" parTransId="{C5DE5CCE-C504-4BA2-9AB8-036F3CB49D5C}" sibTransId="{08E48BF5-DAC1-4000-962E-FDB124674FF1}"/>
    <dgm:cxn modelId="{1E8FD9F2-A733-4C89-8028-4A8BC36C3793}" type="presOf" srcId="{DA182B15-924A-430E-BC2C-251BE3C54464}" destId="{FF2E2946-CA8F-412C-8E6D-A3F34022B3EE}" srcOrd="0" destOrd="0" presId="urn:microsoft.com/office/officeart/2005/8/layout/cycle1"/>
    <dgm:cxn modelId="{0746F6F6-D073-4CFE-8755-B666E630D716}" type="presOf" srcId="{F3EB2D86-18B4-4108-B97E-88FF47B24CE1}" destId="{7623303F-B298-4F1C-BC5E-D11715012EDB}" srcOrd="0" destOrd="0" presId="urn:microsoft.com/office/officeart/2005/8/layout/cycle1"/>
    <dgm:cxn modelId="{8A6CEB7A-2A1C-465E-B478-26334E8537DF}" type="presParOf" srcId="{90823EC6-1713-4AC3-AF8E-F3790FAAD262}" destId="{6F1FB7E8-3627-4633-8A4F-F0EF6D1237E3}" srcOrd="0" destOrd="0" presId="urn:microsoft.com/office/officeart/2005/8/layout/cycle1"/>
    <dgm:cxn modelId="{D6E0D117-2896-42B6-AF2B-225A6D5A5F13}" type="presParOf" srcId="{90823EC6-1713-4AC3-AF8E-F3790FAAD262}" destId="{FF2E2946-CA8F-412C-8E6D-A3F34022B3EE}" srcOrd="1" destOrd="0" presId="urn:microsoft.com/office/officeart/2005/8/layout/cycle1"/>
    <dgm:cxn modelId="{4CCF4554-F32C-4276-A6D0-036D8EA3779A}" type="presParOf" srcId="{90823EC6-1713-4AC3-AF8E-F3790FAAD262}" destId="{4FF6AC8F-9DAD-4BD1-86C4-E125199A09C2}" srcOrd="2" destOrd="0" presId="urn:microsoft.com/office/officeart/2005/8/layout/cycle1"/>
    <dgm:cxn modelId="{D7DF5490-990D-4E9A-80B8-F921DF4B3FE3}" type="presParOf" srcId="{90823EC6-1713-4AC3-AF8E-F3790FAAD262}" destId="{BFB24751-FA9B-4D27-BFD8-A669061FEE3D}" srcOrd="3" destOrd="0" presId="urn:microsoft.com/office/officeart/2005/8/layout/cycle1"/>
    <dgm:cxn modelId="{FB48B4DA-74FD-4F18-9EE3-ED82458BB539}" type="presParOf" srcId="{90823EC6-1713-4AC3-AF8E-F3790FAAD262}" destId="{302CEEE3-C6C3-4801-AF91-535E02B9484E}" srcOrd="4" destOrd="0" presId="urn:microsoft.com/office/officeart/2005/8/layout/cycle1"/>
    <dgm:cxn modelId="{F2D97C14-A37A-4772-9DE2-582FA37F96D4}" type="presParOf" srcId="{90823EC6-1713-4AC3-AF8E-F3790FAAD262}" destId="{CF2EF3DB-FBED-4E93-BF11-5D93C60AC442}" srcOrd="5" destOrd="0" presId="urn:microsoft.com/office/officeart/2005/8/layout/cycle1"/>
    <dgm:cxn modelId="{6407E3CA-AB3B-449B-9E61-38A171CEBE20}" type="presParOf" srcId="{90823EC6-1713-4AC3-AF8E-F3790FAAD262}" destId="{2351A3E4-1964-4531-84C7-8A846D285BCD}" srcOrd="6" destOrd="0" presId="urn:microsoft.com/office/officeart/2005/8/layout/cycle1"/>
    <dgm:cxn modelId="{C78950DC-167A-4646-BC62-A03971B4256C}" type="presParOf" srcId="{90823EC6-1713-4AC3-AF8E-F3790FAAD262}" destId="{66F15386-12A4-4C0E-A36B-90456196EC0F}" srcOrd="7" destOrd="0" presId="urn:microsoft.com/office/officeart/2005/8/layout/cycle1"/>
    <dgm:cxn modelId="{21E0E01C-7D84-4141-84D6-A4AD2ABC70AF}" type="presParOf" srcId="{90823EC6-1713-4AC3-AF8E-F3790FAAD262}" destId="{7623303F-B298-4F1C-BC5E-D11715012EDB}" srcOrd="8" destOrd="0" presId="urn:microsoft.com/office/officeart/2005/8/layout/cycle1"/>
    <dgm:cxn modelId="{C15D68B2-A2B5-4F95-BC70-175A5874FEB8}" type="presParOf" srcId="{90823EC6-1713-4AC3-AF8E-F3790FAAD262}" destId="{83138C28-73A6-4203-BA04-66D084D60B3A}" srcOrd="9" destOrd="0" presId="urn:microsoft.com/office/officeart/2005/8/layout/cycle1"/>
    <dgm:cxn modelId="{068A7683-748B-4C34-B513-B7C67041BE9A}" type="presParOf" srcId="{90823EC6-1713-4AC3-AF8E-F3790FAAD262}" destId="{A3011942-7E23-48CA-BA15-3C9DAFE70447}" srcOrd="10" destOrd="0" presId="urn:microsoft.com/office/officeart/2005/8/layout/cycle1"/>
    <dgm:cxn modelId="{FDC59F6B-67CF-4D5D-908D-122CE714B500}" type="presParOf" srcId="{90823EC6-1713-4AC3-AF8E-F3790FAAD262}" destId="{B4EA9F33-F3AB-4126-AC0E-D2D534B19589}" srcOrd="11" destOrd="0" presId="urn:microsoft.com/office/officeart/2005/8/layout/cycle1"/>
    <dgm:cxn modelId="{2CB5FB5F-5E8D-4C1A-803F-5C851BCF6317}" type="presParOf" srcId="{90823EC6-1713-4AC3-AF8E-F3790FAAD262}" destId="{0B268439-90F6-4508-92F5-CB8EC242EA5B}" srcOrd="12" destOrd="0" presId="urn:microsoft.com/office/officeart/2005/8/layout/cycle1"/>
    <dgm:cxn modelId="{C536BE3C-E28A-419B-B2D2-FAA3EA3BCB03}" type="presParOf" srcId="{90823EC6-1713-4AC3-AF8E-F3790FAAD262}" destId="{5E813DF5-ADC4-4953-B8C6-D6E3AE3168F4}" srcOrd="13" destOrd="0" presId="urn:microsoft.com/office/officeart/2005/8/layout/cycle1"/>
    <dgm:cxn modelId="{61DDB413-4C90-4A88-BDB4-48BCBCA54F25}" type="presParOf" srcId="{90823EC6-1713-4AC3-AF8E-F3790FAAD262}" destId="{4104D253-024D-4F44-8328-E2A49E58A50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E2946-CA8F-412C-8E6D-A3F34022B3EE}">
      <dsp:nvSpPr>
        <dsp:cNvPr id="0" name=""/>
        <dsp:cNvSpPr/>
      </dsp:nvSpPr>
      <dsp:spPr>
        <a:xfrm>
          <a:off x="4028380" y="27558"/>
          <a:ext cx="927298" cy="92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Consulta de Nombre</a:t>
          </a:r>
        </a:p>
      </dsp:txBody>
      <dsp:txXfrm>
        <a:off x="4028380" y="27558"/>
        <a:ext cx="927298" cy="927298"/>
      </dsp:txXfrm>
    </dsp:sp>
    <dsp:sp modelId="{4FF6AC8F-9DAD-4BD1-86C4-E125199A09C2}">
      <dsp:nvSpPr>
        <dsp:cNvPr id="0" name=""/>
        <dsp:cNvSpPr/>
      </dsp:nvSpPr>
      <dsp:spPr>
        <a:xfrm>
          <a:off x="1844206" y="391"/>
          <a:ext cx="3480275" cy="3480275"/>
        </a:xfrm>
        <a:prstGeom prst="circularArrow">
          <a:avLst>
            <a:gd name="adj1" fmla="val 5196"/>
            <a:gd name="adj2" fmla="val 335585"/>
            <a:gd name="adj3" fmla="val 21294578"/>
            <a:gd name="adj4" fmla="val 19765068"/>
            <a:gd name="adj5" fmla="val 6062"/>
          </a:avLst>
        </a:prstGeom>
        <a:gradFill rotWithShape="0">
          <a:gsLst>
            <a:gs pos="0">
              <a:srgbClr val="00B0F0"/>
            </a:gs>
            <a:gs pos="30000">
              <a:srgbClr val="00B0F0"/>
            </a:gs>
            <a:gs pos="45000">
              <a:srgbClr val="00B0F0"/>
            </a:gs>
            <a:gs pos="55000">
              <a:srgbClr val="0070C0"/>
            </a:gs>
            <a:gs pos="73000">
              <a:srgbClr val="0070C0"/>
            </a:gs>
            <a:gs pos="100000">
              <a:srgbClr val="0070C0"/>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302CEEE3-C6C3-4801-AF91-535E02B9484E}">
      <dsp:nvSpPr>
        <dsp:cNvPr id="0" name=""/>
        <dsp:cNvSpPr/>
      </dsp:nvSpPr>
      <dsp:spPr>
        <a:xfrm>
          <a:off x="4350924" y="1754078"/>
          <a:ext cx="1404170" cy="92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Documento de Apertura</a:t>
          </a:r>
        </a:p>
      </dsp:txBody>
      <dsp:txXfrm>
        <a:off x="4350924" y="1754078"/>
        <a:ext cx="1404170" cy="927298"/>
      </dsp:txXfrm>
    </dsp:sp>
    <dsp:sp modelId="{CF2EF3DB-FBED-4E93-BF11-5D93C60AC442}">
      <dsp:nvSpPr>
        <dsp:cNvPr id="0" name=""/>
        <dsp:cNvSpPr/>
      </dsp:nvSpPr>
      <dsp:spPr>
        <a:xfrm>
          <a:off x="1844206" y="391"/>
          <a:ext cx="3480275" cy="3480275"/>
        </a:xfrm>
        <a:prstGeom prst="circularArrow">
          <a:avLst>
            <a:gd name="adj1" fmla="val 5196"/>
            <a:gd name="adj2" fmla="val 335585"/>
            <a:gd name="adj3" fmla="val 3302751"/>
            <a:gd name="adj4" fmla="val 2252161"/>
            <a:gd name="adj5" fmla="val 6062"/>
          </a:avLst>
        </a:prstGeom>
        <a:gradFill rotWithShape="0">
          <a:gsLst>
            <a:gs pos="0">
              <a:srgbClr val="00B0F0"/>
            </a:gs>
            <a:gs pos="30000">
              <a:srgbClr val="00B0F0"/>
            </a:gs>
            <a:gs pos="45000">
              <a:srgbClr val="00B0F0"/>
            </a:gs>
            <a:gs pos="55000">
              <a:srgbClr val="0070C0"/>
            </a:gs>
            <a:gs pos="73000">
              <a:srgbClr val="0070C0"/>
            </a:gs>
            <a:gs pos="100000">
              <a:srgbClr val="0070C0"/>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66F15386-12A4-4C0E-A36B-90456196EC0F}">
      <dsp:nvSpPr>
        <dsp:cNvPr id="0" name=""/>
        <dsp:cNvSpPr/>
      </dsp:nvSpPr>
      <dsp:spPr>
        <a:xfrm>
          <a:off x="2827182" y="2821126"/>
          <a:ext cx="1514324" cy="92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Documento de Aceptación</a:t>
          </a:r>
        </a:p>
      </dsp:txBody>
      <dsp:txXfrm>
        <a:off x="2827182" y="2821126"/>
        <a:ext cx="1514324" cy="927298"/>
      </dsp:txXfrm>
    </dsp:sp>
    <dsp:sp modelId="{7623303F-B298-4F1C-BC5E-D11715012EDB}">
      <dsp:nvSpPr>
        <dsp:cNvPr id="0" name=""/>
        <dsp:cNvSpPr/>
      </dsp:nvSpPr>
      <dsp:spPr>
        <a:xfrm>
          <a:off x="1844206" y="391"/>
          <a:ext cx="3480275" cy="3480275"/>
        </a:xfrm>
        <a:prstGeom prst="circularArrow">
          <a:avLst>
            <a:gd name="adj1" fmla="val 5196"/>
            <a:gd name="adj2" fmla="val 335585"/>
            <a:gd name="adj3" fmla="val 8212254"/>
            <a:gd name="adj4" fmla="val 7161664"/>
            <a:gd name="adj5" fmla="val 6062"/>
          </a:avLst>
        </a:prstGeom>
        <a:gradFill rotWithShape="0">
          <a:gsLst>
            <a:gs pos="0">
              <a:srgbClr val="00B0F0"/>
            </a:gs>
            <a:gs pos="30000">
              <a:srgbClr val="00B0F0"/>
            </a:gs>
            <a:gs pos="45000">
              <a:srgbClr val="00B0F0"/>
            </a:gs>
            <a:gs pos="55000">
              <a:srgbClr val="0070C0"/>
            </a:gs>
            <a:gs pos="73000">
              <a:srgbClr val="0070C0"/>
            </a:gs>
            <a:gs pos="100000">
              <a:srgbClr val="0070C0"/>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A3011942-7E23-48CA-BA15-3C9DAFE70447}">
      <dsp:nvSpPr>
        <dsp:cNvPr id="0" name=""/>
        <dsp:cNvSpPr/>
      </dsp:nvSpPr>
      <dsp:spPr>
        <a:xfrm>
          <a:off x="1397848" y="1754078"/>
          <a:ext cx="1435661" cy="92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Inscripción en el registro mercantil</a:t>
          </a:r>
        </a:p>
      </dsp:txBody>
      <dsp:txXfrm>
        <a:off x="1397848" y="1754078"/>
        <a:ext cx="1435661" cy="927298"/>
      </dsp:txXfrm>
    </dsp:sp>
    <dsp:sp modelId="{B4EA9F33-F3AB-4126-AC0E-D2D534B19589}">
      <dsp:nvSpPr>
        <dsp:cNvPr id="0" name=""/>
        <dsp:cNvSpPr/>
      </dsp:nvSpPr>
      <dsp:spPr>
        <a:xfrm>
          <a:off x="1844206" y="391"/>
          <a:ext cx="3480275" cy="3480275"/>
        </a:xfrm>
        <a:prstGeom prst="circularArrow">
          <a:avLst>
            <a:gd name="adj1" fmla="val 5196"/>
            <a:gd name="adj2" fmla="val 335585"/>
            <a:gd name="adj3" fmla="val 12299347"/>
            <a:gd name="adj4" fmla="val 10769837"/>
            <a:gd name="adj5" fmla="val 6062"/>
          </a:avLst>
        </a:prstGeom>
        <a:gradFill rotWithShape="0">
          <a:gsLst>
            <a:gs pos="0">
              <a:srgbClr val="00B0F0"/>
            </a:gs>
            <a:gs pos="30000">
              <a:srgbClr val="00B0F0"/>
            </a:gs>
            <a:gs pos="45000">
              <a:srgbClr val="00B0F0"/>
            </a:gs>
            <a:gs pos="55000">
              <a:srgbClr val="0070C0"/>
            </a:gs>
            <a:gs pos="73000">
              <a:srgbClr val="0070C0"/>
            </a:gs>
            <a:gs pos="100000">
              <a:srgbClr val="0070C0"/>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5E813DF5-ADC4-4953-B8C6-D6E3AE3168F4}">
      <dsp:nvSpPr>
        <dsp:cNvPr id="0" name=""/>
        <dsp:cNvSpPr/>
      </dsp:nvSpPr>
      <dsp:spPr>
        <a:xfrm>
          <a:off x="1974666" y="27558"/>
          <a:ext cx="1403984" cy="92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Entrega de Documentos</a:t>
          </a:r>
        </a:p>
      </dsp:txBody>
      <dsp:txXfrm>
        <a:off x="1974666" y="27558"/>
        <a:ext cx="1403984" cy="927298"/>
      </dsp:txXfrm>
    </dsp:sp>
    <dsp:sp modelId="{4104D253-024D-4F44-8328-E2A49E58A506}">
      <dsp:nvSpPr>
        <dsp:cNvPr id="0" name=""/>
        <dsp:cNvSpPr/>
      </dsp:nvSpPr>
      <dsp:spPr>
        <a:xfrm>
          <a:off x="1844206" y="391"/>
          <a:ext cx="3480275" cy="3480275"/>
        </a:xfrm>
        <a:prstGeom prst="circularArrow">
          <a:avLst>
            <a:gd name="adj1" fmla="val 5196"/>
            <a:gd name="adj2" fmla="val 335585"/>
            <a:gd name="adj3" fmla="val 16867067"/>
            <a:gd name="adj4" fmla="val 15740729"/>
            <a:gd name="adj5" fmla="val 6062"/>
          </a:avLst>
        </a:prstGeom>
        <a:gradFill rotWithShape="0">
          <a:gsLst>
            <a:gs pos="0">
              <a:srgbClr val="00B0F0"/>
            </a:gs>
            <a:gs pos="30000">
              <a:srgbClr val="00B0F0"/>
            </a:gs>
            <a:gs pos="45000">
              <a:srgbClr val="00B0F0"/>
            </a:gs>
            <a:gs pos="55000">
              <a:srgbClr val="0070C0"/>
            </a:gs>
            <a:gs pos="73000">
              <a:srgbClr val="0070C0"/>
            </a:gs>
            <a:gs pos="100000">
              <a:srgbClr val="0070C0"/>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D0FA8-EF19-4EA3-8DA8-C1E52CA4F463}" type="datetimeFigureOut">
              <a:rPr lang="es-CO" smtClean="0"/>
              <a:pPr/>
              <a:t>1/10/2019</a:t>
            </a:fld>
            <a:endParaRPr lang="es-CO"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66BD16-AA67-4C59-B919-B700BEF23AFB}" type="slidenum">
              <a:rPr lang="es-CO" smtClean="0"/>
              <a:pPr/>
              <a:t>‹Nº›</a:t>
            </a:fld>
            <a:endParaRPr lang="es-CO" dirty="0"/>
          </a:p>
        </p:txBody>
      </p:sp>
    </p:spTree>
    <p:extLst>
      <p:ext uri="{BB962C8B-B14F-4D97-AF65-F5344CB8AC3E}">
        <p14:creationId xmlns:p14="http://schemas.microsoft.com/office/powerpoint/2010/main" val="426609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0C77E-A1C7-4237-B40B-40F8BADAFA1A}" type="datetimeFigureOut">
              <a:rPr lang="es-ES" smtClean="0"/>
              <a:pPr/>
              <a:t>01/10/2019</a:t>
            </a:fld>
            <a:endParaRPr lang="es-ES"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BD145-355F-4940-8F78-3AAB6E74B019}" type="slidenum">
              <a:rPr lang="es-ES" smtClean="0"/>
              <a:pPr/>
              <a:t>‹Nº›</a:t>
            </a:fld>
            <a:endParaRPr lang="es-ES" dirty="0"/>
          </a:p>
        </p:txBody>
      </p:sp>
    </p:spTree>
    <p:extLst>
      <p:ext uri="{BB962C8B-B14F-4D97-AF65-F5344CB8AC3E}">
        <p14:creationId xmlns:p14="http://schemas.microsoft.com/office/powerpoint/2010/main" val="406703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99BD145-355F-4940-8F78-3AAB6E74B019}" type="slidenum">
              <a:rPr lang="es-ES" smtClean="0"/>
              <a:pPr/>
              <a:t>1</a:t>
            </a:fld>
            <a:endParaRPr lang="es-ES" dirty="0"/>
          </a:p>
        </p:txBody>
      </p:sp>
    </p:spTree>
    <p:extLst>
      <p:ext uri="{BB962C8B-B14F-4D97-AF65-F5344CB8AC3E}">
        <p14:creationId xmlns:p14="http://schemas.microsoft.com/office/powerpoint/2010/main" val="183524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D99BD145-355F-4940-8F78-3AAB6E74B019}" type="slidenum">
              <a:rPr lang="es-ES" smtClean="0"/>
              <a:pPr/>
              <a:t>9</a:t>
            </a:fld>
            <a:endParaRPr lang="es-ES" dirty="0"/>
          </a:p>
        </p:txBody>
      </p:sp>
    </p:spTree>
    <p:extLst>
      <p:ext uri="{BB962C8B-B14F-4D97-AF65-F5344CB8AC3E}">
        <p14:creationId xmlns:p14="http://schemas.microsoft.com/office/powerpoint/2010/main" val="36922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99BD145-355F-4940-8F78-3AAB6E74B019}" type="slidenum">
              <a:rPr lang="es-ES" smtClean="0"/>
              <a:pPr/>
              <a:t>11</a:t>
            </a:fld>
            <a:endParaRPr lang="es-ES" dirty="0"/>
          </a:p>
        </p:txBody>
      </p:sp>
    </p:spTree>
    <p:extLst>
      <p:ext uri="{BB962C8B-B14F-4D97-AF65-F5344CB8AC3E}">
        <p14:creationId xmlns:p14="http://schemas.microsoft.com/office/powerpoint/2010/main" val="52641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99BD145-355F-4940-8F78-3AAB6E74B019}" type="slidenum">
              <a:rPr lang="es-ES" smtClean="0"/>
              <a:pPr/>
              <a:t>14</a:t>
            </a:fld>
            <a:endParaRPr lang="es-ES" dirty="0"/>
          </a:p>
        </p:txBody>
      </p:sp>
    </p:spTree>
    <p:extLst>
      <p:ext uri="{BB962C8B-B14F-4D97-AF65-F5344CB8AC3E}">
        <p14:creationId xmlns:p14="http://schemas.microsoft.com/office/powerpoint/2010/main" val="192213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99BD145-355F-4940-8F78-3AAB6E74B019}" type="slidenum">
              <a:rPr lang="es-ES" smtClean="0"/>
              <a:pPr/>
              <a:t>24</a:t>
            </a:fld>
            <a:endParaRPr lang="es-ES" dirty="0"/>
          </a:p>
        </p:txBody>
      </p:sp>
    </p:spTree>
    <p:extLst>
      <p:ext uri="{BB962C8B-B14F-4D97-AF65-F5344CB8AC3E}">
        <p14:creationId xmlns:p14="http://schemas.microsoft.com/office/powerpoint/2010/main" val="305905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tudio de Mercado">
    <p:spTree>
      <p:nvGrpSpPr>
        <p:cNvPr id="1" name=""/>
        <p:cNvGrpSpPr/>
        <p:nvPr/>
      </p:nvGrpSpPr>
      <p:grpSpPr>
        <a:xfrm>
          <a:off x="0" y="0"/>
          <a:ext cx="0" cy="0"/>
          <a:chOff x="0" y="0"/>
          <a:chExt cx="0" cy="0"/>
        </a:xfrm>
      </p:grpSpPr>
      <p:sp>
        <p:nvSpPr>
          <p:cNvPr id="23554" name="AutoShape 2"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6" name="AutoShape 4"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8" name="AutoShape 6"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16" name="12 CuadroTexto"/>
          <p:cNvSpPr txBox="1"/>
          <p:nvPr userDrawn="1"/>
        </p:nvSpPr>
        <p:spPr>
          <a:xfrm>
            <a:off x="8409709" y="882073"/>
            <a:ext cx="3261591" cy="461665"/>
          </a:xfrm>
          <a:prstGeom prst="rect">
            <a:avLst/>
          </a:prstGeom>
          <a:noFill/>
        </p:spPr>
        <p:txBody>
          <a:bodyPr wrap="square" rtlCol="0">
            <a:spAutoFit/>
          </a:bodyPr>
          <a:lstStyle/>
          <a:p>
            <a:pPr algn="r"/>
            <a:r>
              <a:rPr lang="es-CO" sz="2400" b="0" i="1" kern="1200" dirty="0">
                <a:solidFill>
                  <a:srgbClr val="0070C0"/>
                </a:solidFill>
                <a:latin typeface="Franklin Gothic Medium" panose="020B0603020102020204" pitchFamily="34" charset="0"/>
                <a:ea typeface="+mn-ea"/>
                <a:cs typeface="+mn-cs"/>
              </a:rPr>
              <a:t>Estudio de Mercado</a:t>
            </a:r>
          </a:p>
        </p:txBody>
      </p:sp>
    </p:spTree>
    <p:extLst>
      <p:ext uri="{BB962C8B-B14F-4D97-AF65-F5344CB8AC3E}">
        <p14:creationId xmlns:p14="http://schemas.microsoft.com/office/powerpoint/2010/main" val="40635075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tudio Tecnico">
    <p:spTree>
      <p:nvGrpSpPr>
        <p:cNvPr id="1" name=""/>
        <p:cNvGrpSpPr/>
        <p:nvPr/>
      </p:nvGrpSpPr>
      <p:grpSpPr>
        <a:xfrm>
          <a:off x="0" y="0"/>
          <a:ext cx="0" cy="0"/>
          <a:chOff x="0" y="0"/>
          <a:chExt cx="0" cy="0"/>
        </a:xfrm>
      </p:grpSpPr>
      <p:sp>
        <p:nvSpPr>
          <p:cNvPr id="23554" name="AutoShape 2"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6" name="AutoShape 4"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8" name="AutoShape 6"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6" name="12 CuadroTexto">
            <a:extLst>
              <a:ext uri="{FF2B5EF4-FFF2-40B4-BE49-F238E27FC236}">
                <a16:creationId xmlns:a16="http://schemas.microsoft.com/office/drawing/2014/main" id="{169C5231-7F7C-4A2B-9C5B-CB8E92386B52}"/>
              </a:ext>
            </a:extLst>
          </p:cNvPr>
          <p:cNvSpPr txBox="1"/>
          <p:nvPr userDrawn="1"/>
        </p:nvSpPr>
        <p:spPr>
          <a:xfrm>
            <a:off x="8409709" y="882073"/>
            <a:ext cx="3261591" cy="461665"/>
          </a:xfrm>
          <a:prstGeom prst="rect">
            <a:avLst/>
          </a:prstGeom>
          <a:noFill/>
        </p:spPr>
        <p:txBody>
          <a:bodyPr wrap="square" rtlCol="0">
            <a:spAutoFit/>
          </a:bodyPr>
          <a:lstStyle/>
          <a:p>
            <a:pPr algn="r"/>
            <a:r>
              <a:rPr lang="es-CO" sz="2400" b="0" i="1" kern="1200" dirty="0">
                <a:solidFill>
                  <a:srgbClr val="0070C0"/>
                </a:solidFill>
                <a:latin typeface="Franklin Gothic Medium" panose="020B0603020102020204" pitchFamily="34" charset="0"/>
                <a:ea typeface="+mn-ea"/>
                <a:cs typeface="+mn-cs"/>
              </a:rPr>
              <a:t>Estudio Técnico</a:t>
            </a:r>
          </a:p>
        </p:txBody>
      </p:sp>
    </p:spTree>
    <p:extLst>
      <p:ext uri="{BB962C8B-B14F-4D97-AF65-F5344CB8AC3E}">
        <p14:creationId xmlns:p14="http://schemas.microsoft.com/office/powerpoint/2010/main" val="23001789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tudio Legal">
    <p:spTree>
      <p:nvGrpSpPr>
        <p:cNvPr id="1" name=""/>
        <p:cNvGrpSpPr/>
        <p:nvPr/>
      </p:nvGrpSpPr>
      <p:grpSpPr>
        <a:xfrm>
          <a:off x="0" y="0"/>
          <a:ext cx="0" cy="0"/>
          <a:chOff x="0" y="0"/>
          <a:chExt cx="0" cy="0"/>
        </a:xfrm>
      </p:grpSpPr>
      <p:sp>
        <p:nvSpPr>
          <p:cNvPr id="23554" name="AutoShape 2"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6" name="AutoShape 4"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8" name="AutoShape 6"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6" name="12 CuadroTexto">
            <a:extLst>
              <a:ext uri="{FF2B5EF4-FFF2-40B4-BE49-F238E27FC236}">
                <a16:creationId xmlns:a16="http://schemas.microsoft.com/office/drawing/2014/main" id="{94BA84B7-506D-4A9E-9887-C53B1A84EA23}"/>
              </a:ext>
            </a:extLst>
          </p:cNvPr>
          <p:cNvSpPr txBox="1"/>
          <p:nvPr userDrawn="1"/>
        </p:nvSpPr>
        <p:spPr>
          <a:xfrm>
            <a:off x="8409709" y="882073"/>
            <a:ext cx="3261591" cy="461665"/>
          </a:xfrm>
          <a:prstGeom prst="rect">
            <a:avLst/>
          </a:prstGeom>
          <a:noFill/>
        </p:spPr>
        <p:txBody>
          <a:bodyPr wrap="square" rtlCol="0">
            <a:spAutoFit/>
          </a:bodyPr>
          <a:lstStyle/>
          <a:p>
            <a:pPr algn="r"/>
            <a:r>
              <a:rPr lang="es-CO" sz="2400" b="0" i="1" kern="1200" dirty="0">
                <a:solidFill>
                  <a:srgbClr val="0070C0"/>
                </a:solidFill>
                <a:latin typeface="Franklin Gothic Medium" panose="020B0603020102020204" pitchFamily="34" charset="0"/>
                <a:ea typeface="+mn-ea"/>
                <a:cs typeface="+mn-cs"/>
              </a:rPr>
              <a:t>Estudio Legal</a:t>
            </a:r>
          </a:p>
        </p:txBody>
      </p:sp>
    </p:spTree>
    <p:extLst>
      <p:ext uri="{BB962C8B-B14F-4D97-AF65-F5344CB8AC3E}">
        <p14:creationId xmlns:p14="http://schemas.microsoft.com/office/powerpoint/2010/main" val="134763082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studio Administrativo">
    <p:spTree>
      <p:nvGrpSpPr>
        <p:cNvPr id="1" name=""/>
        <p:cNvGrpSpPr/>
        <p:nvPr/>
      </p:nvGrpSpPr>
      <p:grpSpPr>
        <a:xfrm>
          <a:off x="0" y="0"/>
          <a:ext cx="0" cy="0"/>
          <a:chOff x="0" y="0"/>
          <a:chExt cx="0" cy="0"/>
        </a:xfrm>
      </p:grpSpPr>
      <p:sp>
        <p:nvSpPr>
          <p:cNvPr id="23554" name="AutoShape 2"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6" name="AutoShape 4"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8" name="AutoShape 6"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6" name="12 CuadroTexto">
            <a:extLst>
              <a:ext uri="{FF2B5EF4-FFF2-40B4-BE49-F238E27FC236}">
                <a16:creationId xmlns:a16="http://schemas.microsoft.com/office/drawing/2014/main" id="{542611C8-2F23-4A8C-A206-06D24C33E352}"/>
              </a:ext>
            </a:extLst>
          </p:cNvPr>
          <p:cNvSpPr txBox="1"/>
          <p:nvPr userDrawn="1"/>
        </p:nvSpPr>
        <p:spPr>
          <a:xfrm>
            <a:off x="8409709" y="882073"/>
            <a:ext cx="3261591" cy="461665"/>
          </a:xfrm>
          <a:prstGeom prst="rect">
            <a:avLst/>
          </a:prstGeom>
          <a:noFill/>
        </p:spPr>
        <p:txBody>
          <a:bodyPr wrap="square" rtlCol="0">
            <a:spAutoFit/>
          </a:bodyPr>
          <a:lstStyle/>
          <a:p>
            <a:pPr algn="r"/>
            <a:r>
              <a:rPr lang="es-CO" sz="2400" b="0" i="1" kern="1200" dirty="0">
                <a:solidFill>
                  <a:srgbClr val="0070C0"/>
                </a:solidFill>
                <a:latin typeface="Franklin Gothic Medium" panose="020B0603020102020204" pitchFamily="34" charset="0"/>
                <a:ea typeface="+mn-ea"/>
                <a:cs typeface="+mn-cs"/>
              </a:rPr>
              <a:t>Estudio Administrativo</a:t>
            </a:r>
          </a:p>
        </p:txBody>
      </p:sp>
    </p:spTree>
    <p:extLst>
      <p:ext uri="{BB962C8B-B14F-4D97-AF65-F5344CB8AC3E}">
        <p14:creationId xmlns:p14="http://schemas.microsoft.com/office/powerpoint/2010/main" val="428206291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studio Financiero">
    <p:spTree>
      <p:nvGrpSpPr>
        <p:cNvPr id="1" name=""/>
        <p:cNvGrpSpPr/>
        <p:nvPr/>
      </p:nvGrpSpPr>
      <p:grpSpPr>
        <a:xfrm>
          <a:off x="0" y="0"/>
          <a:ext cx="0" cy="0"/>
          <a:chOff x="0" y="0"/>
          <a:chExt cx="0" cy="0"/>
        </a:xfrm>
      </p:grpSpPr>
      <p:sp>
        <p:nvSpPr>
          <p:cNvPr id="23554" name="AutoShape 2"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6" name="AutoShape 4"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23558" name="AutoShape 6" descr="Resultado de imagen para universidad san buenaventura cali"/>
          <p:cNvSpPr>
            <a:spLocks noChangeAspect="1" noChangeArrowheads="1"/>
          </p:cNvSpPr>
          <p:nvPr userDrawn="1"/>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CO" sz="1800" dirty="0">
              <a:latin typeface="Calibri" panose="020F0502020204030204" pitchFamily="34" charset="0"/>
            </a:endParaRPr>
          </a:p>
        </p:txBody>
      </p:sp>
      <p:sp>
        <p:nvSpPr>
          <p:cNvPr id="6" name="12 CuadroTexto">
            <a:extLst>
              <a:ext uri="{FF2B5EF4-FFF2-40B4-BE49-F238E27FC236}">
                <a16:creationId xmlns:a16="http://schemas.microsoft.com/office/drawing/2014/main" id="{87D47A3A-1E7C-4D5A-91B4-80A6852A5ECD}"/>
              </a:ext>
            </a:extLst>
          </p:cNvPr>
          <p:cNvSpPr txBox="1"/>
          <p:nvPr userDrawn="1"/>
        </p:nvSpPr>
        <p:spPr>
          <a:xfrm>
            <a:off x="8409709" y="882073"/>
            <a:ext cx="3261591" cy="461665"/>
          </a:xfrm>
          <a:prstGeom prst="rect">
            <a:avLst/>
          </a:prstGeom>
          <a:noFill/>
        </p:spPr>
        <p:txBody>
          <a:bodyPr wrap="square" rtlCol="0">
            <a:spAutoFit/>
          </a:bodyPr>
          <a:lstStyle/>
          <a:p>
            <a:pPr algn="r"/>
            <a:r>
              <a:rPr lang="es-CO" sz="2400" b="0" i="1" kern="1200" dirty="0">
                <a:solidFill>
                  <a:srgbClr val="0070C0"/>
                </a:solidFill>
                <a:latin typeface="Franklin Gothic Medium" panose="020B0603020102020204" pitchFamily="34" charset="0"/>
                <a:ea typeface="+mn-ea"/>
                <a:cs typeface="+mn-cs"/>
              </a:rPr>
              <a:t>Estudio Financiero</a:t>
            </a:r>
          </a:p>
        </p:txBody>
      </p:sp>
    </p:spTree>
    <p:extLst>
      <p:ext uri="{BB962C8B-B14F-4D97-AF65-F5344CB8AC3E}">
        <p14:creationId xmlns:p14="http://schemas.microsoft.com/office/powerpoint/2010/main" val="27616404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Conector recto"/>
          <p:cNvSpPr>
            <a:spLocks noChangeShapeType="1"/>
          </p:cNvSpPr>
          <p:nvPr/>
        </p:nvSpPr>
        <p:spPr bwMode="auto">
          <a:xfrm flipV="1">
            <a:off x="609600" y="6323194"/>
            <a:ext cx="9213851" cy="2998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latin typeface="Calibri" panose="020F0502020204030204" pitchFamily="34" charset="0"/>
            </a:endParaRPr>
          </a:p>
        </p:txBody>
      </p:sp>
      <p:sp>
        <p:nvSpPr>
          <p:cNvPr id="29" name="28 Conector recto"/>
          <p:cNvSpPr>
            <a:spLocks noChangeShapeType="1"/>
          </p:cNvSpPr>
          <p:nvPr/>
        </p:nvSpPr>
        <p:spPr bwMode="auto">
          <a:xfrm>
            <a:off x="609600" y="870413"/>
            <a:ext cx="10972800" cy="0"/>
          </a:xfrm>
          <a:prstGeom prst="line">
            <a:avLst/>
          </a:prstGeom>
          <a:noFill/>
          <a:ln w="25400"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latin typeface="Calibri" panose="020F0502020204030204" pitchFamily="34" charset="0"/>
            </a:endParaRPr>
          </a:p>
        </p:txBody>
      </p:sp>
      <p:sp>
        <p:nvSpPr>
          <p:cNvPr id="12" name="12 CuadroTexto"/>
          <p:cNvSpPr txBox="1"/>
          <p:nvPr userDrawn="1"/>
        </p:nvSpPr>
        <p:spPr>
          <a:xfrm>
            <a:off x="609600" y="6353174"/>
            <a:ext cx="9080665" cy="369332"/>
          </a:xfrm>
          <a:prstGeom prst="rect">
            <a:avLst/>
          </a:prstGeom>
          <a:noFill/>
        </p:spPr>
        <p:txBody>
          <a:bodyPr wrap="square" rtlCol="0">
            <a:spAutoFit/>
          </a:bodyPr>
          <a:lstStyle/>
          <a:p>
            <a:r>
              <a:rPr lang="es-CO" sz="1800" b="0" dirty="0">
                <a:solidFill>
                  <a:srgbClr val="0070C0"/>
                </a:solidFill>
                <a:latin typeface="Franklin Gothic Medium" panose="020B0603020102020204" pitchFamily="34" charset="0"/>
              </a:rPr>
              <a:t>RUBEN</a:t>
            </a:r>
            <a:r>
              <a:rPr lang="es-CO" sz="1800" b="0" baseline="0" dirty="0">
                <a:solidFill>
                  <a:srgbClr val="0070C0"/>
                </a:solidFill>
                <a:latin typeface="Franklin Gothic Medium" panose="020B0603020102020204" pitchFamily="34" charset="0"/>
              </a:rPr>
              <a:t> DARIO GONZALEZ FRANCO – JUAN CARLOS ORDOÑEZ ERASO</a:t>
            </a:r>
            <a:endParaRPr lang="es-CO" sz="1800" b="0" dirty="0">
              <a:solidFill>
                <a:srgbClr val="0070C0"/>
              </a:solidFill>
              <a:latin typeface="Franklin Gothic Medium" panose="020B0603020102020204" pitchFamily="34" charset="0"/>
            </a:endParaRPr>
          </a:p>
        </p:txBody>
      </p:sp>
      <p:sp>
        <p:nvSpPr>
          <p:cNvPr id="15" name="14 CuadroTexto"/>
          <p:cNvSpPr txBox="1"/>
          <p:nvPr userDrawn="1"/>
        </p:nvSpPr>
        <p:spPr>
          <a:xfrm>
            <a:off x="7975601" y="347193"/>
            <a:ext cx="3695700" cy="523220"/>
          </a:xfrm>
          <a:prstGeom prst="rect">
            <a:avLst/>
          </a:prstGeom>
          <a:noFill/>
        </p:spPr>
        <p:txBody>
          <a:bodyPr wrap="square" rtlCol="0">
            <a:spAutoFit/>
          </a:bodyPr>
          <a:lstStyle/>
          <a:p>
            <a:pPr algn="r"/>
            <a:r>
              <a:rPr lang="es-CO" sz="2800" b="1" dirty="0">
                <a:solidFill>
                  <a:srgbClr val="0070C0"/>
                </a:solidFill>
                <a:latin typeface="Franklin Gothic Medium" panose="020B0603020102020204" pitchFamily="34" charset="0"/>
              </a:rPr>
              <a:t>Trabajo de Grado</a:t>
            </a:r>
          </a:p>
        </p:txBody>
      </p:sp>
      <p:pic>
        <p:nvPicPr>
          <p:cNvPr id="1026" name="Picture 2" descr="G:\RUBEN GONZALEZ\Plan de Trabajo\FUP-35-Logo-Horizontal-alta.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690265" y="5585558"/>
            <a:ext cx="2358860" cy="141531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33F5010F-5002-4D6C-B0C2-DD1CE876D08F}"/>
              </a:ext>
            </a:extLst>
          </p:cNvPr>
          <p:cNvPicPr>
            <a:picLocks noChangeAspect="1"/>
          </p:cNvPicPr>
          <p:nvPr userDrawn="1"/>
        </p:nvPicPr>
        <p:blipFill rotWithShape="1">
          <a:blip r:embed="rId9"/>
          <a:srcRect b="13676"/>
          <a:stretch/>
        </p:blipFill>
        <p:spPr>
          <a:xfrm>
            <a:off x="609600" y="88031"/>
            <a:ext cx="2481600" cy="66715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80" r:id="rId2"/>
    <p:sldLayoutId id="2147483676" r:id="rId3"/>
    <p:sldLayoutId id="2147483677" r:id="rId4"/>
    <p:sldLayoutId id="2147483678" r:id="rId5"/>
    <p:sldLayoutId id="2147483679" r:id="rId6"/>
  </p:sldLayoutIdLst>
  <p:transition spd="slow">
    <p:push dir="u"/>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colombianadeaduanas.com/" TargetMode="External"/><Relationship Id="rId3" Type="http://schemas.openxmlformats.org/officeDocument/2006/relationships/hyperlink" Target="http://wbasco.org/es" TargetMode="External"/><Relationship Id="rId7" Type="http://schemas.openxmlformats.org/officeDocument/2006/relationships/hyperlink" Target="https://www.cccauca.org.co/informacion-economica/perfiles-de-comercio-exterior" TargetMode="External"/><Relationship Id="rId2" Type="http://schemas.openxmlformats.org/officeDocument/2006/relationships/hyperlink" Target="http://estudiodefactibilidadyproyectos.blogspot.com/2010/09/factibilidad-y-viabilidad.html" TargetMode="External"/><Relationship Id="rId1" Type="http://schemas.openxmlformats.org/officeDocument/2006/relationships/slideLayout" Target="../slideLayouts/slideLayout1.xml"/><Relationship Id="rId6" Type="http://schemas.openxmlformats.org/officeDocument/2006/relationships/hyperlink" Target="http://www.ruedasnegocios.com/172/files/documentosinteres/ComoExportarColombia03.pdf" TargetMode="External"/><Relationship Id="rId5" Type="http://schemas.openxmlformats.org/officeDocument/2006/relationships/hyperlink" Target="https://www.cccauca.org.co/sites/default/files/archivos/sucursales_de_sociedades_curvas.pdf" TargetMode="External"/><Relationship Id="rId4" Type="http://schemas.openxmlformats.org/officeDocument/2006/relationships/hyperlink" Target="https://www.cccauca.org.co/sites/default/files/archivos/boletin_no._3.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dian.gov.co/aduanas/Paginas/Exportacion.aspx" TargetMode="External"/><Relationship Id="rId7" Type="http://schemas.openxmlformats.org/officeDocument/2006/relationships/hyperlink" Target="http://www.mincit.gov.co/loader.php?lServicio=Documentos&amp;lFuncion=verPdf&amp;id=77510&amp;name=Perfil_departamento_Cauca.pdf&amp;prefijo=file" TargetMode="External"/><Relationship Id="rId2" Type="http://schemas.openxmlformats.org/officeDocument/2006/relationships/hyperlink" Target="http://www.dane.gov.co/index.php/estadisticas-por-tema/comercio-internacional/exportaciones" TargetMode="External"/><Relationship Id="rId1" Type="http://schemas.openxmlformats.org/officeDocument/2006/relationships/slideLayout" Target="../slideLayouts/slideLayout1.xml"/><Relationship Id="rId6" Type="http://schemas.openxmlformats.org/officeDocument/2006/relationships/hyperlink" Target="https://www.gestiondeoperaciones.net/proyeccion-de-demanda/como-utilizar-una-regresion-lineal-para-realizar-un-pronostico-de-demanda/" TargetMode="External"/><Relationship Id="rId5" Type="http://schemas.openxmlformats.org/officeDocument/2006/relationships/hyperlink" Target="https://www.excelfreeblog.com/pronostico-a-traves-de-una-regresion-lineal/" TargetMode="External"/><Relationship Id="rId4" Type="http://schemas.openxmlformats.org/officeDocument/2006/relationships/hyperlink" Target="https://www.diariodelexportador.com/2017/12/el-proceso-de-exportacion-de-mercancias.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uin-juriscol.gov.co/viewDocument.asp?id=1300356#ver_1300360" TargetMode="External"/><Relationship Id="rId2" Type="http://schemas.openxmlformats.org/officeDocument/2006/relationships/hyperlink" Target="http://www.labormx.com/estudio-factibilidad.html" TargetMode="External"/><Relationship Id="rId1" Type="http://schemas.openxmlformats.org/officeDocument/2006/relationships/slideLayout" Target="../slideLayouts/slideLayout1.xml"/><Relationship Id="rId6" Type="http://schemas.openxmlformats.org/officeDocument/2006/relationships/hyperlink" Target="https://es.slideshare.net/chapman62/procesos-para-una-exportacion-maritima" TargetMode="External"/><Relationship Id="rId5" Type="http://schemas.openxmlformats.org/officeDocument/2006/relationships/hyperlink" Target="http://elpsicoasesor.com/teoria-clasica-de-la-administracion-henry-fayol/" TargetMode="External"/><Relationship Id="rId4" Type="http://schemas.openxmlformats.org/officeDocument/2006/relationships/hyperlink" Target="http://www.procolombia.co/"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380832F-2E80-49AA-AD8E-E72B2F866EEC}"/>
              </a:ext>
            </a:extLst>
          </p:cNvPr>
          <p:cNvSpPr txBox="1"/>
          <p:nvPr/>
        </p:nvSpPr>
        <p:spPr>
          <a:xfrm>
            <a:off x="1440872" y="1616885"/>
            <a:ext cx="9310255" cy="1569660"/>
          </a:xfrm>
          <a:prstGeom prst="rect">
            <a:avLst/>
          </a:prstGeom>
          <a:noFill/>
        </p:spPr>
        <p:txBody>
          <a:bodyPr wrap="square" rtlCol="0">
            <a:spAutoFit/>
          </a:bodyPr>
          <a:lstStyle/>
          <a:p>
            <a:pPr algn="ctr"/>
            <a:r>
              <a:rPr lang="es-CO" sz="2400" b="1" dirty="0">
                <a:solidFill>
                  <a:srgbClr val="0070C0"/>
                </a:solidFill>
              </a:rPr>
              <a:t>ESTUDIO DE FACTIBILIDAD PARA LA PUESTA EN MARCHA DE LA FILIAL POPAYÁN DE LA AGENCIA DE ADUANAS COLOMBIANA DE ADUANAS S.A.S NIVEL I CON FINES A LA INTERNACIONALIZACIÓN</a:t>
            </a:r>
          </a:p>
        </p:txBody>
      </p:sp>
      <p:sp>
        <p:nvSpPr>
          <p:cNvPr id="7" name="CuadroTexto 6">
            <a:extLst>
              <a:ext uri="{FF2B5EF4-FFF2-40B4-BE49-F238E27FC236}">
                <a16:creationId xmlns:a16="http://schemas.microsoft.com/office/drawing/2014/main" id="{1B1E60D9-C856-4A10-9BB3-6C78CC076890}"/>
              </a:ext>
            </a:extLst>
          </p:cNvPr>
          <p:cNvSpPr txBox="1"/>
          <p:nvPr/>
        </p:nvSpPr>
        <p:spPr>
          <a:xfrm>
            <a:off x="2680854" y="3671456"/>
            <a:ext cx="6830291" cy="2031325"/>
          </a:xfrm>
          <a:prstGeom prst="rect">
            <a:avLst/>
          </a:prstGeom>
          <a:noFill/>
        </p:spPr>
        <p:txBody>
          <a:bodyPr wrap="square" rtlCol="0">
            <a:spAutoFit/>
          </a:bodyPr>
          <a:lstStyle/>
          <a:p>
            <a:pPr algn="ctr"/>
            <a:r>
              <a:rPr lang="es-CO" dirty="0"/>
              <a:t>RUBEN DARIO GONZALEZ FRANCO</a:t>
            </a:r>
          </a:p>
          <a:p>
            <a:pPr algn="ctr"/>
            <a:r>
              <a:rPr lang="es-CO" dirty="0"/>
              <a:t>JUAN CARLOS ORDOÑEZ ERASO</a:t>
            </a:r>
          </a:p>
          <a:p>
            <a:pPr algn="ctr"/>
            <a:endParaRPr lang="es-CO" dirty="0"/>
          </a:p>
          <a:p>
            <a:pPr algn="ctr"/>
            <a:r>
              <a:rPr lang="es-CO" dirty="0"/>
              <a:t>FUNDACION UNIVERSITARIA DE POPAYAN</a:t>
            </a:r>
          </a:p>
          <a:p>
            <a:pPr algn="ctr"/>
            <a:r>
              <a:rPr lang="es-CO" dirty="0"/>
              <a:t>FACULTAD DE INGENIERÍAS</a:t>
            </a:r>
          </a:p>
          <a:p>
            <a:pPr algn="ctr"/>
            <a:r>
              <a:rPr lang="es-CO" dirty="0"/>
              <a:t>INGENIERÍA INDUSTRIAL</a:t>
            </a:r>
          </a:p>
          <a:p>
            <a:pPr algn="ctr"/>
            <a:r>
              <a:rPr lang="es-CO" dirty="0"/>
              <a:t>2019</a:t>
            </a:r>
          </a:p>
        </p:txBody>
      </p:sp>
    </p:spTree>
    <p:extLst>
      <p:ext uri="{BB962C8B-B14F-4D97-AF65-F5344CB8AC3E}">
        <p14:creationId xmlns:p14="http://schemas.microsoft.com/office/powerpoint/2010/main" val="8226203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p:cNvSpPr txBox="1"/>
          <p:nvPr/>
        </p:nvSpPr>
        <p:spPr>
          <a:xfrm>
            <a:off x="2383630" y="979849"/>
            <a:ext cx="7424740" cy="461665"/>
          </a:xfrm>
          <a:prstGeom prst="rect">
            <a:avLst/>
          </a:prstGeom>
          <a:noFill/>
        </p:spPr>
        <p:txBody>
          <a:bodyPr wrap="square" rtlCol="0">
            <a:spAutoFit/>
          </a:bodyPr>
          <a:lstStyle/>
          <a:p>
            <a:r>
              <a:rPr lang="es-ES" sz="2400" b="1" dirty="0">
                <a:solidFill>
                  <a:srgbClr val="0070C0"/>
                </a:solidFill>
              </a:rPr>
              <a:t>SEGMENTACIÓN DEL MERCADO</a:t>
            </a:r>
          </a:p>
        </p:txBody>
      </p:sp>
      <p:pic>
        <p:nvPicPr>
          <p:cNvPr id="33" name="Imagen 32">
            <a:extLst>
              <a:ext uri="{FF2B5EF4-FFF2-40B4-BE49-F238E27FC236}">
                <a16:creationId xmlns:a16="http://schemas.microsoft.com/office/drawing/2014/main" id="{AED9788F-2427-404C-A338-922432BBDA52}"/>
              </a:ext>
            </a:extLst>
          </p:cNvPr>
          <p:cNvPicPr>
            <a:picLocks noChangeAspect="1"/>
          </p:cNvPicPr>
          <p:nvPr/>
        </p:nvPicPr>
        <p:blipFill>
          <a:blip r:embed="rId2"/>
          <a:stretch>
            <a:fillRect/>
          </a:stretch>
        </p:blipFill>
        <p:spPr>
          <a:xfrm>
            <a:off x="9133723" y="4997754"/>
            <a:ext cx="2165379" cy="763581"/>
          </a:xfrm>
          <a:prstGeom prst="rect">
            <a:avLst/>
          </a:prstGeom>
        </p:spPr>
      </p:pic>
      <p:pic>
        <p:nvPicPr>
          <p:cNvPr id="36" name="Imagen 35">
            <a:extLst>
              <a:ext uri="{FF2B5EF4-FFF2-40B4-BE49-F238E27FC236}">
                <a16:creationId xmlns:a16="http://schemas.microsoft.com/office/drawing/2014/main" id="{A2DC8A28-49B6-4E9B-ADC5-E94C675ACDFE}"/>
              </a:ext>
            </a:extLst>
          </p:cNvPr>
          <p:cNvPicPr>
            <a:picLocks noChangeAspect="1"/>
          </p:cNvPicPr>
          <p:nvPr/>
        </p:nvPicPr>
        <p:blipFill>
          <a:blip r:embed="rId3"/>
          <a:stretch>
            <a:fillRect/>
          </a:stretch>
        </p:blipFill>
        <p:spPr>
          <a:xfrm>
            <a:off x="9969599" y="1680510"/>
            <a:ext cx="501788" cy="501788"/>
          </a:xfrm>
          <a:prstGeom prst="rect">
            <a:avLst/>
          </a:prstGeom>
        </p:spPr>
      </p:pic>
      <p:pic>
        <p:nvPicPr>
          <p:cNvPr id="38" name="Imagen 37">
            <a:extLst>
              <a:ext uri="{FF2B5EF4-FFF2-40B4-BE49-F238E27FC236}">
                <a16:creationId xmlns:a16="http://schemas.microsoft.com/office/drawing/2014/main" id="{9443698F-1AF8-48E0-B336-E0299EC1EA48}"/>
              </a:ext>
            </a:extLst>
          </p:cNvPr>
          <p:cNvPicPr>
            <a:picLocks noChangeAspect="1"/>
          </p:cNvPicPr>
          <p:nvPr/>
        </p:nvPicPr>
        <p:blipFill>
          <a:blip r:embed="rId4"/>
          <a:stretch>
            <a:fillRect/>
          </a:stretch>
        </p:blipFill>
        <p:spPr>
          <a:xfrm>
            <a:off x="9421862" y="1683519"/>
            <a:ext cx="501788" cy="501788"/>
          </a:xfrm>
          <a:prstGeom prst="rect">
            <a:avLst/>
          </a:prstGeom>
        </p:spPr>
      </p:pic>
      <p:pic>
        <p:nvPicPr>
          <p:cNvPr id="48" name="Imagen 47">
            <a:extLst>
              <a:ext uri="{FF2B5EF4-FFF2-40B4-BE49-F238E27FC236}">
                <a16:creationId xmlns:a16="http://schemas.microsoft.com/office/drawing/2014/main" id="{A737DCEC-1381-44C3-98C3-794AB1FF582D}"/>
              </a:ext>
            </a:extLst>
          </p:cNvPr>
          <p:cNvPicPr>
            <a:picLocks noChangeAspect="1"/>
          </p:cNvPicPr>
          <p:nvPr/>
        </p:nvPicPr>
        <p:blipFill>
          <a:blip r:embed="rId3"/>
          <a:stretch>
            <a:fillRect/>
          </a:stretch>
        </p:blipFill>
        <p:spPr>
          <a:xfrm>
            <a:off x="10517336" y="1680510"/>
            <a:ext cx="495712" cy="501788"/>
          </a:xfrm>
          <a:prstGeom prst="rect">
            <a:avLst/>
          </a:prstGeom>
        </p:spPr>
      </p:pic>
      <p:graphicFrame>
        <p:nvGraphicFramePr>
          <p:cNvPr id="45" name="Gráfico 44">
            <a:extLst>
              <a:ext uri="{FF2B5EF4-FFF2-40B4-BE49-F238E27FC236}">
                <a16:creationId xmlns:a16="http://schemas.microsoft.com/office/drawing/2014/main" id="{33D411F5-3C5D-454E-ABDA-4BDB1BE10D40}"/>
              </a:ext>
            </a:extLst>
          </p:cNvPr>
          <p:cNvGraphicFramePr/>
          <p:nvPr>
            <p:extLst>
              <p:ext uri="{D42A27DB-BD31-4B8C-83A1-F6EECF244321}">
                <p14:modId xmlns:p14="http://schemas.microsoft.com/office/powerpoint/2010/main" val="2816725035"/>
              </p:ext>
            </p:extLst>
          </p:nvPr>
        </p:nvGraphicFramePr>
        <p:xfrm>
          <a:off x="347578" y="1441514"/>
          <a:ext cx="8496171" cy="4962485"/>
        </p:xfrm>
        <a:graphic>
          <a:graphicData uri="http://schemas.openxmlformats.org/drawingml/2006/chart">
            <c:chart xmlns:c="http://schemas.openxmlformats.org/drawingml/2006/chart" xmlns:r="http://schemas.openxmlformats.org/officeDocument/2006/relationships" r:id="rId5"/>
          </a:graphicData>
        </a:graphic>
      </p:graphicFrame>
      <p:sp>
        <p:nvSpPr>
          <p:cNvPr id="54" name="CuadroTexto 53">
            <a:extLst>
              <a:ext uri="{FF2B5EF4-FFF2-40B4-BE49-F238E27FC236}">
                <a16:creationId xmlns:a16="http://schemas.microsoft.com/office/drawing/2014/main" id="{933851DF-C56B-47BE-A150-E5BB76D08EAE}"/>
              </a:ext>
            </a:extLst>
          </p:cNvPr>
          <p:cNvSpPr txBox="1"/>
          <p:nvPr/>
        </p:nvSpPr>
        <p:spPr>
          <a:xfrm>
            <a:off x="8556200" y="2268511"/>
            <a:ext cx="3320421" cy="707886"/>
          </a:xfrm>
          <a:prstGeom prst="rect">
            <a:avLst/>
          </a:prstGeom>
          <a:noFill/>
        </p:spPr>
        <p:txBody>
          <a:bodyPr wrap="square" rtlCol="0">
            <a:spAutoFit/>
          </a:bodyPr>
          <a:lstStyle/>
          <a:p>
            <a:pPr algn="ctr"/>
            <a:r>
              <a:rPr lang="es-ES" sz="2000" b="1" dirty="0">
                <a:solidFill>
                  <a:srgbClr val="0070C0"/>
                </a:solidFill>
              </a:rPr>
              <a:t>Empresas generadoras de desarrollo en el Cauca</a:t>
            </a:r>
          </a:p>
        </p:txBody>
      </p:sp>
      <p:sp>
        <p:nvSpPr>
          <p:cNvPr id="56" name="CuadroTexto 55">
            <a:extLst>
              <a:ext uri="{FF2B5EF4-FFF2-40B4-BE49-F238E27FC236}">
                <a16:creationId xmlns:a16="http://schemas.microsoft.com/office/drawing/2014/main" id="{2DC038C0-6A13-4F52-9A8D-71381C3F0D29}"/>
              </a:ext>
            </a:extLst>
          </p:cNvPr>
          <p:cNvSpPr txBox="1"/>
          <p:nvPr/>
        </p:nvSpPr>
        <p:spPr>
          <a:xfrm>
            <a:off x="8556200" y="3413418"/>
            <a:ext cx="3320421" cy="584775"/>
          </a:xfrm>
          <a:prstGeom prst="rect">
            <a:avLst/>
          </a:prstGeom>
          <a:noFill/>
        </p:spPr>
        <p:txBody>
          <a:bodyPr wrap="square" rtlCol="0">
            <a:spAutoFit/>
          </a:bodyPr>
          <a:lstStyle/>
          <a:p>
            <a:pPr algn="ctr"/>
            <a:r>
              <a:rPr lang="es-ES" sz="3200" b="1" dirty="0">
                <a:solidFill>
                  <a:srgbClr val="0070C0"/>
                </a:solidFill>
              </a:rPr>
              <a:t>4.536</a:t>
            </a:r>
          </a:p>
        </p:txBody>
      </p:sp>
      <p:sp>
        <p:nvSpPr>
          <p:cNvPr id="57" name="CuadroTexto 56">
            <a:extLst>
              <a:ext uri="{FF2B5EF4-FFF2-40B4-BE49-F238E27FC236}">
                <a16:creationId xmlns:a16="http://schemas.microsoft.com/office/drawing/2014/main" id="{D713B131-5CF2-45E8-883F-392A31BFA698}"/>
              </a:ext>
            </a:extLst>
          </p:cNvPr>
          <p:cNvSpPr txBox="1"/>
          <p:nvPr/>
        </p:nvSpPr>
        <p:spPr>
          <a:xfrm>
            <a:off x="8366079" y="3941530"/>
            <a:ext cx="3630304" cy="707886"/>
          </a:xfrm>
          <a:prstGeom prst="rect">
            <a:avLst/>
          </a:prstGeom>
          <a:noFill/>
        </p:spPr>
        <p:txBody>
          <a:bodyPr wrap="square" rtlCol="0">
            <a:spAutoFit/>
          </a:bodyPr>
          <a:lstStyle/>
          <a:p>
            <a:pPr algn="ctr"/>
            <a:r>
              <a:rPr lang="es-ES" sz="2000" dirty="0">
                <a:solidFill>
                  <a:srgbClr val="0070C0"/>
                </a:solidFill>
              </a:rPr>
              <a:t>Entidades registradas en Cámara de Comercio del Cauca</a:t>
            </a:r>
          </a:p>
        </p:txBody>
      </p:sp>
    </p:spTree>
    <p:extLst>
      <p:ext uri="{BB962C8B-B14F-4D97-AF65-F5344CB8AC3E}">
        <p14:creationId xmlns:p14="http://schemas.microsoft.com/office/powerpoint/2010/main" val="27584406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6342" y="1048537"/>
            <a:ext cx="5650367" cy="769441"/>
          </a:xfrm>
          <a:prstGeom prst="rect">
            <a:avLst/>
          </a:prstGeom>
          <a:noFill/>
        </p:spPr>
        <p:txBody>
          <a:bodyPr wrap="square" rtlCol="0">
            <a:spAutoFit/>
          </a:bodyPr>
          <a:lstStyle/>
          <a:p>
            <a:pPr algn="ctr"/>
            <a:r>
              <a:rPr lang="es-CO" sz="2400" b="1" dirty="0">
                <a:solidFill>
                  <a:srgbClr val="0070C0"/>
                </a:solidFill>
              </a:rPr>
              <a:t>INTELIGENCIA COMPETITIVA</a:t>
            </a:r>
          </a:p>
          <a:p>
            <a:r>
              <a:rPr lang="es-CO" sz="2000" dirty="0"/>
              <a:t>.</a:t>
            </a:r>
          </a:p>
        </p:txBody>
      </p:sp>
      <p:sp>
        <p:nvSpPr>
          <p:cNvPr id="7" name="Rectángulo: esquinas redondeadas 6">
            <a:extLst>
              <a:ext uri="{FF2B5EF4-FFF2-40B4-BE49-F238E27FC236}">
                <a16:creationId xmlns:a16="http://schemas.microsoft.com/office/drawing/2014/main" id="{713B89E9-0FF7-46BD-9C1B-311B0CA6A10C}"/>
              </a:ext>
            </a:extLst>
          </p:cNvPr>
          <p:cNvSpPr/>
          <p:nvPr/>
        </p:nvSpPr>
        <p:spPr>
          <a:xfrm>
            <a:off x="545911" y="1817978"/>
            <a:ext cx="2666150" cy="118452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946B1F55-D1B4-4139-9CAE-EE47A19C590D}"/>
              </a:ext>
            </a:extLst>
          </p:cNvPr>
          <p:cNvPicPr>
            <a:picLocks noChangeAspect="1"/>
          </p:cNvPicPr>
          <p:nvPr/>
        </p:nvPicPr>
        <p:blipFill>
          <a:blip r:embed="rId3"/>
          <a:stretch>
            <a:fillRect/>
          </a:stretch>
        </p:blipFill>
        <p:spPr>
          <a:xfrm>
            <a:off x="800155" y="1828016"/>
            <a:ext cx="2157661" cy="1164452"/>
          </a:xfrm>
          <a:prstGeom prst="rect">
            <a:avLst/>
          </a:prstGeom>
        </p:spPr>
      </p:pic>
      <p:pic>
        <p:nvPicPr>
          <p:cNvPr id="9" name="Imagen 8">
            <a:extLst>
              <a:ext uri="{FF2B5EF4-FFF2-40B4-BE49-F238E27FC236}">
                <a16:creationId xmlns:a16="http://schemas.microsoft.com/office/drawing/2014/main" id="{9C058128-0DE2-4571-BBA3-ED8D8BC0F8DE}"/>
              </a:ext>
            </a:extLst>
          </p:cNvPr>
          <p:cNvPicPr>
            <a:picLocks noChangeAspect="1"/>
          </p:cNvPicPr>
          <p:nvPr/>
        </p:nvPicPr>
        <p:blipFill>
          <a:blip r:embed="rId4"/>
          <a:stretch>
            <a:fillRect/>
          </a:stretch>
        </p:blipFill>
        <p:spPr>
          <a:xfrm>
            <a:off x="4320498" y="4048266"/>
            <a:ext cx="2666151" cy="1351678"/>
          </a:xfrm>
          <a:prstGeom prst="rect">
            <a:avLst/>
          </a:prstGeom>
        </p:spPr>
      </p:pic>
      <p:pic>
        <p:nvPicPr>
          <p:cNvPr id="12" name="Imagen 11">
            <a:extLst>
              <a:ext uri="{FF2B5EF4-FFF2-40B4-BE49-F238E27FC236}">
                <a16:creationId xmlns:a16="http://schemas.microsoft.com/office/drawing/2014/main" id="{06DDF7F7-3F3F-4D60-801C-582605933200}"/>
              </a:ext>
            </a:extLst>
          </p:cNvPr>
          <p:cNvPicPr>
            <a:picLocks noChangeAspect="1"/>
          </p:cNvPicPr>
          <p:nvPr/>
        </p:nvPicPr>
        <p:blipFill>
          <a:blip r:embed="rId5"/>
          <a:stretch>
            <a:fillRect/>
          </a:stretch>
        </p:blipFill>
        <p:spPr>
          <a:xfrm>
            <a:off x="8365907" y="1842367"/>
            <a:ext cx="3230622" cy="1150101"/>
          </a:xfrm>
          <a:prstGeom prst="rect">
            <a:avLst/>
          </a:prstGeom>
        </p:spPr>
      </p:pic>
      <p:pic>
        <p:nvPicPr>
          <p:cNvPr id="14" name="Imagen 13">
            <a:extLst>
              <a:ext uri="{FF2B5EF4-FFF2-40B4-BE49-F238E27FC236}">
                <a16:creationId xmlns:a16="http://schemas.microsoft.com/office/drawing/2014/main" id="{127320B7-8CB7-421F-BFB9-F86B44AA5526}"/>
              </a:ext>
            </a:extLst>
          </p:cNvPr>
          <p:cNvPicPr>
            <a:picLocks noChangeAspect="1"/>
          </p:cNvPicPr>
          <p:nvPr/>
        </p:nvPicPr>
        <p:blipFill rotWithShape="1">
          <a:blip r:embed="rId6"/>
          <a:srcRect l="2800" t="54080" r="6212" b="26509"/>
          <a:stretch/>
        </p:blipFill>
        <p:spPr>
          <a:xfrm>
            <a:off x="545910" y="4068765"/>
            <a:ext cx="2947793" cy="1331179"/>
          </a:xfrm>
          <a:prstGeom prst="rect">
            <a:avLst/>
          </a:prstGeom>
        </p:spPr>
      </p:pic>
      <p:pic>
        <p:nvPicPr>
          <p:cNvPr id="16" name="Gráfico 15">
            <a:extLst>
              <a:ext uri="{FF2B5EF4-FFF2-40B4-BE49-F238E27FC236}">
                <a16:creationId xmlns:a16="http://schemas.microsoft.com/office/drawing/2014/main" id="{BC886B3B-FA87-4FED-A181-3DB98179A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93703" y="1828016"/>
            <a:ext cx="4683348" cy="1228725"/>
          </a:xfrm>
          <a:prstGeom prst="rect">
            <a:avLst/>
          </a:prstGeom>
        </p:spPr>
      </p:pic>
      <p:pic>
        <p:nvPicPr>
          <p:cNvPr id="18" name="Imagen 17">
            <a:extLst>
              <a:ext uri="{FF2B5EF4-FFF2-40B4-BE49-F238E27FC236}">
                <a16:creationId xmlns:a16="http://schemas.microsoft.com/office/drawing/2014/main" id="{2DFFC224-8127-4A56-BC56-70C5E4924522}"/>
              </a:ext>
            </a:extLst>
          </p:cNvPr>
          <p:cNvPicPr>
            <a:picLocks noChangeAspect="1"/>
          </p:cNvPicPr>
          <p:nvPr/>
        </p:nvPicPr>
        <p:blipFill>
          <a:blip r:embed="rId9"/>
          <a:stretch>
            <a:fillRect/>
          </a:stretch>
        </p:blipFill>
        <p:spPr>
          <a:xfrm>
            <a:off x="7622376" y="4349633"/>
            <a:ext cx="3783085" cy="769441"/>
          </a:xfrm>
          <a:prstGeom prst="rect">
            <a:avLst/>
          </a:prstGeom>
        </p:spPr>
      </p:pic>
    </p:spTree>
    <p:extLst>
      <p:ext uri="{BB962C8B-B14F-4D97-AF65-F5344CB8AC3E}">
        <p14:creationId xmlns:p14="http://schemas.microsoft.com/office/powerpoint/2010/main" val="30499796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46D5CF-6F65-4C3E-924E-A4546D216641}"/>
              </a:ext>
            </a:extLst>
          </p:cNvPr>
          <p:cNvPicPr>
            <a:picLocks noChangeAspect="1"/>
          </p:cNvPicPr>
          <p:nvPr/>
        </p:nvPicPr>
        <p:blipFill>
          <a:blip r:embed="rId2"/>
          <a:stretch>
            <a:fillRect/>
          </a:stretch>
        </p:blipFill>
        <p:spPr>
          <a:xfrm>
            <a:off x="2188563" y="1590003"/>
            <a:ext cx="7149995" cy="4046299"/>
          </a:xfrm>
          <a:prstGeom prst="rect">
            <a:avLst/>
          </a:prstGeom>
        </p:spPr>
      </p:pic>
    </p:spTree>
    <p:extLst>
      <p:ext uri="{BB962C8B-B14F-4D97-AF65-F5344CB8AC3E}">
        <p14:creationId xmlns:p14="http://schemas.microsoft.com/office/powerpoint/2010/main" val="423092719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23332" y="1328801"/>
            <a:ext cx="8534599" cy="461665"/>
          </a:xfrm>
          <a:prstGeom prst="rect">
            <a:avLst/>
          </a:prstGeom>
          <a:noFill/>
        </p:spPr>
        <p:txBody>
          <a:bodyPr wrap="square" rtlCol="0">
            <a:spAutoFit/>
          </a:bodyPr>
          <a:lstStyle/>
          <a:p>
            <a:r>
              <a:rPr lang="es-CO" sz="2400" b="1" dirty="0">
                <a:solidFill>
                  <a:srgbClr val="0070C0"/>
                </a:solidFill>
              </a:rPr>
              <a:t>TARIFAS COLOMBIANA DE ADUANAS S.A.S NIVEL I</a:t>
            </a:r>
            <a:endParaRPr lang="es-CO" sz="2000" dirty="0">
              <a:solidFill>
                <a:srgbClr val="0070C0"/>
              </a:solidFill>
            </a:endParaRPr>
          </a:p>
        </p:txBody>
      </p:sp>
      <p:graphicFrame>
        <p:nvGraphicFramePr>
          <p:cNvPr id="3" name="Tabla 2">
            <a:extLst>
              <a:ext uri="{FF2B5EF4-FFF2-40B4-BE49-F238E27FC236}">
                <a16:creationId xmlns:a16="http://schemas.microsoft.com/office/drawing/2014/main" id="{A330B00D-BA1D-4D72-BFEA-295D72715E45}"/>
              </a:ext>
            </a:extLst>
          </p:cNvPr>
          <p:cNvGraphicFramePr>
            <a:graphicFrameLocks noGrp="1"/>
          </p:cNvGraphicFramePr>
          <p:nvPr>
            <p:extLst>
              <p:ext uri="{D42A27DB-BD31-4B8C-83A1-F6EECF244321}">
                <p14:modId xmlns:p14="http://schemas.microsoft.com/office/powerpoint/2010/main" val="3851212075"/>
              </p:ext>
            </p:extLst>
          </p:nvPr>
        </p:nvGraphicFramePr>
        <p:xfrm>
          <a:off x="723332" y="1798878"/>
          <a:ext cx="5068069" cy="4077887"/>
        </p:xfrm>
        <a:graphic>
          <a:graphicData uri="http://schemas.openxmlformats.org/drawingml/2006/table">
            <a:tbl>
              <a:tblPr firstRow="1" firstCol="1" bandRow="1">
                <a:tableStyleId>{5C22544A-7EE6-4342-B048-85BDC9FD1C3A}</a:tableStyleId>
              </a:tblPr>
              <a:tblGrid>
                <a:gridCol w="2879677">
                  <a:extLst>
                    <a:ext uri="{9D8B030D-6E8A-4147-A177-3AD203B41FA5}">
                      <a16:colId xmlns:a16="http://schemas.microsoft.com/office/drawing/2014/main" val="4267239391"/>
                    </a:ext>
                  </a:extLst>
                </a:gridCol>
                <a:gridCol w="2188392">
                  <a:extLst>
                    <a:ext uri="{9D8B030D-6E8A-4147-A177-3AD203B41FA5}">
                      <a16:colId xmlns:a16="http://schemas.microsoft.com/office/drawing/2014/main" val="482859015"/>
                    </a:ext>
                  </a:extLst>
                </a:gridCol>
              </a:tblGrid>
              <a:tr h="320631">
                <a:tc gridSpan="2">
                  <a:txBody>
                    <a:bodyPr/>
                    <a:lstStyle/>
                    <a:p>
                      <a:pPr algn="ctr">
                        <a:lnSpc>
                          <a:spcPct val="107000"/>
                        </a:lnSpc>
                        <a:spcAft>
                          <a:spcPts val="0"/>
                        </a:spcAft>
                      </a:pPr>
                      <a:r>
                        <a:rPr lang="es-ES" sz="1800" dirty="0">
                          <a:effectLst/>
                        </a:rPr>
                        <a:t>IMPORTACIÓN</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hMerge="1">
                  <a:txBody>
                    <a:bodyPr/>
                    <a:lstStyle/>
                    <a:p>
                      <a:endParaRPr lang="es-CO"/>
                    </a:p>
                  </a:txBody>
                  <a:tcPr/>
                </a:tc>
                <a:extLst>
                  <a:ext uri="{0D108BD9-81ED-4DB2-BD59-A6C34878D82A}">
                    <a16:rowId xmlns:a16="http://schemas.microsoft.com/office/drawing/2014/main" val="1249175411"/>
                  </a:ext>
                </a:extLst>
              </a:tr>
              <a:tr h="270961">
                <a:tc>
                  <a:txBody>
                    <a:bodyPr/>
                    <a:lstStyle/>
                    <a:p>
                      <a:pPr algn="ctr">
                        <a:lnSpc>
                          <a:spcPct val="107000"/>
                        </a:lnSpc>
                        <a:spcAft>
                          <a:spcPts val="0"/>
                        </a:spcAft>
                      </a:pPr>
                      <a:r>
                        <a:rPr lang="es-ES" sz="1800" dirty="0">
                          <a:effectLst/>
                        </a:rPr>
                        <a:t>ITEM</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b="1" dirty="0">
                          <a:effectLst/>
                        </a:rPr>
                        <a:t>VALOR</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2877032"/>
                  </a:ext>
                </a:extLst>
              </a:tr>
              <a:tr h="270961">
                <a:tc>
                  <a:txBody>
                    <a:bodyPr/>
                    <a:lstStyle/>
                    <a:p>
                      <a:pPr algn="ctr">
                        <a:lnSpc>
                          <a:spcPct val="107000"/>
                        </a:lnSpc>
                        <a:spcAft>
                          <a:spcPts val="0"/>
                        </a:spcAft>
                      </a:pPr>
                      <a:r>
                        <a:rPr lang="es-ES" sz="1400" dirty="0">
                          <a:effectLst/>
                        </a:rPr>
                        <a:t>Mínimo por operación</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300.000,00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5372920"/>
                  </a:ext>
                </a:extLst>
              </a:tr>
              <a:tr h="413473">
                <a:tc>
                  <a:txBody>
                    <a:bodyPr/>
                    <a:lstStyle/>
                    <a:p>
                      <a:pPr algn="ctr">
                        <a:lnSpc>
                          <a:spcPct val="107000"/>
                        </a:lnSpc>
                        <a:spcAft>
                          <a:spcPts val="0"/>
                        </a:spcAft>
                      </a:pPr>
                      <a:r>
                        <a:rPr lang="es-ES" sz="1400" dirty="0">
                          <a:effectLst/>
                        </a:rPr>
                        <a:t>Papelería y Comunicaciones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90.000,00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309297"/>
                  </a:ext>
                </a:extLst>
              </a:tr>
              <a:tr h="270961">
                <a:tc>
                  <a:txBody>
                    <a:bodyPr/>
                    <a:lstStyle/>
                    <a:p>
                      <a:pPr algn="ctr">
                        <a:lnSpc>
                          <a:spcPct val="107000"/>
                        </a:lnSpc>
                        <a:spcAft>
                          <a:spcPts val="0"/>
                        </a:spcAft>
                      </a:pPr>
                      <a:r>
                        <a:rPr lang="es-ES" sz="1400" dirty="0">
                          <a:effectLst/>
                        </a:rPr>
                        <a:t>DEI</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25.000,00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1242878"/>
                  </a:ext>
                </a:extLst>
              </a:tr>
              <a:tr h="345320">
                <a:tc>
                  <a:txBody>
                    <a:bodyPr/>
                    <a:lstStyle/>
                    <a:p>
                      <a:pPr algn="ctr">
                        <a:lnSpc>
                          <a:spcPct val="107000"/>
                        </a:lnSpc>
                        <a:spcAft>
                          <a:spcPts val="0"/>
                        </a:spcAft>
                      </a:pPr>
                      <a:r>
                        <a:rPr lang="es-ES" sz="1400" dirty="0">
                          <a:effectLst/>
                        </a:rPr>
                        <a:t>Administración de Archivo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50.000,00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7384761"/>
                  </a:ext>
                </a:extLst>
              </a:tr>
              <a:tr h="345320">
                <a:tc>
                  <a:txBody>
                    <a:bodyPr/>
                    <a:lstStyle/>
                    <a:p>
                      <a:pPr algn="ctr">
                        <a:lnSpc>
                          <a:spcPct val="107000"/>
                        </a:lnSpc>
                        <a:spcAft>
                          <a:spcPts val="0"/>
                        </a:spcAft>
                      </a:pPr>
                      <a:r>
                        <a:rPr lang="es-ES" sz="1400" dirty="0">
                          <a:effectLst/>
                        </a:rPr>
                        <a:t>Gastos Bancarios en Puerto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60.000,00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966433"/>
                  </a:ext>
                </a:extLst>
              </a:tr>
              <a:tr h="466320">
                <a:tc>
                  <a:txBody>
                    <a:bodyPr/>
                    <a:lstStyle/>
                    <a:p>
                      <a:pPr algn="ctr">
                        <a:lnSpc>
                          <a:spcPct val="107000"/>
                        </a:lnSpc>
                        <a:spcAft>
                          <a:spcPts val="0"/>
                        </a:spcAft>
                      </a:pPr>
                      <a:r>
                        <a:rPr lang="es-ES" sz="1400" dirty="0">
                          <a:effectLst/>
                        </a:rPr>
                        <a:t>Radicación de documentos en Ministerios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200.000,00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7463021"/>
                  </a:ext>
                </a:extLst>
              </a:tr>
              <a:tr h="345320">
                <a:tc>
                  <a:txBody>
                    <a:bodyPr/>
                    <a:lstStyle/>
                    <a:p>
                      <a:pPr algn="ctr">
                        <a:lnSpc>
                          <a:spcPct val="107000"/>
                        </a:lnSpc>
                        <a:spcAft>
                          <a:spcPts val="0"/>
                        </a:spcAft>
                      </a:pPr>
                      <a:r>
                        <a:rPr lang="es-ES" sz="1400" dirty="0">
                          <a:effectLst/>
                        </a:rPr>
                        <a:t>Sistema informático aduanero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35.000,00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314279"/>
                  </a:ext>
                </a:extLst>
              </a:tr>
              <a:tr h="270961">
                <a:tc>
                  <a:txBody>
                    <a:bodyPr/>
                    <a:lstStyle/>
                    <a:p>
                      <a:pPr algn="ctr">
                        <a:lnSpc>
                          <a:spcPct val="107000"/>
                        </a:lnSpc>
                        <a:spcAft>
                          <a:spcPts val="0"/>
                        </a:spcAft>
                      </a:pPr>
                      <a:r>
                        <a:rPr lang="es-ES" sz="1400" dirty="0">
                          <a:effectLst/>
                        </a:rPr>
                        <a:t>Certificado de Origen</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80.000,00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474976"/>
                  </a:ext>
                </a:extLst>
              </a:tr>
              <a:tr h="270961">
                <a:tc>
                  <a:txBody>
                    <a:bodyPr/>
                    <a:lstStyle/>
                    <a:p>
                      <a:pPr algn="ctr">
                        <a:lnSpc>
                          <a:spcPct val="107000"/>
                        </a:lnSpc>
                        <a:spcAft>
                          <a:spcPts val="0"/>
                        </a:spcAft>
                      </a:pPr>
                      <a:r>
                        <a:rPr lang="es-ES" sz="1400" dirty="0">
                          <a:effectLst/>
                        </a:rPr>
                        <a:t>Recargo x Descargo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190.000,00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6181663"/>
                  </a:ext>
                </a:extLst>
              </a:tr>
              <a:tr h="432292">
                <a:tc>
                  <a:txBody>
                    <a:bodyPr/>
                    <a:lstStyle/>
                    <a:p>
                      <a:pPr algn="ctr">
                        <a:lnSpc>
                          <a:spcPct val="107000"/>
                        </a:lnSpc>
                        <a:spcAft>
                          <a:spcPts val="0"/>
                        </a:spcAft>
                      </a:pPr>
                      <a:r>
                        <a:rPr lang="es-ES" sz="1400" dirty="0">
                          <a:effectLst/>
                        </a:rPr>
                        <a:t>Elaboración registro de importación</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l">
                        <a:lnSpc>
                          <a:spcPct val="107000"/>
                        </a:lnSpc>
                        <a:spcAft>
                          <a:spcPts val="0"/>
                        </a:spcAft>
                      </a:pPr>
                      <a:r>
                        <a:rPr lang="es-ES" sz="1800" dirty="0">
                          <a:effectLst/>
                        </a:rPr>
                        <a:t>$      300.000,00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8862848"/>
                  </a:ext>
                </a:extLst>
              </a:tr>
            </a:tbl>
          </a:graphicData>
        </a:graphic>
      </p:graphicFrame>
      <p:graphicFrame>
        <p:nvGraphicFramePr>
          <p:cNvPr id="4" name="Tabla 3">
            <a:extLst>
              <a:ext uri="{FF2B5EF4-FFF2-40B4-BE49-F238E27FC236}">
                <a16:creationId xmlns:a16="http://schemas.microsoft.com/office/drawing/2014/main" id="{3F176E1F-004A-4ECC-8985-51E627B02894}"/>
              </a:ext>
            </a:extLst>
          </p:cNvPr>
          <p:cNvGraphicFramePr>
            <a:graphicFrameLocks noGrp="1"/>
          </p:cNvGraphicFramePr>
          <p:nvPr>
            <p:extLst>
              <p:ext uri="{D42A27DB-BD31-4B8C-83A1-F6EECF244321}">
                <p14:modId xmlns:p14="http://schemas.microsoft.com/office/powerpoint/2010/main" val="2735881746"/>
              </p:ext>
            </p:extLst>
          </p:nvPr>
        </p:nvGraphicFramePr>
        <p:xfrm>
          <a:off x="6096000" y="1790467"/>
          <a:ext cx="4709999" cy="4087807"/>
        </p:xfrm>
        <a:graphic>
          <a:graphicData uri="http://schemas.openxmlformats.org/drawingml/2006/table">
            <a:tbl>
              <a:tblPr firstRow="1" firstCol="1" bandRow="1">
                <a:tableStyleId>{5C22544A-7EE6-4342-B048-85BDC9FD1C3A}</a:tableStyleId>
              </a:tblPr>
              <a:tblGrid>
                <a:gridCol w="2542189">
                  <a:extLst>
                    <a:ext uri="{9D8B030D-6E8A-4147-A177-3AD203B41FA5}">
                      <a16:colId xmlns:a16="http://schemas.microsoft.com/office/drawing/2014/main" val="4223325522"/>
                    </a:ext>
                  </a:extLst>
                </a:gridCol>
                <a:gridCol w="2167810">
                  <a:extLst>
                    <a:ext uri="{9D8B030D-6E8A-4147-A177-3AD203B41FA5}">
                      <a16:colId xmlns:a16="http://schemas.microsoft.com/office/drawing/2014/main" val="2489623714"/>
                    </a:ext>
                  </a:extLst>
                </a:gridCol>
              </a:tblGrid>
              <a:tr h="287276">
                <a:tc gridSpan="2">
                  <a:txBody>
                    <a:bodyPr/>
                    <a:lstStyle/>
                    <a:p>
                      <a:pPr algn="ctr">
                        <a:lnSpc>
                          <a:spcPct val="107000"/>
                        </a:lnSpc>
                        <a:spcAft>
                          <a:spcPts val="0"/>
                        </a:spcAft>
                      </a:pPr>
                      <a:r>
                        <a:rPr lang="es-ES" sz="1800" dirty="0">
                          <a:effectLst/>
                        </a:rPr>
                        <a:t>EXPORTACIÓN</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hMerge="1">
                  <a:txBody>
                    <a:bodyPr/>
                    <a:lstStyle/>
                    <a:p>
                      <a:endParaRPr lang="es-CO"/>
                    </a:p>
                  </a:txBody>
                  <a:tcPr/>
                </a:tc>
                <a:extLst>
                  <a:ext uri="{0D108BD9-81ED-4DB2-BD59-A6C34878D82A}">
                    <a16:rowId xmlns:a16="http://schemas.microsoft.com/office/drawing/2014/main" val="3667043334"/>
                  </a:ext>
                </a:extLst>
              </a:tr>
              <a:tr h="287276">
                <a:tc>
                  <a:txBody>
                    <a:bodyPr/>
                    <a:lstStyle/>
                    <a:p>
                      <a:pPr algn="ctr">
                        <a:lnSpc>
                          <a:spcPct val="107000"/>
                        </a:lnSpc>
                        <a:spcAft>
                          <a:spcPts val="0"/>
                        </a:spcAft>
                      </a:pPr>
                      <a:r>
                        <a:rPr lang="es-ES" sz="1800" dirty="0">
                          <a:effectLst/>
                        </a:rPr>
                        <a:t>ITEM</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b="1" dirty="0">
                          <a:effectLst/>
                        </a:rPr>
                        <a:t>VALOR</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811071"/>
                  </a:ext>
                </a:extLst>
              </a:tr>
              <a:tr h="357180">
                <a:tc>
                  <a:txBody>
                    <a:bodyPr/>
                    <a:lstStyle/>
                    <a:p>
                      <a:pPr algn="ctr">
                        <a:lnSpc>
                          <a:spcPct val="107000"/>
                        </a:lnSpc>
                        <a:spcAft>
                          <a:spcPts val="0"/>
                        </a:spcAft>
                      </a:pPr>
                      <a:r>
                        <a:rPr lang="es-ES" sz="1400" dirty="0">
                          <a:effectLst/>
                        </a:rPr>
                        <a:t>Mínimo por operación</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300.000,00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2686251"/>
                  </a:ext>
                </a:extLst>
              </a:tr>
              <a:tr h="311216">
                <a:tc>
                  <a:txBody>
                    <a:bodyPr/>
                    <a:lstStyle/>
                    <a:p>
                      <a:pPr algn="ctr">
                        <a:lnSpc>
                          <a:spcPct val="107000"/>
                        </a:lnSpc>
                        <a:spcAft>
                          <a:spcPts val="0"/>
                        </a:spcAft>
                      </a:pPr>
                      <a:r>
                        <a:rPr lang="es-ES" sz="1400" dirty="0">
                          <a:effectLst/>
                        </a:rPr>
                        <a:t>Papelería y Comunicaciones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90.000,00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1004756"/>
                  </a:ext>
                </a:extLst>
              </a:tr>
              <a:tr h="287276">
                <a:tc>
                  <a:txBody>
                    <a:bodyPr/>
                    <a:lstStyle/>
                    <a:p>
                      <a:pPr algn="ctr">
                        <a:lnSpc>
                          <a:spcPct val="107000"/>
                        </a:lnSpc>
                        <a:spcAft>
                          <a:spcPts val="0"/>
                        </a:spcAft>
                      </a:pPr>
                      <a:r>
                        <a:rPr lang="es-ES" sz="1400" dirty="0">
                          <a:effectLst/>
                        </a:rPr>
                        <a:t>DEX</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25.000,00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285484"/>
                  </a:ext>
                </a:extLst>
              </a:tr>
              <a:tr h="389738">
                <a:tc>
                  <a:txBody>
                    <a:bodyPr/>
                    <a:lstStyle/>
                    <a:p>
                      <a:pPr algn="ctr">
                        <a:lnSpc>
                          <a:spcPct val="107000"/>
                        </a:lnSpc>
                        <a:spcAft>
                          <a:spcPts val="0"/>
                        </a:spcAft>
                      </a:pPr>
                      <a:r>
                        <a:rPr lang="es-ES" sz="1400" dirty="0">
                          <a:effectLst/>
                        </a:rPr>
                        <a:t>Administración de Archivo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50.000,00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9125087"/>
                  </a:ext>
                </a:extLst>
              </a:tr>
              <a:tr h="343774">
                <a:tc>
                  <a:txBody>
                    <a:bodyPr/>
                    <a:lstStyle/>
                    <a:p>
                      <a:pPr algn="ctr">
                        <a:lnSpc>
                          <a:spcPct val="107000"/>
                        </a:lnSpc>
                        <a:spcAft>
                          <a:spcPts val="0"/>
                        </a:spcAft>
                      </a:pPr>
                      <a:r>
                        <a:rPr lang="es-ES" sz="1400" dirty="0">
                          <a:effectLst/>
                        </a:rPr>
                        <a:t>Gastos Bancarios en Puerto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60.000,00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227896"/>
                  </a:ext>
                </a:extLst>
              </a:tr>
              <a:tr h="479848">
                <a:tc>
                  <a:txBody>
                    <a:bodyPr/>
                    <a:lstStyle/>
                    <a:p>
                      <a:pPr algn="ctr">
                        <a:lnSpc>
                          <a:spcPct val="107000"/>
                        </a:lnSpc>
                        <a:spcAft>
                          <a:spcPts val="0"/>
                        </a:spcAft>
                      </a:pPr>
                      <a:r>
                        <a:rPr lang="es-ES" sz="1400" dirty="0">
                          <a:effectLst/>
                        </a:rPr>
                        <a:t>Radicación de documentos en Ministerios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200.000,00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892159"/>
                  </a:ext>
                </a:extLst>
              </a:tr>
              <a:tr h="437043">
                <a:tc>
                  <a:txBody>
                    <a:bodyPr/>
                    <a:lstStyle/>
                    <a:p>
                      <a:pPr algn="ctr">
                        <a:lnSpc>
                          <a:spcPct val="107000"/>
                        </a:lnSpc>
                        <a:spcAft>
                          <a:spcPts val="0"/>
                        </a:spcAft>
                      </a:pPr>
                      <a:r>
                        <a:rPr lang="es-ES" sz="1400" dirty="0">
                          <a:effectLst/>
                        </a:rPr>
                        <a:t>Sistema informático aduanero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35.000,00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4932911"/>
                  </a:ext>
                </a:extLst>
              </a:tr>
              <a:tr h="332284">
                <a:tc>
                  <a:txBody>
                    <a:bodyPr/>
                    <a:lstStyle/>
                    <a:p>
                      <a:pPr algn="ctr">
                        <a:lnSpc>
                          <a:spcPct val="107000"/>
                        </a:lnSpc>
                        <a:spcAft>
                          <a:spcPts val="0"/>
                        </a:spcAft>
                      </a:pPr>
                      <a:r>
                        <a:rPr lang="es-ES" sz="1400" dirty="0">
                          <a:effectLst/>
                        </a:rPr>
                        <a:t>Certificado de Origen</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80.000,00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390426"/>
                  </a:ext>
                </a:extLst>
              </a:tr>
              <a:tr h="287276">
                <a:tc>
                  <a:txBody>
                    <a:bodyPr/>
                    <a:lstStyle/>
                    <a:p>
                      <a:pPr algn="ctr">
                        <a:lnSpc>
                          <a:spcPct val="107000"/>
                        </a:lnSpc>
                        <a:spcAft>
                          <a:spcPts val="0"/>
                        </a:spcAft>
                      </a:pPr>
                      <a:r>
                        <a:rPr lang="es-ES" sz="1400" dirty="0">
                          <a:effectLst/>
                        </a:rPr>
                        <a:t>Recargo x Descargo</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190.000,00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110682"/>
                  </a:ext>
                </a:extLst>
              </a:tr>
              <a:tr h="277701">
                <a:tc>
                  <a:txBody>
                    <a:bodyPr/>
                    <a:lstStyle/>
                    <a:p>
                      <a:pPr algn="ctr">
                        <a:lnSpc>
                          <a:spcPct val="107000"/>
                        </a:lnSpc>
                        <a:spcAft>
                          <a:spcPts val="0"/>
                        </a:spcAft>
                      </a:pPr>
                      <a:r>
                        <a:rPr lang="es-ES" sz="1400" dirty="0">
                          <a:effectLst/>
                        </a:rPr>
                        <a:t>Clasificación Arancelaria</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800" dirty="0">
                          <a:effectLst/>
                        </a:rPr>
                        <a:t>$         50.000,00</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8846664"/>
                  </a:ext>
                </a:extLst>
              </a:tr>
            </a:tbl>
          </a:graphicData>
        </a:graphic>
      </p:graphicFrame>
    </p:spTree>
    <p:extLst>
      <p:ext uri="{BB962C8B-B14F-4D97-AF65-F5344CB8AC3E}">
        <p14:creationId xmlns:p14="http://schemas.microsoft.com/office/powerpoint/2010/main" val="288502296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33076D-B12B-4CC4-BB71-6AF982B11ED6}"/>
              </a:ext>
            </a:extLst>
          </p:cNvPr>
          <p:cNvSpPr txBox="1"/>
          <p:nvPr/>
        </p:nvSpPr>
        <p:spPr>
          <a:xfrm>
            <a:off x="1651380" y="1274210"/>
            <a:ext cx="8534599" cy="461665"/>
          </a:xfrm>
          <a:prstGeom prst="rect">
            <a:avLst/>
          </a:prstGeom>
          <a:noFill/>
        </p:spPr>
        <p:txBody>
          <a:bodyPr wrap="square" rtlCol="0">
            <a:spAutoFit/>
          </a:bodyPr>
          <a:lstStyle/>
          <a:p>
            <a:pPr algn="ctr"/>
            <a:r>
              <a:rPr lang="es-CO" sz="2400" b="1" dirty="0">
                <a:solidFill>
                  <a:srgbClr val="0070C0"/>
                </a:solidFill>
              </a:rPr>
              <a:t>ESTRATEGIAS DE MARKETING</a:t>
            </a:r>
            <a:endParaRPr lang="es-CO" sz="2000" dirty="0">
              <a:solidFill>
                <a:srgbClr val="0070C0"/>
              </a:solidFill>
            </a:endParaRPr>
          </a:p>
        </p:txBody>
      </p:sp>
      <p:pic>
        <p:nvPicPr>
          <p:cNvPr id="5" name="Imagen 4">
            <a:extLst>
              <a:ext uri="{FF2B5EF4-FFF2-40B4-BE49-F238E27FC236}">
                <a16:creationId xmlns:a16="http://schemas.microsoft.com/office/drawing/2014/main" id="{C200F997-9AF1-4A5D-BB79-892A69B7A225}"/>
              </a:ext>
            </a:extLst>
          </p:cNvPr>
          <p:cNvPicPr/>
          <p:nvPr/>
        </p:nvPicPr>
        <p:blipFill rotWithShape="1">
          <a:blip r:embed="rId3" cstate="print">
            <a:extLst>
              <a:ext uri="{28A0092B-C50C-407E-A947-70E740481C1C}">
                <a14:useLocalDpi xmlns:a14="http://schemas.microsoft.com/office/drawing/2010/main" val="0"/>
              </a:ext>
            </a:extLst>
          </a:blip>
          <a:srcRect r="577" b="4778"/>
          <a:stretch/>
        </p:blipFill>
        <p:spPr bwMode="auto">
          <a:xfrm>
            <a:off x="464023" y="1896637"/>
            <a:ext cx="5304426" cy="349422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D2619A28-403D-4F53-A1ED-0CF891600A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667" y="1935306"/>
            <a:ext cx="5304426" cy="3455560"/>
          </a:xfrm>
          <a:prstGeom prst="rect">
            <a:avLst/>
          </a:prstGeom>
          <a:ln>
            <a:no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id="{F1E91283-55DC-4CCE-A85E-DD0214E60BA8}"/>
              </a:ext>
            </a:extLst>
          </p:cNvPr>
          <p:cNvSpPr txBox="1"/>
          <p:nvPr/>
        </p:nvSpPr>
        <p:spPr>
          <a:xfrm>
            <a:off x="692613" y="5583790"/>
            <a:ext cx="4847246" cy="382137"/>
          </a:xfrm>
          <a:prstGeom prst="rect">
            <a:avLst/>
          </a:prstGeom>
          <a:noFill/>
        </p:spPr>
        <p:txBody>
          <a:bodyPr wrap="square" rtlCol="0">
            <a:spAutoFit/>
          </a:bodyPr>
          <a:lstStyle/>
          <a:p>
            <a:pPr algn="ctr"/>
            <a:r>
              <a:rPr lang="es-CO" dirty="0"/>
              <a:t>Página Web	</a:t>
            </a:r>
          </a:p>
        </p:txBody>
      </p:sp>
      <p:sp>
        <p:nvSpPr>
          <p:cNvPr id="7" name="CuadroTexto 6">
            <a:extLst>
              <a:ext uri="{FF2B5EF4-FFF2-40B4-BE49-F238E27FC236}">
                <a16:creationId xmlns:a16="http://schemas.microsoft.com/office/drawing/2014/main" id="{ABBC3B22-3BD6-4B2B-9314-6D049B4F023F}"/>
              </a:ext>
            </a:extLst>
          </p:cNvPr>
          <p:cNvSpPr txBox="1"/>
          <p:nvPr/>
        </p:nvSpPr>
        <p:spPr>
          <a:xfrm>
            <a:off x="6396257" y="5583789"/>
            <a:ext cx="4847246" cy="382137"/>
          </a:xfrm>
          <a:prstGeom prst="rect">
            <a:avLst/>
          </a:prstGeom>
          <a:noFill/>
        </p:spPr>
        <p:txBody>
          <a:bodyPr wrap="square" rtlCol="0">
            <a:spAutoFit/>
          </a:bodyPr>
          <a:lstStyle/>
          <a:p>
            <a:pPr algn="ctr"/>
            <a:r>
              <a:rPr lang="es-CO" dirty="0"/>
              <a:t>Reuniones Empresariales	</a:t>
            </a:r>
          </a:p>
        </p:txBody>
      </p:sp>
    </p:spTree>
    <p:extLst>
      <p:ext uri="{BB962C8B-B14F-4D97-AF65-F5344CB8AC3E}">
        <p14:creationId xmlns:p14="http://schemas.microsoft.com/office/powerpoint/2010/main" val="41508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4EF560C-1F2A-4E6E-B1FF-9A350DC48B94}"/>
              </a:ext>
            </a:extLst>
          </p:cNvPr>
          <p:cNvSpPr txBox="1"/>
          <p:nvPr/>
        </p:nvSpPr>
        <p:spPr>
          <a:xfrm>
            <a:off x="1651380" y="1274210"/>
            <a:ext cx="8534599" cy="461665"/>
          </a:xfrm>
          <a:prstGeom prst="rect">
            <a:avLst/>
          </a:prstGeom>
          <a:noFill/>
        </p:spPr>
        <p:txBody>
          <a:bodyPr wrap="square" rtlCol="0">
            <a:spAutoFit/>
          </a:bodyPr>
          <a:lstStyle/>
          <a:p>
            <a:pPr algn="ctr"/>
            <a:r>
              <a:rPr lang="es-CO" sz="2400" b="1" dirty="0">
                <a:solidFill>
                  <a:srgbClr val="0070C0"/>
                </a:solidFill>
              </a:rPr>
              <a:t>ESTRATEGIAS DE MARKETING</a:t>
            </a:r>
            <a:endParaRPr lang="es-CO" sz="2000" dirty="0">
              <a:solidFill>
                <a:srgbClr val="0070C0"/>
              </a:solidFill>
            </a:endParaRPr>
          </a:p>
        </p:txBody>
      </p:sp>
      <p:pic>
        <p:nvPicPr>
          <p:cNvPr id="7" name="Imagen 6">
            <a:extLst>
              <a:ext uri="{FF2B5EF4-FFF2-40B4-BE49-F238E27FC236}">
                <a16:creationId xmlns:a16="http://schemas.microsoft.com/office/drawing/2014/main" id="{03DE944E-B023-428A-810D-1E8D9D3F2E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5859" y="2084625"/>
            <a:ext cx="5239385" cy="3152775"/>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28A3F4D6-A03A-4FD9-994E-CC71BA7D54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9294" y="2084625"/>
            <a:ext cx="5239385" cy="3152775"/>
          </a:xfrm>
          <a:prstGeom prst="rect">
            <a:avLst/>
          </a:prstGeom>
          <a:ln>
            <a:noFill/>
          </a:ln>
          <a:effectLst>
            <a:outerShdw blurRad="292100" dist="139700" dir="2700000" algn="tl" rotWithShape="0">
              <a:srgbClr val="333333">
                <a:alpha val="65000"/>
              </a:srgbClr>
            </a:outerShdw>
          </a:effectLst>
        </p:spPr>
      </p:pic>
      <p:sp>
        <p:nvSpPr>
          <p:cNvPr id="8" name="CuadroTexto 7">
            <a:extLst>
              <a:ext uri="{FF2B5EF4-FFF2-40B4-BE49-F238E27FC236}">
                <a16:creationId xmlns:a16="http://schemas.microsoft.com/office/drawing/2014/main" id="{3C65EEC8-F496-4F16-A8FA-4880AA58A591}"/>
              </a:ext>
            </a:extLst>
          </p:cNvPr>
          <p:cNvSpPr txBox="1"/>
          <p:nvPr/>
        </p:nvSpPr>
        <p:spPr>
          <a:xfrm>
            <a:off x="875363" y="5583789"/>
            <a:ext cx="4847246" cy="382137"/>
          </a:xfrm>
          <a:prstGeom prst="rect">
            <a:avLst/>
          </a:prstGeom>
          <a:noFill/>
        </p:spPr>
        <p:txBody>
          <a:bodyPr wrap="square" rtlCol="0">
            <a:spAutoFit/>
          </a:bodyPr>
          <a:lstStyle/>
          <a:p>
            <a:pPr algn="ctr"/>
            <a:r>
              <a:rPr lang="es-CO" dirty="0"/>
              <a:t>Seminarios	</a:t>
            </a:r>
          </a:p>
        </p:txBody>
      </p:sp>
      <p:sp>
        <p:nvSpPr>
          <p:cNvPr id="9" name="CuadroTexto 8">
            <a:extLst>
              <a:ext uri="{FF2B5EF4-FFF2-40B4-BE49-F238E27FC236}">
                <a16:creationId xmlns:a16="http://schemas.microsoft.com/office/drawing/2014/main" id="{82FF297A-120E-48F6-85D1-AA3CB59360D7}"/>
              </a:ext>
            </a:extLst>
          </p:cNvPr>
          <p:cNvSpPr txBox="1"/>
          <p:nvPr/>
        </p:nvSpPr>
        <p:spPr>
          <a:xfrm>
            <a:off x="6469393" y="5583789"/>
            <a:ext cx="4847246" cy="382137"/>
          </a:xfrm>
          <a:prstGeom prst="rect">
            <a:avLst/>
          </a:prstGeom>
          <a:noFill/>
        </p:spPr>
        <p:txBody>
          <a:bodyPr wrap="square" rtlCol="0">
            <a:spAutoFit/>
          </a:bodyPr>
          <a:lstStyle/>
          <a:p>
            <a:pPr algn="ctr"/>
            <a:r>
              <a:rPr lang="es-CO" dirty="0" err="1"/>
              <a:t>Flyers</a:t>
            </a:r>
            <a:r>
              <a:rPr lang="es-CO" dirty="0"/>
              <a:t>	</a:t>
            </a:r>
          </a:p>
        </p:txBody>
      </p:sp>
    </p:spTree>
    <p:extLst>
      <p:ext uri="{BB962C8B-B14F-4D97-AF65-F5344CB8AC3E}">
        <p14:creationId xmlns:p14="http://schemas.microsoft.com/office/powerpoint/2010/main" val="242686507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42252CF-E557-4C53-8059-7561A6C8B412}"/>
              </a:ext>
            </a:extLst>
          </p:cNvPr>
          <p:cNvSpPr txBox="1"/>
          <p:nvPr/>
        </p:nvSpPr>
        <p:spPr>
          <a:xfrm>
            <a:off x="723332" y="1328801"/>
            <a:ext cx="8534599" cy="461665"/>
          </a:xfrm>
          <a:prstGeom prst="rect">
            <a:avLst/>
          </a:prstGeom>
          <a:noFill/>
        </p:spPr>
        <p:txBody>
          <a:bodyPr wrap="square" rtlCol="0">
            <a:spAutoFit/>
          </a:bodyPr>
          <a:lstStyle/>
          <a:p>
            <a:pPr algn="ctr"/>
            <a:r>
              <a:rPr lang="es-CO" sz="2400" b="1" dirty="0">
                <a:solidFill>
                  <a:srgbClr val="0070C0"/>
                </a:solidFill>
              </a:rPr>
              <a:t>TAMAÑO DE MERCADO POTENCIAL</a:t>
            </a:r>
            <a:endParaRPr lang="es-CO" sz="2000" dirty="0">
              <a:solidFill>
                <a:srgbClr val="0070C0"/>
              </a:solidFill>
            </a:endParaRPr>
          </a:p>
        </p:txBody>
      </p:sp>
      <mc:AlternateContent xmlns:mc="http://schemas.openxmlformats.org/markup-compatibility/2006">
        <mc:Choice xmlns:a14="http://schemas.microsoft.com/office/drawing/2010/main" Requires="a14">
          <p:sp>
            <p:nvSpPr>
              <p:cNvPr id="2" name="Rectángulo 1">
                <a:extLst>
                  <a:ext uri="{FF2B5EF4-FFF2-40B4-BE49-F238E27FC236}">
                    <a16:creationId xmlns:a16="http://schemas.microsoft.com/office/drawing/2014/main" id="{BF994677-E136-41B4-BC1B-DE1B1B545194}"/>
                  </a:ext>
                </a:extLst>
              </p:cNvPr>
              <p:cNvSpPr/>
              <p:nvPr/>
            </p:nvSpPr>
            <p:spPr>
              <a:xfrm>
                <a:off x="1023582" y="2235506"/>
                <a:ext cx="8534599" cy="4012702"/>
              </a:xfrm>
              <a:prstGeom prst="rect">
                <a:avLst/>
              </a:prstGeom>
            </p:spPr>
            <p:txBody>
              <a:bodyPr wrap="square">
                <a:spAutoFit/>
              </a:bodyPr>
              <a:lstStyle/>
              <a:p>
                <a:pPr marL="517525" algn="just">
                  <a:lnSpc>
                    <a:spcPct val="107000"/>
                  </a:lnSpc>
                  <a:spcAft>
                    <a:spcPts val="800"/>
                  </a:spcAft>
                </a:pPr>
                <a:r>
                  <a:rPr lang="es-CO" b="1" dirty="0">
                    <a:ea typeface="Calibri" panose="020F0502020204030204" pitchFamily="34" charset="0"/>
                    <a:cs typeface="Times New Roman" panose="02020603050405020304" pitchFamily="18" charset="0"/>
                  </a:rPr>
                  <a:t>Tamaño del mercado potencial =</a:t>
                </a:r>
                <a:r>
                  <a:rPr lang="es-CO" dirty="0">
                    <a:ea typeface="Calibri" panose="020F0502020204030204" pitchFamily="34" charset="0"/>
                    <a:cs typeface="Times New Roman" panose="02020603050405020304" pitchFamily="18" charset="0"/>
                  </a:rPr>
                  <a:t> Número de consumidores en el mercado (n) </a:t>
                </a:r>
                <a:r>
                  <a:rPr lang="es-CO" b="1" dirty="0">
                    <a:ea typeface="Calibri" panose="020F0502020204030204" pitchFamily="34" charset="0"/>
                    <a:cs typeface="Times New Roman" panose="02020603050405020304" pitchFamily="18" charset="0"/>
                  </a:rPr>
                  <a:t>x </a:t>
                </a:r>
                <a:r>
                  <a:rPr lang="es-CO" dirty="0">
                    <a:ea typeface="Calibri" panose="020F0502020204030204" pitchFamily="34" charset="0"/>
                    <a:cs typeface="Times New Roman" panose="02020603050405020304" pitchFamily="18" charset="0"/>
                  </a:rPr>
                  <a:t>Cantidad de compra promedio anual por cliente (q) </a:t>
                </a:r>
                <a:r>
                  <a:rPr lang="es-CO" b="1" dirty="0">
                    <a:ea typeface="Calibri" panose="020F0502020204030204" pitchFamily="34" charset="0"/>
                    <a:cs typeface="Times New Roman" panose="02020603050405020304" pitchFamily="18" charset="0"/>
                  </a:rPr>
                  <a:t>x</a:t>
                </a:r>
                <a:r>
                  <a:rPr lang="es-CO" dirty="0">
                    <a:ea typeface="Calibri" panose="020F0502020204030204" pitchFamily="34" charset="0"/>
                    <a:cs typeface="Times New Roman" panose="02020603050405020304" pitchFamily="18" charset="0"/>
                  </a:rPr>
                  <a:t> Precio promedio de una unidad (p)</a:t>
                </a:r>
                <a:endParaRPr lang="es-CO" sz="1600" dirty="0">
                  <a:effectLst/>
                  <a:ea typeface="Calibri" panose="020F0502020204030204" pitchFamily="34" charset="0"/>
                  <a:cs typeface="Times New Roman" panose="02020603050405020304" pitchFamily="18" charset="0"/>
                </a:endParaRPr>
              </a:p>
              <a:p>
                <a:pPr marL="670560">
                  <a:lnSpc>
                    <a:spcPct val="107000"/>
                  </a:lnSpc>
                  <a:spcAft>
                    <a:spcPts val="800"/>
                  </a:spcAft>
                </a:pPr>
                <a:r>
                  <a:rPr lang="es-CO" dirty="0">
                    <a:ea typeface="Calibri" panose="020F0502020204030204" pitchFamily="34" charset="0"/>
                    <a:cs typeface="Times New Roman" panose="02020603050405020304" pitchFamily="18" charset="0"/>
                  </a:rPr>
                  <a:t> </a:t>
                </a:r>
                <a:r>
                  <a:rPr lang="es-CO" b="1" dirty="0">
                    <a:ea typeface="Times New Roman" panose="02020603050405020304" pitchFamily="18" charset="0"/>
                    <a:cs typeface="Times New Roman" panose="02020603050405020304" pitchFamily="18" charset="0"/>
                  </a:rPr>
                  <a:t>n =</a:t>
                </a:r>
                <a:r>
                  <a:rPr lang="es-CO" dirty="0">
                    <a:ea typeface="Times New Roman" panose="02020603050405020304" pitchFamily="18" charset="0"/>
                    <a:cs typeface="Times New Roman" panose="02020603050405020304" pitchFamily="18" charset="0"/>
                  </a:rPr>
                  <a:t> 200</a:t>
                </a:r>
                <a:endParaRPr lang="es-CO" sz="1600" dirty="0">
                  <a:effectLst/>
                  <a:ea typeface="Calibri" panose="020F0502020204030204" pitchFamily="34" charset="0"/>
                  <a:cs typeface="Times New Roman" panose="02020603050405020304" pitchFamily="18" charset="0"/>
                </a:endParaRPr>
              </a:p>
              <a:p>
                <a:pPr marL="670560">
                  <a:lnSpc>
                    <a:spcPct val="107000"/>
                  </a:lnSpc>
                  <a:spcAft>
                    <a:spcPts val="0"/>
                  </a:spcAft>
                </a:pPr>
                <a:r>
                  <a:rPr lang="es-CO" b="1" dirty="0">
                    <a:ea typeface="Times New Roman" panose="02020603050405020304" pitchFamily="18" charset="0"/>
                    <a:cs typeface="Times New Roman" panose="02020603050405020304" pitchFamily="18" charset="0"/>
                  </a:rPr>
                  <a:t>q =</a:t>
                </a:r>
                <a:r>
                  <a:rPr lang="es-CO" dirty="0">
                    <a:ea typeface="Times New Roman" panose="02020603050405020304" pitchFamily="18" charset="0"/>
                    <a:cs typeface="Times New Roman" panose="02020603050405020304" pitchFamily="18" charset="0"/>
                  </a:rPr>
                  <a:t> 12</a:t>
                </a:r>
                <a:endParaRPr lang="es-CO" sz="1600" dirty="0">
                  <a:effectLst/>
                  <a:ea typeface="Calibri" panose="020F0502020204030204" pitchFamily="34" charset="0"/>
                  <a:cs typeface="Times New Roman" panose="02020603050405020304" pitchFamily="18" charset="0"/>
                </a:endParaRPr>
              </a:p>
              <a:p>
                <a:pPr marL="670560">
                  <a:lnSpc>
                    <a:spcPct val="107000"/>
                  </a:lnSpc>
                  <a:spcAft>
                    <a:spcPts val="0"/>
                  </a:spcAft>
                </a:pPr>
                <a:r>
                  <a:rPr lang="es-CO" b="1" dirty="0">
                    <a:ea typeface="Times New Roman" panose="02020603050405020304" pitchFamily="18" charset="0"/>
                    <a:cs typeface="Times New Roman" panose="02020603050405020304" pitchFamily="18" charset="0"/>
                  </a:rPr>
                  <a:t>p =</a:t>
                </a:r>
                <a:r>
                  <a:rPr lang="es-CO" dirty="0">
                    <a:ea typeface="Times New Roman" panose="02020603050405020304" pitchFamily="18" charset="0"/>
                    <a:cs typeface="Times New Roman" panose="02020603050405020304" pitchFamily="18" charset="0"/>
                  </a:rPr>
                  <a:t> 1.190.000</a:t>
                </a:r>
                <a:endParaRPr lang="es-CO" sz="1600" dirty="0">
                  <a:effectLst/>
                  <a:ea typeface="Calibri" panose="020F0502020204030204" pitchFamily="34" charset="0"/>
                  <a:cs typeface="Times New Roman" panose="02020603050405020304" pitchFamily="18" charset="0"/>
                </a:endParaRPr>
              </a:p>
              <a:p>
                <a:pPr marL="670560">
                  <a:lnSpc>
                    <a:spcPct val="107000"/>
                  </a:lnSpc>
                  <a:spcAft>
                    <a:spcPts val="800"/>
                  </a:spcAft>
                </a:pPr>
                <a:r>
                  <a:rPr lang="es-CO" sz="1200" dirty="0">
                    <a:effectLst/>
                    <a:ea typeface="Times New Roman" panose="02020603050405020304" pitchFamily="18" charset="0"/>
                    <a:cs typeface="Times New Roman" panose="02020603050405020304" pitchFamily="18" charset="0"/>
                  </a:rPr>
                  <a:t> </a:t>
                </a:r>
                <a:endParaRPr lang="es-CO" sz="1600" dirty="0">
                  <a:effectLst/>
                  <a:ea typeface="Calibri" panose="020F0502020204030204" pitchFamily="34" charset="0"/>
                  <a:cs typeface="Times New Roman" panose="02020603050405020304" pitchFamily="18" charset="0"/>
                </a:endParaRPr>
              </a:p>
              <a:p>
                <a:pPr marL="670560">
                  <a:lnSpc>
                    <a:spcPct val="107000"/>
                  </a:lnSpc>
                  <a:spcAft>
                    <a:spcPts val="800"/>
                  </a:spcAft>
                </a:pPr>
                <a14:m>
                  <m:oMathPara xmlns:m="http://schemas.openxmlformats.org/officeDocument/2006/math">
                    <m:oMathParaPr>
                      <m:jc m:val="centerGroup"/>
                    </m:oMathParaPr>
                    <m:oMath xmlns:m="http://schemas.openxmlformats.org/officeDocument/2006/math">
                      <m:r>
                        <a:rPr lang="es-CO" b="1" i="1">
                          <a:latin typeface="Cambria Math" panose="02040503050406030204" pitchFamily="18" charset="0"/>
                          <a:ea typeface="Calibri" panose="020F0502020204030204" pitchFamily="34" charset="0"/>
                          <a:cs typeface="Arial" panose="020B0604020202020204" pitchFamily="34" charset="0"/>
                        </a:rPr>
                        <m:t>𝑻𝒂𝒎𝒂</m:t>
                      </m:r>
                      <m:r>
                        <a:rPr lang="es-CO" b="1" i="1">
                          <a:latin typeface="Cambria Math" panose="02040503050406030204" pitchFamily="18" charset="0"/>
                          <a:ea typeface="Calibri" panose="020F0502020204030204" pitchFamily="34" charset="0"/>
                          <a:cs typeface="Arial" panose="020B0604020202020204" pitchFamily="34" charset="0"/>
                        </a:rPr>
                        <m:t>ñ</m:t>
                      </m:r>
                      <m:r>
                        <a:rPr lang="es-CO" b="1" i="1">
                          <a:latin typeface="Cambria Math" panose="02040503050406030204" pitchFamily="18" charset="0"/>
                          <a:ea typeface="Calibri" panose="020F0502020204030204" pitchFamily="34" charset="0"/>
                          <a:cs typeface="Arial" panose="020B0604020202020204" pitchFamily="34" charset="0"/>
                        </a:rPr>
                        <m:t>𝒐</m:t>
                      </m:r>
                      <m:r>
                        <a:rPr lang="es-CO" b="1" i="1">
                          <a:latin typeface="Cambria Math" panose="02040503050406030204" pitchFamily="18" charset="0"/>
                          <a:ea typeface="Calibri" panose="020F0502020204030204" pitchFamily="34" charset="0"/>
                          <a:cs typeface="Arial" panose="020B0604020202020204" pitchFamily="34" charset="0"/>
                        </a:rPr>
                        <m:t> </m:t>
                      </m:r>
                      <m:r>
                        <a:rPr lang="es-CO" b="1" i="1">
                          <a:latin typeface="Cambria Math" panose="02040503050406030204" pitchFamily="18" charset="0"/>
                          <a:ea typeface="Calibri" panose="020F0502020204030204" pitchFamily="34" charset="0"/>
                          <a:cs typeface="Arial" panose="020B0604020202020204" pitchFamily="34" charset="0"/>
                        </a:rPr>
                        <m:t>𝒅𝒆𝒍</m:t>
                      </m:r>
                      <m:r>
                        <a:rPr lang="es-CO" b="1" i="1">
                          <a:latin typeface="Cambria Math" panose="02040503050406030204" pitchFamily="18" charset="0"/>
                          <a:ea typeface="Calibri" panose="020F0502020204030204" pitchFamily="34" charset="0"/>
                          <a:cs typeface="Arial" panose="020B0604020202020204" pitchFamily="34" charset="0"/>
                        </a:rPr>
                        <m:t> </m:t>
                      </m:r>
                      <m:r>
                        <a:rPr lang="es-CO" b="1" i="1">
                          <a:latin typeface="Cambria Math" panose="02040503050406030204" pitchFamily="18" charset="0"/>
                          <a:ea typeface="Calibri" panose="020F0502020204030204" pitchFamily="34" charset="0"/>
                          <a:cs typeface="Arial" panose="020B0604020202020204" pitchFamily="34" charset="0"/>
                        </a:rPr>
                        <m:t>𝒎𝒆𝒓𝒄𝒂𝒅𝒐</m:t>
                      </m:r>
                      <m:r>
                        <a:rPr lang="es-CO" b="1" i="1">
                          <a:latin typeface="Cambria Math" panose="02040503050406030204" pitchFamily="18" charset="0"/>
                          <a:ea typeface="Calibri" panose="020F0502020204030204" pitchFamily="34" charset="0"/>
                          <a:cs typeface="Arial" panose="020B0604020202020204" pitchFamily="34" charset="0"/>
                        </a:rPr>
                        <m:t> </m:t>
                      </m:r>
                      <m:r>
                        <a:rPr lang="es-CO" b="1" i="1">
                          <a:latin typeface="Cambria Math" panose="02040503050406030204" pitchFamily="18" charset="0"/>
                          <a:ea typeface="Calibri" panose="020F0502020204030204" pitchFamily="34" charset="0"/>
                          <a:cs typeface="Arial" panose="020B0604020202020204" pitchFamily="34" charset="0"/>
                        </a:rPr>
                        <m:t>𝒑𝒐𝒕𝒆𝒏𝒄𝒊𝒂𝒍</m:t>
                      </m:r>
                      <m:r>
                        <a:rPr lang="es-CO" b="1" i="1">
                          <a:latin typeface="Cambria Math" panose="02040503050406030204" pitchFamily="18" charset="0"/>
                          <a:ea typeface="Calibri" panose="020F0502020204030204" pitchFamily="34" charset="0"/>
                          <a:cs typeface="Arial" panose="020B0604020202020204" pitchFamily="34" charset="0"/>
                        </a:rPr>
                        <m:t>=</m:t>
                      </m:r>
                      <m:r>
                        <a:rPr lang="es-CO" i="1">
                          <a:latin typeface="Cambria Math" panose="02040503050406030204" pitchFamily="18" charset="0"/>
                          <a:ea typeface="Calibri" panose="020F0502020204030204" pitchFamily="34" charset="0"/>
                          <a:cs typeface="Arial" panose="020B0604020202020204" pitchFamily="34" charset="0"/>
                        </a:rPr>
                        <m:t>200∗$1.190.000∗12</m:t>
                      </m:r>
                    </m:oMath>
                  </m:oMathPara>
                </a14:m>
                <a:endParaRPr lang="es-CO" sz="1600" dirty="0">
                  <a:effectLst/>
                  <a:ea typeface="Calibri" panose="020F0502020204030204" pitchFamily="34" charset="0"/>
                  <a:cs typeface="Times New Roman" panose="02020603050405020304" pitchFamily="18" charset="0"/>
                </a:endParaRPr>
              </a:p>
              <a:p>
                <a:pPr marL="670560">
                  <a:lnSpc>
                    <a:spcPct val="107000"/>
                  </a:lnSpc>
                  <a:spcAft>
                    <a:spcPts val="800"/>
                  </a:spcAft>
                </a:pPr>
                <a14:m>
                  <m:oMathPara xmlns:m="http://schemas.openxmlformats.org/officeDocument/2006/math">
                    <m:oMathParaPr>
                      <m:jc m:val="centerGroup"/>
                    </m:oMathParaPr>
                    <m:oMath xmlns:m="http://schemas.openxmlformats.org/officeDocument/2006/math">
                      <m:r>
                        <a:rPr lang="es-CO" sz="2400" b="1" i="1">
                          <a:latin typeface="Cambria Math" panose="02040503050406030204" pitchFamily="18" charset="0"/>
                          <a:ea typeface="Calibri" panose="020F0502020204030204" pitchFamily="34" charset="0"/>
                          <a:cs typeface="Arial" panose="020B0604020202020204" pitchFamily="34" charset="0"/>
                        </a:rPr>
                        <m:t>𝑻𝒂𝒎𝒂</m:t>
                      </m:r>
                      <m:r>
                        <a:rPr lang="es-CO" sz="2400" b="1" i="1">
                          <a:latin typeface="Cambria Math" panose="02040503050406030204" pitchFamily="18" charset="0"/>
                          <a:ea typeface="Calibri" panose="020F0502020204030204" pitchFamily="34" charset="0"/>
                          <a:cs typeface="Arial" panose="020B0604020202020204" pitchFamily="34" charset="0"/>
                        </a:rPr>
                        <m:t>ñ</m:t>
                      </m:r>
                      <m:r>
                        <a:rPr lang="es-CO" sz="2400" b="1" i="1">
                          <a:latin typeface="Cambria Math" panose="02040503050406030204" pitchFamily="18" charset="0"/>
                          <a:ea typeface="Calibri" panose="020F0502020204030204" pitchFamily="34" charset="0"/>
                          <a:cs typeface="Arial" panose="020B0604020202020204" pitchFamily="34" charset="0"/>
                        </a:rPr>
                        <m:t>𝒐</m:t>
                      </m:r>
                      <m:r>
                        <a:rPr lang="es-CO" sz="2400" b="1" i="1">
                          <a:latin typeface="Cambria Math" panose="02040503050406030204" pitchFamily="18" charset="0"/>
                          <a:ea typeface="Calibri" panose="020F0502020204030204" pitchFamily="34" charset="0"/>
                          <a:cs typeface="Arial" panose="020B0604020202020204" pitchFamily="34" charset="0"/>
                        </a:rPr>
                        <m:t> </m:t>
                      </m:r>
                      <m:r>
                        <a:rPr lang="es-CO" sz="2400" b="1" i="1">
                          <a:latin typeface="Cambria Math" panose="02040503050406030204" pitchFamily="18" charset="0"/>
                          <a:ea typeface="Calibri" panose="020F0502020204030204" pitchFamily="34" charset="0"/>
                          <a:cs typeface="Arial" panose="020B0604020202020204" pitchFamily="34" charset="0"/>
                        </a:rPr>
                        <m:t>𝒅𝒆𝒍</m:t>
                      </m:r>
                      <m:r>
                        <a:rPr lang="es-CO" sz="2400" b="1" i="1">
                          <a:latin typeface="Cambria Math" panose="02040503050406030204" pitchFamily="18" charset="0"/>
                          <a:ea typeface="Calibri" panose="020F0502020204030204" pitchFamily="34" charset="0"/>
                          <a:cs typeface="Arial" panose="020B0604020202020204" pitchFamily="34" charset="0"/>
                        </a:rPr>
                        <m:t> </m:t>
                      </m:r>
                      <m:r>
                        <a:rPr lang="es-CO" sz="2400" b="1" i="1">
                          <a:latin typeface="Cambria Math" panose="02040503050406030204" pitchFamily="18" charset="0"/>
                          <a:ea typeface="Calibri" panose="020F0502020204030204" pitchFamily="34" charset="0"/>
                          <a:cs typeface="Arial" panose="020B0604020202020204" pitchFamily="34" charset="0"/>
                        </a:rPr>
                        <m:t>𝒎𝒆𝒓𝒄𝒂𝒅𝒐</m:t>
                      </m:r>
                      <m:r>
                        <a:rPr lang="es-CO" sz="2400" b="1" i="1">
                          <a:latin typeface="Cambria Math" panose="02040503050406030204" pitchFamily="18" charset="0"/>
                          <a:ea typeface="Calibri" panose="020F0502020204030204" pitchFamily="34" charset="0"/>
                          <a:cs typeface="Arial" panose="020B0604020202020204" pitchFamily="34" charset="0"/>
                        </a:rPr>
                        <m:t> </m:t>
                      </m:r>
                      <m:r>
                        <a:rPr lang="es-CO" sz="2400" b="1" i="1">
                          <a:latin typeface="Cambria Math" panose="02040503050406030204" pitchFamily="18" charset="0"/>
                          <a:ea typeface="Calibri" panose="020F0502020204030204" pitchFamily="34" charset="0"/>
                          <a:cs typeface="Arial" panose="020B0604020202020204" pitchFamily="34" charset="0"/>
                        </a:rPr>
                        <m:t>𝒑𝒐𝒕𝒆𝒏𝒄𝒊𝒂𝒍</m:t>
                      </m:r>
                      <m:r>
                        <a:rPr lang="es-CO" sz="2400" b="1" i="1">
                          <a:latin typeface="Cambria Math" panose="02040503050406030204" pitchFamily="18" charset="0"/>
                          <a:ea typeface="Calibri" panose="020F0502020204030204" pitchFamily="34" charset="0"/>
                          <a:cs typeface="Arial" panose="020B0604020202020204" pitchFamily="34" charset="0"/>
                        </a:rPr>
                        <m:t>=$ </m:t>
                      </m:r>
                      <m:r>
                        <a:rPr lang="es-CO" sz="2400" i="1">
                          <a:latin typeface="Cambria Math" panose="02040503050406030204" pitchFamily="18" charset="0"/>
                          <a:ea typeface="Calibri" panose="020F0502020204030204" pitchFamily="34" charset="0"/>
                          <a:cs typeface="Arial" panose="020B0604020202020204" pitchFamily="34" charset="0"/>
                        </a:rPr>
                        <m:t>2.856.000.000</m:t>
                      </m:r>
                    </m:oMath>
                  </m:oMathPara>
                </a14:m>
                <a:endParaRPr lang="es-ES" sz="2400" dirty="0">
                  <a:ea typeface="Calibri" panose="020F0502020204030204" pitchFamily="34" charset="0"/>
                  <a:cs typeface="Arial" panose="020B0604020202020204" pitchFamily="34" charset="0"/>
                </a:endParaRPr>
              </a:p>
              <a:p>
                <a:pPr marL="670560">
                  <a:lnSpc>
                    <a:spcPct val="107000"/>
                  </a:lnSpc>
                  <a:spcAft>
                    <a:spcPts val="800"/>
                  </a:spcAft>
                </a:pPr>
                <a:r>
                  <a:rPr lang="es-CO" sz="2000" dirty="0">
                    <a:effectLst/>
                    <a:ea typeface="Calibri" panose="020F0502020204030204" pitchFamily="34" charset="0"/>
                    <a:cs typeface="Times New Roman" panose="02020603050405020304" pitchFamily="18" charset="0"/>
                  </a:rPr>
                  <a:t>Cuota de Mercado = 10% * 2.856.000.000</a:t>
                </a:r>
              </a:p>
              <a:p>
                <a:pPr marL="670560">
                  <a:lnSpc>
                    <a:spcPct val="107000"/>
                  </a:lnSpc>
                  <a:spcAft>
                    <a:spcPts val="800"/>
                  </a:spcAft>
                </a:pPr>
                <a:r>
                  <a:rPr lang="es-CO" sz="2000" dirty="0">
                    <a:ea typeface="Calibri" panose="020F0502020204030204" pitchFamily="34" charset="0"/>
                    <a:cs typeface="Times New Roman" panose="02020603050405020304" pitchFamily="18" charset="0"/>
                  </a:rPr>
                  <a:t>                             = 285.600.000</a:t>
                </a:r>
                <a:endParaRPr lang="es-CO" sz="2000" dirty="0">
                  <a:effectLst/>
                  <a:ea typeface="Calibri" panose="020F0502020204030204" pitchFamily="34" charset="0"/>
                  <a:cs typeface="Times New Roman" panose="02020603050405020304" pitchFamily="18" charset="0"/>
                </a:endParaRPr>
              </a:p>
            </p:txBody>
          </p:sp>
        </mc:Choice>
        <mc:Fallback>
          <p:sp>
            <p:nvSpPr>
              <p:cNvPr id="2" name="Rectángulo 1">
                <a:extLst>
                  <a:ext uri="{FF2B5EF4-FFF2-40B4-BE49-F238E27FC236}">
                    <a16:creationId xmlns:a16="http://schemas.microsoft.com/office/drawing/2014/main" id="{BF994677-E136-41B4-BC1B-DE1B1B545194}"/>
                  </a:ext>
                </a:extLst>
              </p:cNvPr>
              <p:cNvSpPr>
                <a:spLocks noRot="1" noChangeAspect="1" noMove="1" noResize="1" noEditPoints="1" noAdjustHandles="1" noChangeArrowheads="1" noChangeShapeType="1" noTextEdit="1"/>
              </p:cNvSpPr>
              <p:nvPr/>
            </p:nvSpPr>
            <p:spPr>
              <a:xfrm>
                <a:off x="1023582" y="2235506"/>
                <a:ext cx="8534599" cy="4012702"/>
              </a:xfrm>
              <a:prstGeom prst="rect">
                <a:avLst/>
              </a:prstGeom>
              <a:blipFill>
                <a:blip r:embed="rId2"/>
                <a:stretch>
                  <a:fillRect t="-912" r="-571" b="-1824"/>
                </a:stretch>
              </a:blipFill>
            </p:spPr>
            <p:txBody>
              <a:bodyPr/>
              <a:lstStyle/>
              <a:p>
                <a:r>
                  <a:rPr lang="es-CO">
                    <a:noFill/>
                  </a:rPr>
                  <a:t> </a:t>
                </a:r>
              </a:p>
            </p:txBody>
          </p:sp>
        </mc:Fallback>
      </mc:AlternateContent>
      <p:pic>
        <p:nvPicPr>
          <p:cNvPr id="7" name="Imagen 6">
            <a:extLst>
              <a:ext uri="{FF2B5EF4-FFF2-40B4-BE49-F238E27FC236}">
                <a16:creationId xmlns:a16="http://schemas.microsoft.com/office/drawing/2014/main" id="{ED098B30-B4CD-4850-8862-5F66E78C99B1}"/>
              </a:ext>
            </a:extLst>
          </p:cNvPr>
          <p:cNvPicPr>
            <a:picLocks noChangeAspect="1"/>
          </p:cNvPicPr>
          <p:nvPr/>
        </p:nvPicPr>
        <p:blipFill>
          <a:blip r:embed="rId3"/>
          <a:stretch>
            <a:fillRect/>
          </a:stretch>
        </p:blipFill>
        <p:spPr>
          <a:xfrm>
            <a:off x="9108744" y="3088202"/>
            <a:ext cx="1764788" cy="1764788"/>
          </a:xfrm>
          <a:prstGeom prst="rect">
            <a:avLst/>
          </a:prstGeom>
        </p:spPr>
      </p:pic>
      <p:sp>
        <p:nvSpPr>
          <p:cNvPr id="3" name="Elipse 2">
            <a:extLst>
              <a:ext uri="{FF2B5EF4-FFF2-40B4-BE49-F238E27FC236}">
                <a16:creationId xmlns:a16="http://schemas.microsoft.com/office/drawing/2014/main" id="{B2DF98F6-5103-4E5B-9C28-9B980A2940C6}"/>
              </a:ext>
            </a:extLst>
          </p:cNvPr>
          <p:cNvSpPr/>
          <p:nvPr/>
        </p:nvSpPr>
        <p:spPr>
          <a:xfrm>
            <a:off x="798864" y="4241857"/>
            <a:ext cx="8534598" cy="20175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0872137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78DFC84-9E81-4D2C-92DA-E906B6FDECE0}"/>
              </a:ext>
            </a:extLst>
          </p:cNvPr>
          <p:cNvSpPr txBox="1"/>
          <p:nvPr/>
        </p:nvSpPr>
        <p:spPr>
          <a:xfrm>
            <a:off x="896262" y="2921168"/>
            <a:ext cx="5423344" cy="1015663"/>
          </a:xfrm>
          <a:prstGeom prst="rect">
            <a:avLst/>
          </a:prstGeom>
          <a:noFill/>
        </p:spPr>
        <p:txBody>
          <a:bodyPr wrap="none" rtlCol="0">
            <a:spAutoFit/>
          </a:bodyPr>
          <a:lstStyle/>
          <a:p>
            <a:r>
              <a:rPr lang="es-CO" sz="6000" b="1" i="1" dirty="0">
                <a:solidFill>
                  <a:srgbClr val="0070C0"/>
                </a:solidFill>
                <a:cs typeface="Calibri" panose="020F0502020204030204" pitchFamily="34" charset="0"/>
              </a:rPr>
              <a:t>Estudio Técnico</a:t>
            </a:r>
          </a:p>
        </p:txBody>
      </p:sp>
      <p:pic>
        <p:nvPicPr>
          <p:cNvPr id="5" name="Imagen 4">
            <a:extLst>
              <a:ext uri="{FF2B5EF4-FFF2-40B4-BE49-F238E27FC236}">
                <a16:creationId xmlns:a16="http://schemas.microsoft.com/office/drawing/2014/main" id="{EFF62A53-AABE-4E41-9435-1D2831B84B6F}"/>
              </a:ext>
            </a:extLst>
          </p:cNvPr>
          <p:cNvPicPr>
            <a:picLocks noChangeAspect="1"/>
          </p:cNvPicPr>
          <p:nvPr/>
        </p:nvPicPr>
        <p:blipFill>
          <a:blip r:embed="rId2"/>
          <a:stretch>
            <a:fillRect/>
          </a:stretch>
        </p:blipFill>
        <p:spPr>
          <a:xfrm>
            <a:off x="8635867" y="1790243"/>
            <a:ext cx="2659871" cy="2659871"/>
          </a:xfrm>
          <a:prstGeom prst="rect">
            <a:avLst/>
          </a:prstGeom>
        </p:spPr>
      </p:pic>
    </p:spTree>
    <p:extLst>
      <p:ext uri="{BB962C8B-B14F-4D97-AF65-F5344CB8AC3E}">
        <p14:creationId xmlns:p14="http://schemas.microsoft.com/office/powerpoint/2010/main" val="51837780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6DBDA2A-15F9-42A0-ABCC-A42DF507F9F0}"/>
              </a:ext>
            </a:extLst>
          </p:cNvPr>
          <p:cNvSpPr txBox="1"/>
          <p:nvPr/>
        </p:nvSpPr>
        <p:spPr>
          <a:xfrm>
            <a:off x="1651380" y="1274210"/>
            <a:ext cx="8534599" cy="461665"/>
          </a:xfrm>
          <a:prstGeom prst="rect">
            <a:avLst/>
          </a:prstGeom>
          <a:noFill/>
        </p:spPr>
        <p:txBody>
          <a:bodyPr wrap="square" rtlCol="0">
            <a:spAutoFit/>
          </a:bodyPr>
          <a:lstStyle/>
          <a:p>
            <a:pPr algn="ctr"/>
            <a:r>
              <a:rPr lang="es-CO" sz="2400" b="1" dirty="0">
                <a:solidFill>
                  <a:srgbClr val="0070C0"/>
                </a:solidFill>
              </a:rPr>
              <a:t>LOCALIZACIÓN DE LAS INSTALACIONES</a:t>
            </a:r>
            <a:endParaRPr lang="es-CO" sz="2000" dirty="0">
              <a:solidFill>
                <a:srgbClr val="0070C0"/>
              </a:solidFill>
            </a:endParaRPr>
          </a:p>
        </p:txBody>
      </p:sp>
      <p:graphicFrame>
        <p:nvGraphicFramePr>
          <p:cNvPr id="2" name="Tabla 1">
            <a:extLst>
              <a:ext uri="{FF2B5EF4-FFF2-40B4-BE49-F238E27FC236}">
                <a16:creationId xmlns:a16="http://schemas.microsoft.com/office/drawing/2014/main" id="{33766001-3385-4A49-AC8C-27E0A61EDF4B}"/>
              </a:ext>
            </a:extLst>
          </p:cNvPr>
          <p:cNvGraphicFramePr>
            <a:graphicFrameLocks noGrp="1"/>
          </p:cNvGraphicFramePr>
          <p:nvPr>
            <p:extLst>
              <p:ext uri="{D42A27DB-BD31-4B8C-83A1-F6EECF244321}">
                <p14:modId xmlns:p14="http://schemas.microsoft.com/office/powerpoint/2010/main" val="1776326972"/>
              </p:ext>
            </p:extLst>
          </p:nvPr>
        </p:nvGraphicFramePr>
        <p:xfrm>
          <a:off x="1622897" y="1910688"/>
          <a:ext cx="8946205" cy="3807725"/>
        </p:xfrm>
        <a:graphic>
          <a:graphicData uri="http://schemas.openxmlformats.org/drawingml/2006/table">
            <a:tbl>
              <a:tblPr firstRow="1" firstCol="1" bandRow="1">
                <a:tableStyleId>{5C22544A-7EE6-4342-B048-85BDC9FD1C3A}</a:tableStyleId>
              </a:tblPr>
              <a:tblGrid>
                <a:gridCol w="2540620">
                  <a:extLst>
                    <a:ext uri="{9D8B030D-6E8A-4147-A177-3AD203B41FA5}">
                      <a16:colId xmlns:a16="http://schemas.microsoft.com/office/drawing/2014/main" val="197874946"/>
                    </a:ext>
                  </a:extLst>
                </a:gridCol>
                <a:gridCol w="1459908">
                  <a:extLst>
                    <a:ext uri="{9D8B030D-6E8A-4147-A177-3AD203B41FA5}">
                      <a16:colId xmlns:a16="http://schemas.microsoft.com/office/drawing/2014/main" val="368357011"/>
                    </a:ext>
                  </a:extLst>
                </a:gridCol>
                <a:gridCol w="1162239">
                  <a:extLst>
                    <a:ext uri="{9D8B030D-6E8A-4147-A177-3AD203B41FA5}">
                      <a16:colId xmlns:a16="http://schemas.microsoft.com/office/drawing/2014/main" val="1551565059"/>
                    </a:ext>
                  </a:extLst>
                </a:gridCol>
                <a:gridCol w="1137592">
                  <a:extLst>
                    <a:ext uri="{9D8B030D-6E8A-4147-A177-3AD203B41FA5}">
                      <a16:colId xmlns:a16="http://schemas.microsoft.com/office/drawing/2014/main" val="2585558189"/>
                    </a:ext>
                  </a:extLst>
                </a:gridCol>
                <a:gridCol w="1353733">
                  <a:extLst>
                    <a:ext uri="{9D8B030D-6E8A-4147-A177-3AD203B41FA5}">
                      <a16:colId xmlns:a16="http://schemas.microsoft.com/office/drawing/2014/main" val="2462235866"/>
                    </a:ext>
                  </a:extLst>
                </a:gridCol>
                <a:gridCol w="1292113">
                  <a:extLst>
                    <a:ext uri="{9D8B030D-6E8A-4147-A177-3AD203B41FA5}">
                      <a16:colId xmlns:a16="http://schemas.microsoft.com/office/drawing/2014/main" val="762531503"/>
                    </a:ext>
                  </a:extLst>
                </a:gridCol>
              </a:tblGrid>
              <a:tr h="615065">
                <a:tc gridSpan="2">
                  <a:txBody>
                    <a:bodyPr/>
                    <a:lstStyle/>
                    <a:p>
                      <a:pPr algn="ctr">
                        <a:lnSpc>
                          <a:spcPct val="107000"/>
                        </a:lnSpc>
                        <a:spcAft>
                          <a:spcPts val="0"/>
                        </a:spcAft>
                      </a:pPr>
                      <a:r>
                        <a:rPr lang="es-ES" sz="1800" dirty="0">
                          <a:effectLst/>
                        </a:rPr>
                        <a:t>METODO DE FACTORES PONDERADOS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es-CO"/>
                    </a:p>
                  </a:txBody>
                  <a:tcPr/>
                </a:tc>
                <a:tc gridSpan="4">
                  <a:txBody>
                    <a:bodyPr/>
                    <a:lstStyle/>
                    <a:p>
                      <a:pPr algn="ctr">
                        <a:lnSpc>
                          <a:spcPct val="107000"/>
                        </a:lnSpc>
                        <a:spcAft>
                          <a:spcPts val="0"/>
                        </a:spcAft>
                      </a:pPr>
                      <a:r>
                        <a:rPr lang="es-ES" sz="1800" dirty="0">
                          <a:effectLst/>
                        </a:rPr>
                        <a:t>ALTERNATIVAS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33419065"/>
                  </a:ext>
                </a:extLst>
              </a:tr>
              <a:tr h="736455">
                <a:tc>
                  <a:txBody>
                    <a:bodyPr/>
                    <a:lstStyle/>
                    <a:p>
                      <a:pPr algn="ctr">
                        <a:lnSpc>
                          <a:spcPct val="107000"/>
                        </a:lnSpc>
                        <a:spcAft>
                          <a:spcPts val="0"/>
                        </a:spcAft>
                      </a:pPr>
                      <a:r>
                        <a:rPr lang="es-ES" sz="1600" dirty="0">
                          <a:effectLst/>
                        </a:rPr>
                        <a:t>FACTORES</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dirty="0">
                          <a:effectLst/>
                        </a:rPr>
                        <a:t>PESO RELATIVO %</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Belalcázar</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Edificio Santorini</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 sz="1800" dirty="0">
                          <a:effectLst/>
                        </a:rPr>
                        <a:t>Champagnat</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Loma Linda</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3222260"/>
                  </a:ext>
                </a:extLst>
              </a:tr>
              <a:tr h="368228">
                <a:tc>
                  <a:txBody>
                    <a:bodyPr/>
                    <a:lstStyle/>
                    <a:p>
                      <a:pPr>
                        <a:lnSpc>
                          <a:spcPct val="107000"/>
                        </a:lnSpc>
                        <a:spcAft>
                          <a:spcPts val="0"/>
                        </a:spcAft>
                      </a:pPr>
                      <a:r>
                        <a:rPr lang="es-ES" sz="1800" dirty="0">
                          <a:effectLst/>
                        </a:rPr>
                        <a:t>Accesibilidad</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a:effectLst/>
                        </a:rPr>
                        <a:t>25%</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6</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7</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8</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7</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6077727"/>
                  </a:ext>
                </a:extLst>
              </a:tr>
              <a:tr h="615065">
                <a:tc>
                  <a:txBody>
                    <a:bodyPr/>
                    <a:lstStyle/>
                    <a:p>
                      <a:pPr>
                        <a:lnSpc>
                          <a:spcPct val="107000"/>
                        </a:lnSpc>
                        <a:spcAft>
                          <a:spcPts val="0"/>
                        </a:spcAft>
                      </a:pPr>
                      <a:r>
                        <a:rPr lang="es-ES" sz="1800" dirty="0">
                          <a:effectLst/>
                        </a:rPr>
                        <a:t>Costo Arrendamiento (COP)</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a:effectLst/>
                        </a:rPr>
                        <a:t>20%</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5</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6</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9</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6</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8927085"/>
                  </a:ext>
                </a:extLst>
              </a:tr>
              <a:tr h="368228">
                <a:tc>
                  <a:txBody>
                    <a:bodyPr/>
                    <a:lstStyle/>
                    <a:p>
                      <a:pPr>
                        <a:lnSpc>
                          <a:spcPct val="107000"/>
                        </a:lnSpc>
                        <a:spcAft>
                          <a:spcPts val="0"/>
                        </a:spcAft>
                      </a:pPr>
                      <a:r>
                        <a:rPr lang="es-ES" sz="1800" dirty="0">
                          <a:effectLst/>
                        </a:rPr>
                        <a:t>Impuestos (COP)</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a:effectLst/>
                        </a:rPr>
                        <a:t>15%</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3</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7</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7</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7</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4860071"/>
                  </a:ext>
                </a:extLst>
              </a:tr>
              <a:tr h="368228">
                <a:tc>
                  <a:txBody>
                    <a:bodyPr/>
                    <a:lstStyle/>
                    <a:p>
                      <a:pPr>
                        <a:lnSpc>
                          <a:spcPct val="107000"/>
                        </a:lnSpc>
                        <a:spcAft>
                          <a:spcPts val="0"/>
                        </a:spcAft>
                      </a:pPr>
                      <a:r>
                        <a:rPr lang="es-ES" sz="1800" dirty="0">
                          <a:effectLst/>
                        </a:rPr>
                        <a:t>Zona Crecimiento</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a:effectLst/>
                        </a:rPr>
                        <a:t>10%</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3</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5</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8</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6</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40869"/>
                  </a:ext>
                </a:extLst>
              </a:tr>
              <a:tr h="368228">
                <a:tc>
                  <a:txBody>
                    <a:bodyPr/>
                    <a:lstStyle/>
                    <a:p>
                      <a:pPr>
                        <a:lnSpc>
                          <a:spcPct val="107000"/>
                        </a:lnSpc>
                        <a:spcAft>
                          <a:spcPts val="0"/>
                        </a:spcAft>
                      </a:pPr>
                      <a:r>
                        <a:rPr lang="es-ES" sz="1800" dirty="0">
                          <a:effectLst/>
                        </a:rPr>
                        <a:t>Estrato</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a:effectLst/>
                        </a:rPr>
                        <a:t>5%</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2</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7</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7</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7</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1172687"/>
                  </a:ext>
                </a:extLst>
              </a:tr>
              <a:tr h="368228">
                <a:tc gridSpan="2">
                  <a:txBody>
                    <a:bodyPr/>
                    <a:lstStyle/>
                    <a:p>
                      <a:pPr algn="ctr">
                        <a:lnSpc>
                          <a:spcPct val="107000"/>
                        </a:lnSpc>
                        <a:spcAft>
                          <a:spcPts val="0"/>
                        </a:spcAft>
                      </a:pPr>
                      <a:r>
                        <a:rPr lang="es-ES" sz="1800" dirty="0">
                          <a:effectLst/>
                        </a:rPr>
                        <a:t>PUNTUACION TOTAL</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es-CO"/>
                    </a:p>
                  </a:txBody>
                  <a:tcPr/>
                </a:tc>
                <a:tc>
                  <a:txBody>
                    <a:bodyPr/>
                    <a:lstStyle/>
                    <a:p>
                      <a:pPr algn="ctr">
                        <a:lnSpc>
                          <a:spcPct val="107000"/>
                        </a:lnSpc>
                        <a:spcAft>
                          <a:spcPts val="0"/>
                        </a:spcAft>
                      </a:pPr>
                      <a:r>
                        <a:rPr lang="es-ES" sz="1800">
                          <a:effectLst/>
                        </a:rPr>
                        <a:t>3,8</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6,4</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a:effectLst/>
                        </a:rPr>
                        <a:t>7,8</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6,6</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1179159"/>
                  </a:ext>
                </a:extLst>
              </a:tr>
            </a:tbl>
          </a:graphicData>
        </a:graphic>
      </p:graphicFrame>
      <p:sp>
        <p:nvSpPr>
          <p:cNvPr id="6" name="Elipse 5">
            <a:extLst>
              <a:ext uri="{FF2B5EF4-FFF2-40B4-BE49-F238E27FC236}">
                <a16:creationId xmlns:a16="http://schemas.microsoft.com/office/drawing/2014/main" id="{3C099FED-80FC-48A4-BBCA-5B2924312DC1}"/>
              </a:ext>
            </a:extLst>
          </p:cNvPr>
          <p:cNvSpPr/>
          <p:nvPr/>
        </p:nvSpPr>
        <p:spPr>
          <a:xfrm>
            <a:off x="7642746" y="2361063"/>
            <a:ext cx="1815153" cy="35321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443786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4B6AB0D-3DD3-40AB-96A6-1E206B9344AF}"/>
              </a:ext>
            </a:extLst>
          </p:cNvPr>
          <p:cNvPicPr>
            <a:picLocks noChangeAspect="1"/>
          </p:cNvPicPr>
          <p:nvPr/>
        </p:nvPicPr>
        <p:blipFill rotWithShape="1">
          <a:blip r:embed="rId2"/>
          <a:srcRect l="15243" r="24112" b="5318"/>
          <a:stretch/>
        </p:blipFill>
        <p:spPr>
          <a:xfrm>
            <a:off x="434640" y="1904702"/>
            <a:ext cx="5537535" cy="3826352"/>
          </a:xfrm>
          <a:prstGeom prst="rect">
            <a:avLst/>
          </a:prstGeom>
          <a:ln>
            <a:noFill/>
          </a:ln>
          <a:effectLst>
            <a:outerShdw blurRad="292100" dist="139700" dir="2700000" algn="tl" rotWithShape="0">
              <a:srgbClr val="333333">
                <a:alpha val="65000"/>
              </a:srgbClr>
            </a:outerShdw>
          </a:effectLst>
        </p:spPr>
      </p:pic>
      <p:sp>
        <p:nvSpPr>
          <p:cNvPr id="8" name="Elipse 7">
            <a:extLst>
              <a:ext uri="{FF2B5EF4-FFF2-40B4-BE49-F238E27FC236}">
                <a16:creationId xmlns:a16="http://schemas.microsoft.com/office/drawing/2014/main" id="{87175F55-C6C2-4C27-8B0A-3E5658BD914A}"/>
              </a:ext>
            </a:extLst>
          </p:cNvPr>
          <p:cNvSpPr/>
          <p:nvPr/>
        </p:nvSpPr>
        <p:spPr>
          <a:xfrm>
            <a:off x="2812380" y="3670027"/>
            <a:ext cx="782053" cy="6372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2DDB9510-260F-4994-AC9D-85C95306BF79}"/>
              </a:ext>
            </a:extLst>
          </p:cNvPr>
          <p:cNvSpPr txBox="1"/>
          <p:nvPr/>
        </p:nvSpPr>
        <p:spPr>
          <a:xfrm>
            <a:off x="1828700" y="1126945"/>
            <a:ext cx="8534599" cy="461665"/>
          </a:xfrm>
          <a:prstGeom prst="rect">
            <a:avLst/>
          </a:prstGeom>
          <a:noFill/>
        </p:spPr>
        <p:txBody>
          <a:bodyPr wrap="square" rtlCol="0">
            <a:spAutoFit/>
          </a:bodyPr>
          <a:lstStyle/>
          <a:p>
            <a:pPr algn="ctr"/>
            <a:r>
              <a:rPr lang="es-CO" sz="2400" b="1" dirty="0">
                <a:solidFill>
                  <a:srgbClr val="0070C0"/>
                </a:solidFill>
              </a:rPr>
              <a:t>UBICACIÓN</a:t>
            </a:r>
            <a:endParaRPr lang="es-CO" sz="2000" dirty="0">
              <a:solidFill>
                <a:srgbClr val="0070C0"/>
              </a:solidFill>
            </a:endParaRPr>
          </a:p>
        </p:txBody>
      </p:sp>
      <p:pic>
        <p:nvPicPr>
          <p:cNvPr id="3" name="Imagen 2">
            <a:extLst>
              <a:ext uri="{FF2B5EF4-FFF2-40B4-BE49-F238E27FC236}">
                <a16:creationId xmlns:a16="http://schemas.microsoft.com/office/drawing/2014/main" id="{BC692E20-5BAD-41E0-83BF-116082A597F0}"/>
              </a:ext>
            </a:extLst>
          </p:cNvPr>
          <p:cNvPicPr>
            <a:picLocks noChangeAspect="1"/>
          </p:cNvPicPr>
          <p:nvPr/>
        </p:nvPicPr>
        <p:blipFill>
          <a:blip r:embed="rId4"/>
          <a:stretch>
            <a:fillRect/>
          </a:stretch>
        </p:blipFill>
        <p:spPr>
          <a:xfrm>
            <a:off x="6219827" y="1904703"/>
            <a:ext cx="5537533" cy="3826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00838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1 CuadroTexto"/>
          <p:cNvSpPr txBox="1">
            <a:spLocks noChangeArrowheads="1"/>
          </p:cNvSpPr>
          <p:nvPr/>
        </p:nvSpPr>
        <p:spPr bwMode="auto">
          <a:xfrm>
            <a:off x="1172141" y="1895641"/>
            <a:ext cx="4948494" cy="369332"/>
          </a:xfrm>
          <a:prstGeom prst="rect">
            <a:avLst/>
          </a:prstGeom>
          <a:solidFill>
            <a:srgbClr val="0070C0"/>
          </a:solidFill>
          <a:ln w="9525">
            <a:solidFill>
              <a:srgbClr val="F69240"/>
            </a:solidFill>
            <a:miter lim="800000"/>
            <a:headEnd/>
            <a:tailEnd/>
          </a:ln>
          <a:effectLst>
            <a:outerShdw blurRad="50800" dist="38100" dir="5400000" algn="t" rotWithShape="0">
              <a:prstClr val="black">
                <a:alpha val="40000"/>
              </a:prstClr>
            </a:outerShdw>
          </a:effectLst>
        </p:spPr>
        <p:txBody>
          <a:bodyPr wrap="square">
            <a:spAutoFit/>
          </a:bodyPr>
          <a:lstStyle>
            <a:defPPr>
              <a:defRPr lang="en-US"/>
            </a:defPPr>
            <a:lvl1pPr indent="0" algn="ctr">
              <a:defRPr sz="1400" b="1">
                <a:solidFill>
                  <a:srgbClr val="FFFFFF"/>
                </a:solidFill>
                <a:latin typeface="Calibri"/>
                <a:ea typeface="ＭＳ Ｐゴシック" pitchFamily="34" charset="-128"/>
                <a:cs typeface="Calibri"/>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s-CO" sz="1800" dirty="0">
                <a:latin typeface="+mn-lt"/>
              </a:rPr>
              <a:t>PLANEACIÓN ESTRATÉGICA</a:t>
            </a:r>
            <a:endParaRPr lang="es-ES" sz="1800" dirty="0">
              <a:latin typeface="+mn-lt"/>
            </a:endParaRPr>
          </a:p>
        </p:txBody>
      </p:sp>
      <p:sp>
        <p:nvSpPr>
          <p:cNvPr id="7" name="CuadroTexto 6"/>
          <p:cNvSpPr txBox="1"/>
          <p:nvPr/>
        </p:nvSpPr>
        <p:spPr>
          <a:xfrm>
            <a:off x="1086983" y="1244064"/>
            <a:ext cx="10247924" cy="461665"/>
          </a:xfrm>
          <a:prstGeom prst="rect">
            <a:avLst/>
          </a:prstGeom>
          <a:noFill/>
        </p:spPr>
        <p:txBody>
          <a:bodyPr wrap="square" rtlCol="0">
            <a:spAutoFit/>
          </a:bodyPr>
          <a:lstStyle/>
          <a:p>
            <a:pPr algn="ctr"/>
            <a:r>
              <a:rPr lang="es-CO" sz="2400" b="1" dirty="0">
                <a:solidFill>
                  <a:srgbClr val="0070C0"/>
                </a:solidFill>
              </a:rPr>
              <a:t>COLOMBIANA DE ADUANAS S.A.S NIVEL I</a:t>
            </a:r>
            <a:endParaRPr lang="es-CO" sz="2416" b="1" dirty="0">
              <a:solidFill>
                <a:srgbClr val="0070C0"/>
              </a:solidFill>
            </a:endParaRPr>
          </a:p>
        </p:txBody>
      </p:sp>
      <p:pic>
        <p:nvPicPr>
          <p:cNvPr id="6" name="Imagen 5">
            <a:extLst>
              <a:ext uri="{FF2B5EF4-FFF2-40B4-BE49-F238E27FC236}">
                <a16:creationId xmlns:a16="http://schemas.microsoft.com/office/drawing/2014/main" id="{ED42D9D7-67C4-4398-BE36-D6A65156F3A8}"/>
              </a:ext>
            </a:extLst>
          </p:cNvPr>
          <p:cNvPicPr>
            <a:picLocks noChangeAspect="1"/>
          </p:cNvPicPr>
          <p:nvPr/>
        </p:nvPicPr>
        <p:blipFill>
          <a:blip r:embed="rId2"/>
          <a:stretch>
            <a:fillRect/>
          </a:stretch>
        </p:blipFill>
        <p:spPr>
          <a:xfrm>
            <a:off x="1172141" y="2243138"/>
            <a:ext cx="2740025" cy="3800475"/>
          </a:xfrm>
          <a:prstGeom prst="rect">
            <a:avLst/>
          </a:prstGeom>
        </p:spPr>
      </p:pic>
      <p:graphicFrame>
        <p:nvGraphicFramePr>
          <p:cNvPr id="9" name="Tabla 9">
            <a:extLst>
              <a:ext uri="{FF2B5EF4-FFF2-40B4-BE49-F238E27FC236}">
                <a16:creationId xmlns:a16="http://schemas.microsoft.com/office/drawing/2014/main" id="{5BA7BDDD-99EE-437D-A4F8-35028A0FF12A}"/>
              </a:ext>
            </a:extLst>
          </p:cNvPr>
          <p:cNvGraphicFramePr>
            <a:graphicFrameLocks noGrp="1"/>
          </p:cNvGraphicFramePr>
          <p:nvPr>
            <p:extLst>
              <p:ext uri="{D42A27DB-BD31-4B8C-83A1-F6EECF244321}">
                <p14:modId xmlns:p14="http://schemas.microsoft.com/office/powerpoint/2010/main" val="795934581"/>
              </p:ext>
            </p:extLst>
          </p:nvPr>
        </p:nvGraphicFramePr>
        <p:xfrm>
          <a:off x="3912166" y="2243138"/>
          <a:ext cx="2208469" cy="3800472"/>
        </p:xfrm>
        <a:graphic>
          <a:graphicData uri="http://schemas.openxmlformats.org/drawingml/2006/table">
            <a:tbl>
              <a:tblPr firstRow="1" bandRow="1">
                <a:tableStyleId>{B301B821-A1FF-4177-AEE7-76D212191A09}</a:tableStyleId>
              </a:tblPr>
              <a:tblGrid>
                <a:gridCol w="2208469">
                  <a:extLst>
                    <a:ext uri="{9D8B030D-6E8A-4147-A177-3AD203B41FA5}">
                      <a16:colId xmlns:a16="http://schemas.microsoft.com/office/drawing/2014/main" val="276965353"/>
                    </a:ext>
                  </a:extLst>
                </a:gridCol>
              </a:tblGrid>
              <a:tr h="475059">
                <a:tc>
                  <a:txBody>
                    <a:bodyPr/>
                    <a:lstStyle/>
                    <a:p>
                      <a:pPr algn="ctr"/>
                      <a:r>
                        <a:rPr lang="es-CO" sz="1600" dirty="0"/>
                        <a:t>FILIALES</a:t>
                      </a:r>
                    </a:p>
                  </a:txBody>
                  <a:tcPr anchor="ctr">
                    <a:solidFill>
                      <a:srgbClr val="0070C0"/>
                    </a:solidFill>
                  </a:tcPr>
                </a:tc>
                <a:extLst>
                  <a:ext uri="{0D108BD9-81ED-4DB2-BD59-A6C34878D82A}">
                    <a16:rowId xmlns:a16="http://schemas.microsoft.com/office/drawing/2014/main" val="1369809432"/>
                  </a:ext>
                </a:extLst>
              </a:tr>
              <a:tr h="475059">
                <a:tc>
                  <a:txBody>
                    <a:bodyPr/>
                    <a:lstStyle/>
                    <a:p>
                      <a:pPr algn="ctr"/>
                      <a:r>
                        <a:rPr lang="es-CO" dirty="0"/>
                        <a:t>BUENAVENTURA</a:t>
                      </a:r>
                    </a:p>
                  </a:txBody>
                  <a:tcPr/>
                </a:tc>
                <a:extLst>
                  <a:ext uri="{0D108BD9-81ED-4DB2-BD59-A6C34878D82A}">
                    <a16:rowId xmlns:a16="http://schemas.microsoft.com/office/drawing/2014/main" val="704637292"/>
                  </a:ext>
                </a:extLst>
              </a:tr>
              <a:tr h="475059">
                <a:tc>
                  <a:txBody>
                    <a:bodyPr/>
                    <a:lstStyle/>
                    <a:p>
                      <a:pPr algn="ctr"/>
                      <a:r>
                        <a:rPr lang="es-CO" dirty="0"/>
                        <a:t>CALI</a:t>
                      </a:r>
                    </a:p>
                  </a:txBody>
                  <a:tcPr/>
                </a:tc>
                <a:extLst>
                  <a:ext uri="{0D108BD9-81ED-4DB2-BD59-A6C34878D82A}">
                    <a16:rowId xmlns:a16="http://schemas.microsoft.com/office/drawing/2014/main" val="4009105313"/>
                  </a:ext>
                </a:extLst>
              </a:tr>
              <a:tr h="475059">
                <a:tc>
                  <a:txBody>
                    <a:bodyPr/>
                    <a:lstStyle/>
                    <a:p>
                      <a:pPr algn="ctr"/>
                      <a:r>
                        <a:rPr lang="es-CO" dirty="0"/>
                        <a:t>BOGOTA</a:t>
                      </a:r>
                    </a:p>
                  </a:txBody>
                  <a:tcPr/>
                </a:tc>
                <a:extLst>
                  <a:ext uri="{0D108BD9-81ED-4DB2-BD59-A6C34878D82A}">
                    <a16:rowId xmlns:a16="http://schemas.microsoft.com/office/drawing/2014/main" val="3972116998"/>
                  </a:ext>
                </a:extLst>
              </a:tr>
              <a:tr h="475059">
                <a:tc>
                  <a:txBody>
                    <a:bodyPr/>
                    <a:lstStyle/>
                    <a:p>
                      <a:pPr algn="ctr"/>
                      <a:r>
                        <a:rPr lang="es-CO" dirty="0"/>
                        <a:t>MEDELLIN</a:t>
                      </a:r>
                    </a:p>
                  </a:txBody>
                  <a:tcPr/>
                </a:tc>
                <a:extLst>
                  <a:ext uri="{0D108BD9-81ED-4DB2-BD59-A6C34878D82A}">
                    <a16:rowId xmlns:a16="http://schemas.microsoft.com/office/drawing/2014/main" val="2239590983"/>
                  </a:ext>
                </a:extLst>
              </a:tr>
              <a:tr h="475059">
                <a:tc>
                  <a:txBody>
                    <a:bodyPr/>
                    <a:lstStyle/>
                    <a:p>
                      <a:pPr algn="ctr"/>
                      <a:r>
                        <a:rPr lang="es-CO" dirty="0"/>
                        <a:t>CARTAGENA</a:t>
                      </a:r>
                    </a:p>
                  </a:txBody>
                  <a:tcPr/>
                </a:tc>
                <a:extLst>
                  <a:ext uri="{0D108BD9-81ED-4DB2-BD59-A6C34878D82A}">
                    <a16:rowId xmlns:a16="http://schemas.microsoft.com/office/drawing/2014/main" val="822131621"/>
                  </a:ext>
                </a:extLst>
              </a:tr>
              <a:tr h="475059">
                <a:tc>
                  <a:txBody>
                    <a:bodyPr/>
                    <a:lstStyle/>
                    <a:p>
                      <a:pPr algn="ctr"/>
                      <a:r>
                        <a:rPr lang="es-CO" dirty="0"/>
                        <a:t>BARRANQUILLA</a:t>
                      </a:r>
                    </a:p>
                  </a:txBody>
                  <a:tcPr/>
                </a:tc>
                <a:extLst>
                  <a:ext uri="{0D108BD9-81ED-4DB2-BD59-A6C34878D82A}">
                    <a16:rowId xmlns:a16="http://schemas.microsoft.com/office/drawing/2014/main" val="2921270614"/>
                  </a:ext>
                </a:extLst>
              </a:tr>
              <a:tr h="475059">
                <a:tc>
                  <a:txBody>
                    <a:bodyPr/>
                    <a:lstStyle/>
                    <a:p>
                      <a:pPr algn="ctr"/>
                      <a:r>
                        <a:rPr lang="es-CO" dirty="0"/>
                        <a:t>IPIALES</a:t>
                      </a:r>
                    </a:p>
                  </a:txBody>
                  <a:tcPr/>
                </a:tc>
                <a:extLst>
                  <a:ext uri="{0D108BD9-81ED-4DB2-BD59-A6C34878D82A}">
                    <a16:rowId xmlns:a16="http://schemas.microsoft.com/office/drawing/2014/main" val="421216585"/>
                  </a:ext>
                </a:extLst>
              </a:tr>
            </a:tbl>
          </a:graphicData>
        </a:graphic>
      </p:graphicFrame>
      <p:sp>
        <p:nvSpPr>
          <p:cNvPr id="15" name="11 CuadroTexto">
            <a:extLst>
              <a:ext uri="{FF2B5EF4-FFF2-40B4-BE49-F238E27FC236}">
                <a16:creationId xmlns:a16="http://schemas.microsoft.com/office/drawing/2014/main" id="{D32B66DB-042B-48EC-BCFB-1B8A507FE80C}"/>
              </a:ext>
            </a:extLst>
          </p:cNvPr>
          <p:cNvSpPr txBox="1">
            <a:spLocks noChangeArrowheads="1"/>
          </p:cNvSpPr>
          <p:nvPr/>
        </p:nvSpPr>
        <p:spPr bwMode="auto">
          <a:xfrm>
            <a:off x="6386413" y="1895641"/>
            <a:ext cx="4948494" cy="369332"/>
          </a:xfrm>
          <a:prstGeom prst="rect">
            <a:avLst/>
          </a:prstGeom>
          <a:solidFill>
            <a:srgbClr val="0070C0"/>
          </a:solidFill>
          <a:ln w="9525">
            <a:solidFill>
              <a:srgbClr val="F69240"/>
            </a:solidFill>
            <a:miter lim="800000"/>
            <a:headEnd/>
            <a:tailEnd/>
          </a:ln>
          <a:effectLst>
            <a:outerShdw blurRad="50800" dist="38100" dir="5400000" algn="t" rotWithShape="0">
              <a:prstClr val="black">
                <a:alpha val="40000"/>
              </a:prstClr>
            </a:outerShdw>
          </a:effectLst>
        </p:spPr>
        <p:txBody>
          <a:bodyPr wrap="square">
            <a:spAutoFit/>
          </a:bodyPr>
          <a:lstStyle>
            <a:defPPr>
              <a:defRPr lang="en-US"/>
            </a:defPPr>
            <a:lvl1pPr indent="0" algn="ctr">
              <a:defRPr sz="1400" b="1">
                <a:solidFill>
                  <a:srgbClr val="FFFFFF"/>
                </a:solidFill>
                <a:latin typeface="Calibri"/>
                <a:ea typeface="ＭＳ Ｐゴシック" pitchFamily="34" charset="-128"/>
                <a:cs typeface="Calibri"/>
              </a:defRPr>
            </a:lvl1pPr>
            <a:lvl2pPr indent="0">
              <a:defRPr sz="1100">
                <a:solidFill>
                  <a:schemeClr val="tx1"/>
                </a:solidFill>
              </a:defRPr>
            </a:lvl2pPr>
            <a:lvl3pPr indent="0">
              <a:defRPr sz="1100">
                <a:solidFill>
                  <a:schemeClr val="tx1"/>
                </a:solidFill>
              </a:defRPr>
            </a:lvl3pPr>
            <a:lvl4pPr indent="0">
              <a:defRPr sz="1100">
                <a:solidFill>
                  <a:schemeClr val="tx1"/>
                </a:solidFill>
              </a:defRPr>
            </a:lvl4pPr>
            <a:lvl5pPr indent="0">
              <a:defRPr sz="1100">
                <a:solidFill>
                  <a:schemeClr val="tx1"/>
                </a:solidFill>
              </a:defRPr>
            </a:lvl5pPr>
            <a:lvl6pPr indent="0">
              <a:defRPr sz="1100">
                <a:solidFill>
                  <a:schemeClr val="tx1"/>
                </a:solidFill>
              </a:defRPr>
            </a:lvl6pPr>
            <a:lvl7pPr indent="0">
              <a:defRPr sz="1100">
                <a:solidFill>
                  <a:schemeClr val="tx1"/>
                </a:solidFill>
              </a:defRPr>
            </a:lvl7pPr>
            <a:lvl8pPr indent="0">
              <a:defRPr sz="1100">
                <a:solidFill>
                  <a:schemeClr val="tx1"/>
                </a:solidFill>
              </a:defRPr>
            </a:lvl8pPr>
            <a:lvl9pPr indent="0">
              <a:defRPr sz="1100">
                <a:solidFill>
                  <a:schemeClr val="tx1"/>
                </a:solidFill>
              </a:defRPr>
            </a:lvl9pPr>
          </a:lstStyle>
          <a:p>
            <a:r>
              <a:rPr lang="es-CO" sz="1800" dirty="0">
                <a:latin typeface="+mn-lt"/>
              </a:rPr>
              <a:t>OBJETIVO CENTRAL</a:t>
            </a:r>
            <a:endParaRPr lang="es-ES" sz="1800" dirty="0">
              <a:latin typeface="+mn-lt"/>
            </a:endParaRPr>
          </a:p>
        </p:txBody>
      </p:sp>
      <p:sp>
        <p:nvSpPr>
          <p:cNvPr id="11" name="Rectángulo 10">
            <a:extLst>
              <a:ext uri="{FF2B5EF4-FFF2-40B4-BE49-F238E27FC236}">
                <a16:creationId xmlns:a16="http://schemas.microsoft.com/office/drawing/2014/main" id="{666EA603-CAB4-4B20-8A2D-558E0C9F61B6}"/>
              </a:ext>
            </a:extLst>
          </p:cNvPr>
          <p:cNvSpPr/>
          <p:nvPr/>
        </p:nvSpPr>
        <p:spPr>
          <a:xfrm>
            <a:off x="6386413" y="2657386"/>
            <a:ext cx="4948494" cy="1631216"/>
          </a:xfrm>
          <a:prstGeom prst="rect">
            <a:avLst/>
          </a:prstGeom>
        </p:spPr>
        <p:txBody>
          <a:bodyPr wrap="square">
            <a:spAutoFit/>
          </a:bodyPr>
          <a:lstStyle/>
          <a:p>
            <a:pPr algn="just"/>
            <a:r>
              <a:rPr lang="es-ES" sz="2000" dirty="0">
                <a:solidFill>
                  <a:srgbClr val="525151"/>
                </a:solidFill>
              </a:rPr>
              <a:t>Facilitar los trámites y procesos de exportación, importación, que permiten la entrada o salida de mercancía de forma segura y en perfectas condiciones del territorio nacional.</a:t>
            </a:r>
            <a:endParaRPr lang="es-CO" sz="2000" dirty="0"/>
          </a:p>
        </p:txBody>
      </p:sp>
    </p:spTree>
    <p:extLst>
      <p:ext uri="{BB962C8B-B14F-4D97-AF65-F5344CB8AC3E}">
        <p14:creationId xmlns:p14="http://schemas.microsoft.com/office/powerpoint/2010/main" val="329276794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AD1C5E6-7C81-436C-8768-60D7544696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63341" y="1869885"/>
            <a:ext cx="5610225" cy="4210050"/>
          </a:xfrm>
          <a:prstGeom prst="rect">
            <a:avLst/>
          </a:prstGeom>
          <a:noFill/>
          <a:ln>
            <a:noFill/>
          </a:ln>
        </p:spPr>
      </p:pic>
      <p:sp>
        <p:nvSpPr>
          <p:cNvPr id="5" name="CuadroTexto 4">
            <a:extLst>
              <a:ext uri="{FF2B5EF4-FFF2-40B4-BE49-F238E27FC236}">
                <a16:creationId xmlns:a16="http://schemas.microsoft.com/office/drawing/2014/main" id="{0FF6C809-05EC-423B-9C16-FDA708F3EE7E}"/>
              </a:ext>
            </a:extLst>
          </p:cNvPr>
          <p:cNvSpPr txBox="1"/>
          <p:nvPr/>
        </p:nvSpPr>
        <p:spPr>
          <a:xfrm>
            <a:off x="1651380" y="1274210"/>
            <a:ext cx="8534599" cy="461665"/>
          </a:xfrm>
          <a:prstGeom prst="rect">
            <a:avLst/>
          </a:prstGeom>
          <a:noFill/>
        </p:spPr>
        <p:txBody>
          <a:bodyPr wrap="square" rtlCol="0">
            <a:spAutoFit/>
          </a:bodyPr>
          <a:lstStyle/>
          <a:p>
            <a:pPr algn="ctr"/>
            <a:r>
              <a:rPr lang="es-CO" sz="2400" b="1" dirty="0">
                <a:solidFill>
                  <a:srgbClr val="0070C0"/>
                </a:solidFill>
              </a:rPr>
              <a:t>DISTRIBUCIÓN DE PLANTA</a:t>
            </a:r>
            <a:endParaRPr lang="es-CO" sz="2000" dirty="0">
              <a:solidFill>
                <a:srgbClr val="0070C0"/>
              </a:solidFill>
            </a:endParaRPr>
          </a:p>
        </p:txBody>
      </p:sp>
    </p:spTree>
    <p:extLst>
      <p:ext uri="{BB962C8B-B14F-4D97-AF65-F5344CB8AC3E}">
        <p14:creationId xmlns:p14="http://schemas.microsoft.com/office/powerpoint/2010/main" val="17655972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09B9EE8-5AD8-493A-A62A-1FC9515C24BB}"/>
              </a:ext>
            </a:extLst>
          </p:cNvPr>
          <p:cNvGraphicFramePr>
            <a:graphicFrameLocks noGrp="1"/>
          </p:cNvGraphicFramePr>
          <p:nvPr>
            <p:extLst>
              <p:ext uri="{D42A27DB-BD31-4B8C-83A1-F6EECF244321}">
                <p14:modId xmlns:p14="http://schemas.microsoft.com/office/powerpoint/2010/main" val="3204816716"/>
              </p:ext>
            </p:extLst>
          </p:nvPr>
        </p:nvGraphicFramePr>
        <p:xfrm>
          <a:off x="1760561" y="1583140"/>
          <a:ext cx="7424381" cy="4678172"/>
        </p:xfrm>
        <a:graphic>
          <a:graphicData uri="http://schemas.openxmlformats.org/drawingml/2006/table">
            <a:tbl>
              <a:tblPr firstRow="1" firstCol="1" bandRow="1">
                <a:tableStyleId>{5C22544A-7EE6-4342-B048-85BDC9FD1C3A}</a:tableStyleId>
              </a:tblPr>
              <a:tblGrid>
                <a:gridCol w="572387">
                  <a:extLst>
                    <a:ext uri="{9D8B030D-6E8A-4147-A177-3AD203B41FA5}">
                      <a16:colId xmlns:a16="http://schemas.microsoft.com/office/drawing/2014/main" val="3985353257"/>
                    </a:ext>
                  </a:extLst>
                </a:gridCol>
                <a:gridCol w="2367357">
                  <a:extLst>
                    <a:ext uri="{9D8B030D-6E8A-4147-A177-3AD203B41FA5}">
                      <a16:colId xmlns:a16="http://schemas.microsoft.com/office/drawing/2014/main" val="1163708927"/>
                    </a:ext>
                  </a:extLst>
                </a:gridCol>
                <a:gridCol w="1141072">
                  <a:extLst>
                    <a:ext uri="{9D8B030D-6E8A-4147-A177-3AD203B41FA5}">
                      <a16:colId xmlns:a16="http://schemas.microsoft.com/office/drawing/2014/main" val="4063983963"/>
                    </a:ext>
                  </a:extLst>
                </a:gridCol>
                <a:gridCol w="1731059">
                  <a:extLst>
                    <a:ext uri="{9D8B030D-6E8A-4147-A177-3AD203B41FA5}">
                      <a16:colId xmlns:a16="http://schemas.microsoft.com/office/drawing/2014/main" val="3231599577"/>
                    </a:ext>
                  </a:extLst>
                </a:gridCol>
                <a:gridCol w="1612506">
                  <a:extLst>
                    <a:ext uri="{9D8B030D-6E8A-4147-A177-3AD203B41FA5}">
                      <a16:colId xmlns:a16="http://schemas.microsoft.com/office/drawing/2014/main" val="930759185"/>
                    </a:ext>
                  </a:extLst>
                </a:gridCol>
              </a:tblGrid>
              <a:tr h="289273">
                <a:tc gridSpan="5">
                  <a:txBody>
                    <a:bodyPr/>
                    <a:lstStyle/>
                    <a:p>
                      <a:pPr algn="ctr">
                        <a:lnSpc>
                          <a:spcPct val="107000"/>
                        </a:lnSpc>
                        <a:spcAft>
                          <a:spcPts val="0"/>
                        </a:spcAft>
                      </a:pPr>
                      <a:r>
                        <a:rPr lang="es-ES" sz="1600" dirty="0">
                          <a:effectLst/>
                        </a:rPr>
                        <a:t>TABLA DE COSTOS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406544727"/>
                  </a:ext>
                </a:extLst>
              </a:tr>
              <a:tr h="281384">
                <a:tc>
                  <a:txBody>
                    <a:bodyPr/>
                    <a:lstStyle/>
                    <a:p>
                      <a:pPr algn="ctr">
                        <a:lnSpc>
                          <a:spcPct val="107000"/>
                        </a:lnSpc>
                        <a:spcAft>
                          <a:spcPts val="0"/>
                        </a:spcAft>
                      </a:pPr>
                      <a:r>
                        <a:rPr lang="es-ES" sz="1050" dirty="0">
                          <a:effectLst/>
                        </a:rPr>
                        <a:t>ITEM</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050">
                          <a:effectLst/>
                        </a:rPr>
                        <a:t>DETALLE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050">
                          <a:effectLst/>
                        </a:rPr>
                        <a:t>CANTIDAD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050">
                          <a:effectLst/>
                        </a:rPr>
                        <a:t>PRECIO UNIDAD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050" dirty="0">
                          <a:effectLst/>
                        </a:rPr>
                        <a:t>PRECIO TOTAL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2147093104"/>
                  </a:ext>
                </a:extLst>
              </a:tr>
              <a:tr h="308531">
                <a:tc>
                  <a:txBody>
                    <a:bodyPr/>
                    <a:lstStyle/>
                    <a:p>
                      <a:pPr algn="ctr">
                        <a:lnSpc>
                          <a:spcPct val="107000"/>
                        </a:lnSpc>
                        <a:spcAft>
                          <a:spcPts val="0"/>
                        </a:spcAft>
                      </a:pPr>
                      <a:r>
                        <a:rPr lang="es-ES" sz="1600" dirty="0">
                          <a:effectLst/>
                        </a:rPr>
                        <a:t>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dirty="0">
                          <a:effectLst/>
                        </a:rPr>
                        <a:t>Computadores de escritorio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dirty="0">
                          <a:effectLst/>
                        </a:rPr>
                        <a:t>4</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dirty="0">
                          <a:effectLst/>
                        </a:rPr>
                        <a:t>$ 820.000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$ 3.280.000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2774177144"/>
                  </a:ext>
                </a:extLst>
              </a:tr>
              <a:tr h="308531">
                <a:tc>
                  <a:txBody>
                    <a:bodyPr/>
                    <a:lstStyle/>
                    <a:p>
                      <a:pPr algn="ctr">
                        <a:lnSpc>
                          <a:spcPct val="107000"/>
                        </a:lnSpc>
                        <a:spcAft>
                          <a:spcPts val="0"/>
                        </a:spcAft>
                      </a:pPr>
                      <a:r>
                        <a:rPr lang="es-ES" sz="1600" dirty="0">
                          <a:effectLst/>
                        </a:rPr>
                        <a:t>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dirty="0">
                          <a:effectLst/>
                        </a:rPr>
                        <a:t>Muebles para computadores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$ 138.900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$ 555.600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4157490813"/>
                  </a:ext>
                </a:extLst>
              </a:tr>
              <a:tr h="458389">
                <a:tc>
                  <a:txBody>
                    <a:bodyPr/>
                    <a:lstStyle/>
                    <a:p>
                      <a:pPr algn="ctr">
                        <a:lnSpc>
                          <a:spcPct val="107000"/>
                        </a:lnSpc>
                        <a:spcAft>
                          <a:spcPts val="0"/>
                        </a:spcAft>
                      </a:pPr>
                      <a:r>
                        <a:rPr lang="es-ES" sz="1600" dirty="0">
                          <a:effectLst/>
                        </a:rPr>
                        <a:t>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a:effectLst/>
                        </a:rPr>
                        <a:t>Sillas ergonómicas para oficina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$ 89.900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$ 359.600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396869116"/>
                  </a:ext>
                </a:extLst>
              </a:tr>
              <a:tr h="236793">
                <a:tc>
                  <a:txBody>
                    <a:bodyPr/>
                    <a:lstStyle/>
                    <a:p>
                      <a:pPr algn="ctr">
                        <a:lnSpc>
                          <a:spcPct val="107000"/>
                        </a:lnSpc>
                        <a:spcAft>
                          <a:spcPts val="0"/>
                        </a:spcAft>
                      </a:pPr>
                      <a:r>
                        <a:rPr lang="es-ES" sz="1600">
                          <a:effectLst/>
                        </a:rPr>
                        <a:t>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a:effectLst/>
                        </a:rPr>
                        <a:t>Impresoras Hp M102 W</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$ 499.900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$ 1.999.600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3343387245"/>
                  </a:ext>
                </a:extLst>
              </a:tr>
              <a:tr h="458389">
                <a:tc>
                  <a:txBody>
                    <a:bodyPr/>
                    <a:lstStyle/>
                    <a:p>
                      <a:pPr algn="ctr">
                        <a:lnSpc>
                          <a:spcPct val="107000"/>
                        </a:lnSpc>
                        <a:spcAft>
                          <a:spcPts val="0"/>
                        </a:spcAft>
                      </a:pPr>
                      <a:r>
                        <a:rPr lang="es-ES" sz="1600" dirty="0">
                          <a:effectLst/>
                        </a:rPr>
                        <a:t>5</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a:effectLst/>
                        </a:rPr>
                        <a:t>Sillas para sala de espera 4 puestos metálica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$ 480.000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$ 480.000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1074684663"/>
                  </a:ext>
                </a:extLst>
              </a:tr>
              <a:tr h="458389">
                <a:tc>
                  <a:txBody>
                    <a:bodyPr/>
                    <a:lstStyle/>
                    <a:p>
                      <a:pPr algn="ctr">
                        <a:lnSpc>
                          <a:spcPct val="107000"/>
                        </a:lnSpc>
                        <a:spcAft>
                          <a:spcPts val="0"/>
                        </a:spcAft>
                      </a:pPr>
                      <a:r>
                        <a:rPr lang="es-ES" sz="1600" dirty="0">
                          <a:effectLst/>
                        </a:rPr>
                        <a:t>6</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a:effectLst/>
                        </a:rPr>
                        <a:t>Teléfono Fijo Panasonic Inalámbrico C350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$ 127.900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$ 127.900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2665912148"/>
                  </a:ext>
                </a:extLst>
              </a:tr>
              <a:tr h="308531">
                <a:tc>
                  <a:txBody>
                    <a:bodyPr/>
                    <a:lstStyle/>
                    <a:p>
                      <a:pPr algn="ctr">
                        <a:lnSpc>
                          <a:spcPct val="107000"/>
                        </a:lnSpc>
                        <a:spcAft>
                          <a:spcPts val="0"/>
                        </a:spcAft>
                      </a:pPr>
                      <a:r>
                        <a:rPr lang="es-ES" sz="1600" dirty="0">
                          <a:effectLst/>
                        </a:rPr>
                        <a:t>7</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n-US" sz="1400">
                          <a:effectLst/>
                        </a:rPr>
                        <a:t>Televisor LG Smart TV de 43"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$ 1.200.000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$ 1.200.000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3888722425"/>
                  </a:ext>
                </a:extLst>
              </a:tr>
              <a:tr h="458389">
                <a:tc>
                  <a:txBody>
                    <a:bodyPr/>
                    <a:lstStyle/>
                    <a:p>
                      <a:pPr algn="ctr">
                        <a:lnSpc>
                          <a:spcPct val="107000"/>
                        </a:lnSpc>
                        <a:spcAft>
                          <a:spcPts val="0"/>
                        </a:spcAft>
                      </a:pPr>
                      <a:r>
                        <a:rPr lang="es-ES" sz="1600" dirty="0">
                          <a:effectLst/>
                        </a:rPr>
                        <a:t>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a:effectLst/>
                        </a:rPr>
                        <a:t>Archivador de piso metálico 2X1 para oficina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$ 299.900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a:effectLst/>
                        </a:rPr>
                        <a:t>$ 299.900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866407595"/>
                  </a:ext>
                </a:extLst>
              </a:tr>
              <a:tr h="308531">
                <a:tc>
                  <a:txBody>
                    <a:bodyPr/>
                    <a:lstStyle/>
                    <a:p>
                      <a:pPr algn="ctr">
                        <a:lnSpc>
                          <a:spcPct val="107000"/>
                        </a:lnSpc>
                        <a:spcAft>
                          <a:spcPts val="0"/>
                        </a:spcAft>
                      </a:pPr>
                      <a:r>
                        <a:rPr lang="es-ES" sz="1600" dirty="0">
                          <a:effectLst/>
                        </a:rPr>
                        <a:t>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a:effectLst/>
                        </a:rPr>
                        <a:t>Archivador Aero para oficina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3</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$ 258.000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dirty="0">
                          <a:effectLst/>
                        </a:rPr>
                        <a:t>$ 774.000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24053667"/>
                  </a:ext>
                </a:extLst>
              </a:tr>
              <a:tr h="512403">
                <a:tc>
                  <a:txBody>
                    <a:bodyPr/>
                    <a:lstStyle/>
                    <a:p>
                      <a:pPr algn="ctr">
                        <a:lnSpc>
                          <a:spcPct val="107000"/>
                        </a:lnSpc>
                        <a:spcAft>
                          <a:spcPts val="0"/>
                        </a:spcAft>
                      </a:pPr>
                      <a:r>
                        <a:rPr lang="es-ES" sz="1600" dirty="0">
                          <a:effectLst/>
                        </a:rPr>
                        <a:t>10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a:txBody>
                    <a:bodyPr/>
                    <a:lstStyle/>
                    <a:p>
                      <a:pPr algn="ctr">
                        <a:lnSpc>
                          <a:spcPct val="107000"/>
                        </a:lnSpc>
                        <a:spcAft>
                          <a:spcPts val="0"/>
                        </a:spcAft>
                      </a:pPr>
                      <a:r>
                        <a:rPr lang="es-ES" sz="1400" dirty="0">
                          <a:effectLst/>
                        </a:rPr>
                        <a:t>Repetidor de internet </a:t>
                      </a:r>
                      <a:r>
                        <a:rPr lang="es-ES" sz="1400" dirty="0" err="1">
                          <a:effectLst/>
                        </a:rPr>
                        <a:t>Tp</a:t>
                      </a:r>
                      <a:r>
                        <a:rPr lang="es-ES" sz="1400" dirty="0">
                          <a:effectLst/>
                        </a:rPr>
                        <a:t>-Link de 300 MBPS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ES" sz="1600" dirty="0">
                          <a:effectLst/>
                        </a:rPr>
                        <a:t>$ 79.800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600" dirty="0">
                          <a:effectLst/>
                        </a:rPr>
                        <a:t>$ 79.800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4263166355"/>
                  </a:ext>
                </a:extLst>
              </a:tr>
              <a:tr h="266354">
                <a:tc gridSpan="3">
                  <a:txBody>
                    <a:bodyPr/>
                    <a:lstStyle/>
                    <a:p>
                      <a:pPr>
                        <a:lnSpc>
                          <a:spcPct val="107000"/>
                        </a:lnSpc>
                        <a:spcAft>
                          <a:spcPts val="0"/>
                        </a:spcAft>
                      </a:pPr>
                      <a:r>
                        <a:rPr lang="es-CO" sz="900" dirty="0">
                          <a:effectLst/>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solidFill>
                      <a:srgbClr val="0070C0"/>
                    </a:solidFill>
                  </a:tcPr>
                </a:tc>
                <a:tc hMerge="1">
                  <a:txBody>
                    <a:bodyPr/>
                    <a:lstStyle/>
                    <a:p>
                      <a:endParaRPr lang="es-CO"/>
                    </a:p>
                  </a:txBody>
                  <a:tcPr/>
                </a:tc>
                <a:tc hMerge="1">
                  <a:txBody>
                    <a:bodyPr/>
                    <a:lstStyle/>
                    <a:p>
                      <a:endParaRPr lang="es-CO"/>
                    </a:p>
                  </a:txBody>
                  <a:tcPr/>
                </a:tc>
                <a:tc>
                  <a:txBody>
                    <a:bodyPr/>
                    <a:lstStyle/>
                    <a:p>
                      <a:pPr algn="ctr">
                        <a:lnSpc>
                          <a:spcPct val="107000"/>
                        </a:lnSpc>
                        <a:spcAft>
                          <a:spcPts val="0"/>
                        </a:spcAft>
                      </a:pPr>
                      <a:r>
                        <a:rPr lang="es-ES" sz="1800">
                          <a:effectLst/>
                        </a:rPr>
                        <a:t>TOTAL</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tc>
                  <a:txBody>
                    <a:bodyPr/>
                    <a:lstStyle/>
                    <a:p>
                      <a:pPr algn="ctr">
                        <a:lnSpc>
                          <a:spcPct val="107000"/>
                        </a:lnSpc>
                        <a:spcAft>
                          <a:spcPts val="0"/>
                        </a:spcAft>
                      </a:pPr>
                      <a:r>
                        <a:rPr lang="es-CO" sz="1800" dirty="0">
                          <a:effectLst/>
                        </a:rPr>
                        <a:t>$ 9.156.400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1869" marR="41869" marT="0" marB="0" anchor="ctr"/>
                </a:tc>
                <a:extLst>
                  <a:ext uri="{0D108BD9-81ED-4DB2-BD59-A6C34878D82A}">
                    <a16:rowId xmlns:a16="http://schemas.microsoft.com/office/drawing/2014/main" val="4104769765"/>
                  </a:ext>
                </a:extLst>
              </a:tr>
            </a:tbl>
          </a:graphicData>
        </a:graphic>
      </p:graphicFrame>
      <p:sp>
        <p:nvSpPr>
          <p:cNvPr id="3" name="CuadroTexto 2">
            <a:extLst>
              <a:ext uri="{FF2B5EF4-FFF2-40B4-BE49-F238E27FC236}">
                <a16:creationId xmlns:a16="http://schemas.microsoft.com/office/drawing/2014/main" id="{A5A5777F-25E3-40D2-8FBB-4AD38631D79B}"/>
              </a:ext>
            </a:extLst>
          </p:cNvPr>
          <p:cNvSpPr txBox="1"/>
          <p:nvPr/>
        </p:nvSpPr>
        <p:spPr>
          <a:xfrm>
            <a:off x="1296538" y="1055845"/>
            <a:ext cx="8534599" cy="461665"/>
          </a:xfrm>
          <a:prstGeom prst="rect">
            <a:avLst/>
          </a:prstGeom>
          <a:noFill/>
        </p:spPr>
        <p:txBody>
          <a:bodyPr wrap="square" rtlCol="0">
            <a:spAutoFit/>
          </a:bodyPr>
          <a:lstStyle/>
          <a:p>
            <a:pPr algn="ctr"/>
            <a:r>
              <a:rPr lang="es-CO" sz="2400" b="1" dirty="0">
                <a:solidFill>
                  <a:srgbClr val="0070C0"/>
                </a:solidFill>
              </a:rPr>
              <a:t>EQUIPOS MOBILIARIOS</a:t>
            </a:r>
            <a:endParaRPr lang="es-CO" sz="2000" dirty="0">
              <a:solidFill>
                <a:srgbClr val="0070C0"/>
              </a:solidFill>
            </a:endParaRPr>
          </a:p>
        </p:txBody>
      </p:sp>
    </p:spTree>
    <p:extLst>
      <p:ext uri="{BB962C8B-B14F-4D97-AF65-F5344CB8AC3E}">
        <p14:creationId xmlns:p14="http://schemas.microsoft.com/office/powerpoint/2010/main" val="370464472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7B31401-89EA-41D8-BE89-90E3E090CE78}"/>
              </a:ext>
            </a:extLst>
          </p:cNvPr>
          <p:cNvGraphicFramePr>
            <a:graphicFrameLocks noGrp="1"/>
          </p:cNvGraphicFramePr>
          <p:nvPr>
            <p:extLst>
              <p:ext uri="{D42A27DB-BD31-4B8C-83A1-F6EECF244321}">
                <p14:modId xmlns:p14="http://schemas.microsoft.com/office/powerpoint/2010/main" val="2475951977"/>
              </p:ext>
            </p:extLst>
          </p:nvPr>
        </p:nvGraphicFramePr>
        <p:xfrm>
          <a:off x="1086069" y="2688480"/>
          <a:ext cx="4545908" cy="2513247"/>
        </p:xfrm>
        <a:graphic>
          <a:graphicData uri="http://schemas.openxmlformats.org/drawingml/2006/table">
            <a:tbl>
              <a:tblPr firstRow="1" firstCol="1" bandRow="1">
                <a:tableStyleId>{5C22544A-7EE6-4342-B048-85BDC9FD1C3A}</a:tableStyleId>
              </a:tblPr>
              <a:tblGrid>
                <a:gridCol w="1585167">
                  <a:extLst>
                    <a:ext uri="{9D8B030D-6E8A-4147-A177-3AD203B41FA5}">
                      <a16:colId xmlns:a16="http://schemas.microsoft.com/office/drawing/2014/main" val="478535910"/>
                    </a:ext>
                  </a:extLst>
                </a:gridCol>
                <a:gridCol w="1391425">
                  <a:extLst>
                    <a:ext uri="{9D8B030D-6E8A-4147-A177-3AD203B41FA5}">
                      <a16:colId xmlns:a16="http://schemas.microsoft.com/office/drawing/2014/main" val="1324936411"/>
                    </a:ext>
                  </a:extLst>
                </a:gridCol>
                <a:gridCol w="1569316">
                  <a:extLst>
                    <a:ext uri="{9D8B030D-6E8A-4147-A177-3AD203B41FA5}">
                      <a16:colId xmlns:a16="http://schemas.microsoft.com/office/drawing/2014/main" val="3156256732"/>
                    </a:ext>
                  </a:extLst>
                </a:gridCol>
              </a:tblGrid>
              <a:tr h="478655">
                <a:tc>
                  <a:txBody>
                    <a:bodyPr/>
                    <a:lstStyle/>
                    <a:p>
                      <a:pPr algn="ctr">
                        <a:lnSpc>
                          <a:spcPct val="107000"/>
                        </a:lnSpc>
                        <a:spcAft>
                          <a:spcPts val="0"/>
                        </a:spcAft>
                      </a:pPr>
                      <a:r>
                        <a:rPr lang="es-ES" sz="1400">
                          <a:effectLst/>
                        </a:rPr>
                        <a:t>DETALLE</a:t>
                      </a:r>
                      <a:endParaRPr lang="es-CO"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400" dirty="0">
                          <a:effectLst/>
                        </a:rPr>
                        <a:t>COSTO MENSUAL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400" dirty="0">
                          <a:effectLst/>
                        </a:rPr>
                        <a:t>COSTO ANUAL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592577259"/>
                  </a:ext>
                </a:extLst>
              </a:tr>
              <a:tr h="573125">
                <a:tc>
                  <a:txBody>
                    <a:bodyPr/>
                    <a:lstStyle/>
                    <a:p>
                      <a:pPr algn="ctr">
                        <a:lnSpc>
                          <a:spcPct val="107000"/>
                        </a:lnSpc>
                        <a:spcAft>
                          <a:spcPts val="0"/>
                        </a:spcAft>
                      </a:pPr>
                      <a:r>
                        <a:rPr lang="es-ES" sz="1600">
                          <a:effectLst/>
                        </a:rPr>
                        <a:t>Acueducto y alcantarillado</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$ 80.000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$ 960.000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9289610"/>
                  </a:ext>
                </a:extLst>
              </a:tr>
              <a:tr h="300890">
                <a:tc>
                  <a:txBody>
                    <a:bodyPr/>
                    <a:lstStyle/>
                    <a:p>
                      <a:pPr algn="ctr">
                        <a:lnSpc>
                          <a:spcPct val="107000"/>
                        </a:lnSpc>
                        <a:spcAft>
                          <a:spcPts val="0"/>
                        </a:spcAft>
                      </a:pPr>
                      <a:r>
                        <a:rPr lang="es-ES" sz="1600">
                          <a:effectLst/>
                        </a:rPr>
                        <a:t>Energía</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$ 100.000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$ 1.000.000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0367828"/>
                  </a:ext>
                </a:extLst>
              </a:tr>
              <a:tr h="859687">
                <a:tc>
                  <a:txBody>
                    <a:bodyPr/>
                    <a:lstStyle/>
                    <a:p>
                      <a:pPr algn="ctr">
                        <a:lnSpc>
                          <a:spcPct val="107000"/>
                        </a:lnSpc>
                        <a:spcAft>
                          <a:spcPts val="0"/>
                        </a:spcAft>
                      </a:pPr>
                      <a:r>
                        <a:rPr lang="es-ES" sz="1600">
                          <a:effectLst/>
                        </a:rPr>
                        <a:t>Telefonía, Televisión e Internet</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$ 100.000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$ 1.000.000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9140893"/>
                  </a:ext>
                </a:extLst>
              </a:tr>
              <a:tr h="300890">
                <a:tc>
                  <a:txBody>
                    <a:bodyPr/>
                    <a:lstStyle/>
                    <a:p>
                      <a:pPr algn="ctr">
                        <a:lnSpc>
                          <a:spcPct val="107000"/>
                        </a:lnSpc>
                        <a:spcAft>
                          <a:spcPts val="0"/>
                        </a:spcAft>
                      </a:pPr>
                      <a:r>
                        <a:rPr lang="es-ES" sz="1600" dirty="0">
                          <a:effectLst/>
                        </a:rPr>
                        <a:t>TOTAL</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$ 280.000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$ 2.960.000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0869915"/>
                  </a:ext>
                </a:extLst>
              </a:tr>
            </a:tbl>
          </a:graphicData>
        </a:graphic>
      </p:graphicFrame>
      <p:graphicFrame>
        <p:nvGraphicFramePr>
          <p:cNvPr id="3" name="Tabla 2">
            <a:extLst>
              <a:ext uri="{FF2B5EF4-FFF2-40B4-BE49-F238E27FC236}">
                <a16:creationId xmlns:a16="http://schemas.microsoft.com/office/drawing/2014/main" id="{E9E9F8BF-A341-4FF9-96D7-9F92B7024DB8}"/>
              </a:ext>
            </a:extLst>
          </p:cNvPr>
          <p:cNvGraphicFramePr>
            <a:graphicFrameLocks noGrp="1"/>
          </p:cNvGraphicFramePr>
          <p:nvPr>
            <p:extLst>
              <p:ext uri="{D42A27DB-BD31-4B8C-83A1-F6EECF244321}">
                <p14:modId xmlns:p14="http://schemas.microsoft.com/office/powerpoint/2010/main" val="2113503072"/>
              </p:ext>
            </p:extLst>
          </p:nvPr>
        </p:nvGraphicFramePr>
        <p:xfrm>
          <a:off x="6096000" y="2688480"/>
          <a:ext cx="4849504" cy="1583343"/>
        </p:xfrm>
        <a:graphic>
          <a:graphicData uri="http://schemas.openxmlformats.org/drawingml/2006/table">
            <a:tbl>
              <a:tblPr firstRow="1" firstCol="1" bandRow="1">
                <a:tableStyleId>{5C22544A-7EE6-4342-B048-85BDC9FD1C3A}</a:tableStyleId>
              </a:tblPr>
              <a:tblGrid>
                <a:gridCol w="1577370">
                  <a:extLst>
                    <a:ext uri="{9D8B030D-6E8A-4147-A177-3AD203B41FA5}">
                      <a16:colId xmlns:a16="http://schemas.microsoft.com/office/drawing/2014/main" val="2638347479"/>
                    </a:ext>
                  </a:extLst>
                </a:gridCol>
                <a:gridCol w="1634403">
                  <a:extLst>
                    <a:ext uri="{9D8B030D-6E8A-4147-A177-3AD203B41FA5}">
                      <a16:colId xmlns:a16="http://schemas.microsoft.com/office/drawing/2014/main" val="1810124512"/>
                    </a:ext>
                  </a:extLst>
                </a:gridCol>
                <a:gridCol w="1637731">
                  <a:extLst>
                    <a:ext uri="{9D8B030D-6E8A-4147-A177-3AD203B41FA5}">
                      <a16:colId xmlns:a16="http://schemas.microsoft.com/office/drawing/2014/main" val="706349906"/>
                    </a:ext>
                  </a:extLst>
                </a:gridCol>
              </a:tblGrid>
              <a:tr h="512144">
                <a:tc>
                  <a:txBody>
                    <a:bodyPr/>
                    <a:lstStyle/>
                    <a:p>
                      <a:pPr marL="457200" algn="ctr">
                        <a:lnSpc>
                          <a:spcPct val="107000"/>
                        </a:lnSpc>
                        <a:spcAft>
                          <a:spcPts val="0"/>
                        </a:spcAft>
                      </a:pPr>
                      <a:r>
                        <a:rPr lang="es-ES" sz="1400" dirty="0">
                          <a:effectLst/>
                        </a:rPr>
                        <a:t>DETALLE</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457200" algn="ctr">
                        <a:lnSpc>
                          <a:spcPct val="107000"/>
                        </a:lnSpc>
                        <a:spcAft>
                          <a:spcPts val="0"/>
                        </a:spcAft>
                      </a:pPr>
                      <a:r>
                        <a:rPr lang="es-ES" sz="1400" dirty="0">
                          <a:effectLst/>
                        </a:rPr>
                        <a:t>COSTO MENSUAL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457200" algn="ctr">
                        <a:lnSpc>
                          <a:spcPct val="107000"/>
                        </a:lnSpc>
                        <a:spcAft>
                          <a:spcPts val="0"/>
                        </a:spcAft>
                      </a:pPr>
                      <a:r>
                        <a:rPr lang="es-ES" sz="1400" dirty="0">
                          <a:effectLst/>
                        </a:rPr>
                        <a:t>COSTO ANUAL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3984826004"/>
                  </a:ext>
                </a:extLst>
              </a:tr>
              <a:tr h="512144">
                <a:tc>
                  <a:txBody>
                    <a:bodyPr/>
                    <a:lstStyle/>
                    <a:p>
                      <a:pPr marL="457200" algn="ctr">
                        <a:lnSpc>
                          <a:spcPct val="107000"/>
                        </a:lnSpc>
                        <a:spcAft>
                          <a:spcPts val="0"/>
                        </a:spcAft>
                      </a:pPr>
                      <a:r>
                        <a:rPr lang="es-ES" sz="1400">
                          <a:effectLst/>
                        </a:rPr>
                        <a:t>Publicidad </a:t>
                      </a:r>
                      <a:endParaRPr lang="es-CO"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457200" algn="ctr">
                        <a:lnSpc>
                          <a:spcPct val="107000"/>
                        </a:lnSpc>
                        <a:spcAft>
                          <a:spcPts val="0"/>
                        </a:spcAft>
                      </a:pPr>
                      <a:r>
                        <a:rPr lang="es-ES" sz="1600" dirty="0">
                          <a:effectLst/>
                        </a:rPr>
                        <a:t>$500.000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ES" sz="1600">
                          <a:effectLst/>
                        </a:rPr>
                        <a:t>$ 6.000.000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1106718"/>
                  </a:ext>
                </a:extLst>
              </a:tr>
              <a:tr h="559055">
                <a:tc>
                  <a:txBody>
                    <a:bodyPr/>
                    <a:lstStyle/>
                    <a:p>
                      <a:pPr marL="457200" algn="ctr">
                        <a:lnSpc>
                          <a:spcPct val="107000"/>
                        </a:lnSpc>
                        <a:spcAft>
                          <a:spcPts val="0"/>
                        </a:spcAft>
                      </a:pPr>
                      <a:r>
                        <a:rPr lang="es-ES" sz="1400" dirty="0">
                          <a:effectLst/>
                        </a:rPr>
                        <a:t>Papelería</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457200" algn="ctr">
                        <a:lnSpc>
                          <a:spcPct val="107000"/>
                        </a:lnSpc>
                        <a:spcAft>
                          <a:spcPts val="0"/>
                        </a:spcAft>
                      </a:pPr>
                      <a:r>
                        <a:rPr lang="es-ES" sz="1600">
                          <a:effectLst/>
                        </a:rPr>
                        <a:t>$130.000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ES" sz="1600" dirty="0">
                          <a:effectLst/>
                        </a:rPr>
                        <a:t>$ 1.560.000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4740375"/>
                  </a:ext>
                </a:extLst>
              </a:tr>
            </a:tbl>
          </a:graphicData>
        </a:graphic>
      </p:graphicFrame>
      <p:sp>
        <p:nvSpPr>
          <p:cNvPr id="4" name="CuadroTexto 3">
            <a:extLst>
              <a:ext uri="{FF2B5EF4-FFF2-40B4-BE49-F238E27FC236}">
                <a16:creationId xmlns:a16="http://schemas.microsoft.com/office/drawing/2014/main" id="{D8C9BD68-FB55-46D7-A982-A0E22662CB9F}"/>
              </a:ext>
            </a:extLst>
          </p:cNvPr>
          <p:cNvSpPr txBox="1"/>
          <p:nvPr/>
        </p:nvSpPr>
        <p:spPr>
          <a:xfrm>
            <a:off x="1233018" y="1383391"/>
            <a:ext cx="8534599" cy="461665"/>
          </a:xfrm>
          <a:prstGeom prst="rect">
            <a:avLst/>
          </a:prstGeom>
          <a:noFill/>
        </p:spPr>
        <p:txBody>
          <a:bodyPr wrap="square" rtlCol="0">
            <a:spAutoFit/>
          </a:bodyPr>
          <a:lstStyle/>
          <a:p>
            <a:pPr algn="ctr"/>
            <a:r>
              <a:rPr lang="es-CO" sz="2400" b="1" dirty="0">
                <a:solidFill>
                  <a:srgbClr val="0070C0"/>
                </a:solidFill>
              </a:rPr>
              <a:t>COSTOS DE SERVICIOS PÚBLICOS Y OTROS GASTOS</a:t>
            </a:r>
            <a:endParaRPr lang="es-CO" sz="2000" dirty="0">
              <a:solidFill>
                <a:srgbClr val="0070C0"/>
              </a:solidFill>
            </a:endParaRPr>
          </a:p>
        </p:txBody>
      </p:sp>
    </p:spTree>
    <p:extLst>
      <p:ext uri="{BB962C8B-B14F-4D97-AF65-F5344CB8AC3E}">
        <p14:creationId xmlns:p14="http://schemas.microsoft.com/office/powerpoint/2010/main" val="270203694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4EA6B9-97BE-4783-A416-A6F534824E7F}"/>
              </a:ext>
            </a:extLst>
          </p:cNvPr>
          <p:cNvSpPr txBox="1"/>
          <p:nvPr/>
        </p:nvSpPr>
        <p:spPr>
          <a:xfrm>
            <a:off x="1413756" y="2921168"/>
            <a:ext cx="4682244" cy="1015663"/>
          </a:xfrm>
          <a:prstGeom prst="rect">
            <a:avLst/>
          </a:prstGeom>
          <a:noFill/>
        </p:spPr>
        <p:txBody>
          <a:bodyPr wrap="none" rtlCol="0">
            <a:spAutoFit/>
          </a:bodyPr>
          <a:lstStyle/>
          <a:p>
            <a:r>
              <a:rPr lang="es-CO" sz="6000" b="1" i="1" dirty="0">
                <a:solidFill>
                  <a:srgbClr val="0070C0"/>
                </a:solidFill>
                <a:cs typeface="Calibri" panose="020F0502020204030204" pitchFamily="34" charset="0"/>
              </a:rPr>
              <a:t>Estudio Legal</a:t>
            </a:r>
          </a:p>
        </p:txBody>
      </p:sp>
      <p:pic>
        <p:nvPicPr>
          <p:cNvPr id="7" name="Imagen 6">
            <a:extLst>
              <a:ext uri="{FF2B5EF4-FFF2-40B4-BE49-F238E27FC236}">
                <a16:creationId xmlns:a16="http://schemas.microsoft.com/office/drawing/2014/main" id="{2C90D468-4A0A-4F50-818C-E46BF7764146}"/>
              </a:ext>
            </a:extLst>
          </p:cNvPr>
          <p:cNvPicPr>
            <a:picLocks noChangeAspect="1"/>
          </p:cNvPicPr>
          <p:nvPr/>
        </p:nvPicPr>
        <p:blipFill>
          <a:blip r:embed="rId2"/>
          <a:stretch>
            <a:fillRect/>
          </a:stretch>
        </p:blipFill>
        <p:spPr>
          <a:xfrm>
            <a:off x="8060368" y="1883391"/>
            <a:ext cx="2796349" cy="2796349"/>
          </a:xfrm>
          <a:prstGeom prst="rect">
            <a:avLst/>
          </a:prstGeom>
        </p:spPr>
      </p:pic>
    </p:spTree>
    <p:extLst>
      <p:ext uri="{BB962C8B-B14F-4D97-AF65-F5344CB8AC3E}">
        <p14:creationId xmlns:p14="http://schemas.microsoft.com/office/powerpoint/2010/main" val="419469916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1CDECF-1D4E-4C68-8826-B10A882C45C2}"/>
              </a:ext>
            </a:extLst>
          </p:cNvPr>
          <p:cNvSpPr/>
          <p:nvPr/>
        </p:nvSpPr>
        <p:spPr>
          <a:xfrm>
            <a:off x="914400" y="1931257"/>
            <a:ext cx="9635319" cy="3556999"/>
          </a:xfrm>
          <a:prstGeom prst="rect">
            <a:avLst/>
          </a:prstGeom>
        </p:spPr>
        <p:txBody>
          <a:bodyPr wrap="square">
            <a:spAutoFit/>
          </a:bodyPr>
          <a:lstStyle/>
          <a:p>
            <a:pPr>
              <a:lnSpc>
                <a:spcPct val="107000"/>
              </a:lnSpc>
              <a:spcAft>
                <a:spcPts val="800"/>
              </a:spcAft>
            </a:pPr>
            <a:r>
              <a:rPr lang="es-CO" dirty="0">
                <a:ea typeface="Calibri" panose="020F0502020204030204" pitchFamily="34" charset="0"/>
                <a:cs typeface="Times New Roman" panose="02020603050405020304" pitchFamily="18" charset="0"/>
              </a:rPr>
              <a:t> </a:t>
            </a:r>
          </a:p>
          <a:p>
            <a:pPr marL="449580" algn="just">
              <a:lnSpc>
                <a:spcPct val="107000"/>
              </a:lnSpc>
              <a:spcAft>
                <a:spcPts val="800"/>
              </a:spcAft>
            </a:pPr>
            <a:r>
              <a:rPr lang="es-CO" sz="2000" dirty="0">
                <a:ea typeface="Calibri" panose="020F0502020204030204" pitchFamily="34" charset="0"/>
                <a:cs typeface="Times New Roman" panose="02020603050405020304" pitchFamily="18" charset="0"/>
              </a:rPr>
              <a:t>Las agencias de aduanas en Colombia se someten bajo unas leyes derogadas por el gobierno nacional para ejercer su razón social, autorizados previamente por la Dirección de Impuestos y Aduanas Nacionales.</a:t>
            </a:r>
            <a:endParaRPr lang="es-CO" dirty="0">
              <a:ea typeface="Calibri" panose="020F0502020204030204" pitchFamily="34" charset="0"/>
              <a:cs typeface="Times New Roman" panose="02020603050405020304" pitchFamily="18" charset="0"/>
            </a:endParaRPr>
          </a:p>
          <a:p>
            <a:pPr marL="449580" algn="just">
              <a:lnSpc>
                <a:spcPct val="107000"/>
              </a:lnSpc>
              <a:spcAft>
                <a:spcPts val="800"/>
              </a:spcAft>
            </a:pPr>
            <a:r>
              <a:rPr lang="es-CO" sz="2000" dirty="0">
                <a:ea typeface="Calibri" panose="020F0502020204030204" pitchFamily="34" charset="0"/>
                <a:cs typeface="Times New Roman" panose="02020603050405020304" pitchFamily="18" charset="0"/>
              </a:rPr>
              <a:t>Teniendo en cuenta lo anterior, la normatividad a tener en cuenta es la siguiente:</a:t>
            </a:r>
          </a:p>
          <a:p>
            <a:pPr marL="449580" algn="just">
              <a:lnSpc>
                <a:spcPct val="107000"/>
              </a:lnSpc>
              <a:spcAft>
                <a:spcPts val="800"/>
              </a:spcAft>
            </a:pPr>
            <a:endParaRPr lang="es-CO" dirty="0">
              <a:effectLst/>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s-CO" sz="2000" dirty="0"/>
              <a:t>Decreto 2685 de 1999</a:t>
            </a:r>
          </a:p>
          <a:p>
            <a:pPr marL="1200150" lvl="2" indent="-285750">
              <a:buFont typeface="Arial" panose="020B0604020202020204" pitchFamily="34" charset="0"/>
              <a:buChar char="•"/>
            </a:pPr>
            <a:r>
              <a:rPr lang="es-CO" sz="2000" dirty="0"/>
              <a:t>Decreto 2883 de 2008 (Modificación del decreto 2685)</a:t>
            </a:r>
          </a:p>
          <a:p>
            <a:pPr marL="1200150" lvl="2" indent="-285750">
              <a:buFont typeface="Arial" panose="020B0604020202020204" pitchFamily="34" charset="0"/>
              <a:buChar char="•"/>
            </a:pPr>
            <a:r>
              <a:rPr lang="es-CO" sz="2000" dirty="0"/>
              <a:t>Decreto 1510 de 2009 (Modificación del decreto 2883)</a:t>
            </a:r>
          </a:p>
          <a:p>
            <a:pPr marL="449580" algn="just">
              <a:lnSpc>
                <a:spcPct val="107000"/>
              </a:lnSpc>
              <a:spcAft>
                <a:spcPts val="800"/>
              </a:spcAf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CuadroTexto 61">
            <a:extLst>
              <a:ext uri="{FF2B5EF4-FFF2-40B4-BE49-F238E27FC236}">
                <a16:creationId xmlns:a16="http://schemas.microsoft.com/office/drawing/2014/main" id="{560FD38A-D6CC-4297-96C7-4A3CC44AEA8B}"/>
              </a:ext>
            </a:extLst>
          </p:cNvPr>
          <p:cNvSpPr txBox="1"/>
          <p:nvPr/>
        </p:nvSpPr>
        <p:spPr>
          <a:xfrm>
            <a:off x="1351129" y="1369744"/>
            <a:ext cx="8534599" cy="461665"/>
          </a:xfrm>
          <a:prstGeom prst="rect">
            <a:avLst/>
          </a:prstGeom>
          <a:noFill/>
        </p:spPr>
        <p:txBody>
          <a:bodyPr wrap="square" rtlCol="0">
            <a:spAutoFit/>
          </a:bodyPr>
          <a:lstStyle/>
          <a:p>
            <a:pPr algn="ctr"/>
            <a:r>
              <a:rPr lang="es-CO" sz="2400" b="1" dirty="0">
                <a:solidFill>
                  <a:srgbClr val="0070C0"/>
                </a:solidFill>
              </a:rPr>
              <a:t>NORMATIVIDAD AGENCIAS DE ADUANAS</a:t>
            </a:r>
            <a:endParaRPr lang="es-CO" sz="2000" dirty="0">
              <a:solidFill>
                <a:srgbClr val="0070C0"/>
              </a:solidFill>
            </a:endParaRPr>
          </a:p>
        </p:txBody>
      </p:sp>
    </p:spTree>
    <p:extLst>
      <p:ext uri="{BB962C8B-B14F-4D97-AF65-F5344CB8AC3E}">
        <p14:creationId xmlns:p14="http://schemas.microsoft.com/office/powerpoint/2010/main" val="302829495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8F0E5F3-87E6-49A3-9B9D-A0A6A3C12326}"/>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660B92FC-CA95-4410-AAAB-FE79D2F5C44A}"/>
              </a:ext>
            </a:extLst>
          </p:cNvPr>
          <p:cNvSpPr/>
          <p:nvPr/>
        </p:nvSpPr>
        <p:spPr>
          <a:xfrm>
            <a:off x="1141270" y="2472047"/>
            <a:ext cx="6096000" cy="2554545"/>
          </a:xfrm>
          <a:prstGeom prst="rect">
            <a:avLst/>
          </a:prstGeom>
        </p:spPr>
        <p:txBody>
          <a:bodyPr>
            <a:spAutoFit/>
          </a:bodyPr>
          <a:lstStyle/>
          <a:p>
            <a:pPr lvl="0" defTabSz="914400" eaLnBrk="0" fontAlgn="base" hangingPunct="0">
              <a:spcBef>
                <a:spcPct val="0"/>
              </a:spcBef>
              <a:spcAft>
                <a:spcPct val="0"/>
              </a:spcAft>
            </a:pPr>
            <a:endParaRPr lang="es-CO" altLang="es-CO" sz="2000" dirty="0"/>
          </a:p>
          <a:p>
            <a:pPr lvl="0" defTabSz="914400" eaLnBrk="0" fontAlgn="base" hangingPunct="0">
              <a:spcBef>
                <a:spcPct val="0"/>
              </a:spcBef>
              <a:spcAft>
                <a:spcPct val="0"/>
              </a:spcAft>
            </a:pPr>
            <a:r>
              <a:rPr lang="es-CO" altLang="es-CO" sz="2000" dirty="0"/>
              <a:t>Agencias de aduanas nivel 1: COP3.500.000.000 millones.</a:t>
            </a:r>
            <a:br>
              <a:rPr lang="es-CO" altLang="es-CO" sz="2000" dirty="0"/>
            </a:br>
            <a:endParaRPr lang="es-CO" altLang="es-CO" sz="2000" dirty="0"/>
          </a:p>
          <a:p>
            <a:pPr lvl="0" defTabSz="914400" eaLnBrk="0" fontAlgn="base" hangingPunct="0">
              <a:spcBef>
                <a:spcPct val="0"/>
              </a:spcBef>
              <a:spcAft>
                <a:spcPct val="0"/>
              </a:spcAft>
            </a:pPr>
            <a:r>
              <a:rPr lang="es-CO" altLang="es-CO" sz="2000" dirty="0"/>
              <a:t>Agencias de aduanas nivel 2: COP438.200.000 millones.</a:t>
            </a:r>
            <a:br>
              <a:rPr lang="es-CO" altLang="es-CO" sz="2000" dirty="0"/>
            </a:br>
            <a:endParaRPr lang="es-CO" altLang="es-CO" sz="2000" dirty="0"/>
          </a:p>
          <a:p>
            <a:pPr lvl="0" defTabSz="914400" eaLnBrk="0" fontAlgn="base" hangingPunct="0">
              <a:spcBef>
                <a:spcPct val="0"/>
              </a:spcBef>
              <a:spcAft>
                <a:spcPct val="0"/>
              </a:spcAft>
            </a:pPr>
            <a:r>
              <a:rPr lang="es-CO" altLang="es-CO" sz="2000" dirty="0"/>
              <a:t>Agencias de aduanas nivel 3: COP142.500.000 millones.</a:t>
            </a:r>
            <a:br>
              <a:rPr lang="es-CO" altLang="es-CO" sz="2000" dirty="0"/>
            </a:br>
            <a:endParaRPr lang="es-CO" altLang="es-CO" sz="2000" dirty="0"/>
          </a:p>
          <a:p>
            <a:pPr lvl="0" defTabSz="914400" eaLnBrk="0" fontAlgn="base" hangingPunct="0">
              <a:spcBef>
                <a:spcPct val="0"/>
              </a:spcBef>
              <a:spcAft>
                <a:spcPct val="0"/>
              </a:spcAft>
            </a:pPr>
            <a:r>
              <a:rPr lang="es-CO" altLang="es-CO" sz="2000" dirty="0"/>
              <a:t>Agencias de aduanas nivel 4: COP44.000.000 millones.</a:t>
            </a:r>
            <a:r>
              <a:rPr lang="es-CO" altLang="es-CO" sz="1400" dirty="0"/>
              <a:t> </a:t>
            </a:r>
            <a:endParaRPr lang="es-CO" altLang="es-CO" sz="2400" dirty="0"/>
          </a:p>
        </p:txBody>
      </p:sp>
      <p:sp>
        <p:nvSpPr>
          <p:cNvPr id="6" name="CuadroTexto 5">
            <a:extLst>
              <a:ext uri="{FF2B5EF4-FFF2-40B4-BE49-F238E27FC236}">
                <a16:creationId xmlns:a16="http://schemas.microsoft.com/office/drawing/2014/main" id="{72DFC36E-4549-4410-93F0-431D53376311}"/>
              </a:ext>
            </a:extLst>
          </p:cNvPr>
          <p:cNvSpPr txBox="1"/>
          <p:nvPr/>
        </p:nvSpPr>
        <p:spPr>
          <a:xfrm>
            <a:off x="1351129" y="1369744"/>
            <a:ext cx="8534599" cy="461665"/>
          </a:xfrm>
          <a:prstGeom prst="rect">
            <a:avLst/>
          </a:prstGeom>
          <a:noFill/>
        </p:spPr>
        <p:txBody>
          <a:bodyPr wrap="square" rtlCol="0">
            <a:spAutoFit/>
          </a:bodyPr>
          <a:lstStyle/>
          <a:p>
            <a:pPr algn="ctr"/>
            <a:r>
              <a:rPr lang="es-CO" sz="2400" b="1" dirty="0">
                <a:solidFill>
                  <a:srgbClr val="0070C0"/>
                </a:solidFill>
              </a:rPr>
              <a:t>CLASIFICACIÓN AGENCIAS DE ADUANAS</a:t>
            </a:r>
            <a:endParaRPr lang="es-CO" sz="2000" dirty="0">
              <a:solidFill>
                <a:srgbClr val="0070C0"/>
              </a:solidFill>
            </a:endParaRPr>
          </a:p>
        </p:txBody>
      </p:sp>
      <p:pic>
        <p:nvPicPr>
          <p:cNvPr id="8" name="Imagen 7">
            <a:extLst>
              <a:ext uri="{FF2B5EF4-FFF2-40B4-BE49-F238E27FC236}">
                <a16:creationId xmlns:a16="http://schemas.microsoft.com/office/drawing/2014/main" id="{3BBDDA67-94F4-4197-9361-C2FE04D8441A}"/>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7237270" y="2864095"/>
            <a:ext cx="3941072" cy="1539243"/>
          </a:xfrm>
          <a:prstGeom prst="rect">
            <a:avLst/>
          </a:prstGeom>
          <a:noFill/>
        </p:spPr>
      </p:pic>
    </p:spTree>
    <p:extLst>
      <p:ext uri="{BB962C8B-B14F-4D97-AF65-F5344CB8AC3E}">
        <p14:creationId xmlns:p14="http://schemas.microsoft.com/office/powerpoint/2010/main" val="164173488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473DE2F-C798-404E-9503-5B8303DC21F8}"/>
              </a:ext>
            </a:extLst>
          </p:cNvPr>
          <p:cNvSpPr txBox="1"/>
          <p:nvPr/>
        </p:nvSpPr>
        <p:spPr>
          <a:xfrm>
            <a:off x="1187356" y="1246914"/>
            <a:ext cx="8534599" cy="830997"/>
          </a:xfrm>
          <a:prstGeom prst="rect">
            <a:avLst/>
          </a:prstGeom>
          <a:noFill/>
        </p:spPr>
        <p:txBody>
          <a:bodyPr wrap="square" rtlCol="0">
            <a:spAutoFit/>
          </a:bodyPr>
          <a:lstStyle/>
          <a:p>
            <a:pPr algn="ctr"/>
            <a:r>
              <a:rPr lang="es-CO" sz="2400" b="1" dirty="0">
                <a:solidFill>
                  <a:srgbClr val="0070C0"/>
                </a:solidFill>
              </a:rPr>
              <a:t>INSCRIPCIÓN DE UNA SUCURSAL EN LA CAMARA DE COMERCIO DEL CAUCA</a:t>
            </a:r>
            <a:endParaRPr lang="es-CO" sz="2000" dirty="0">
              <a:solidFill>
                <a:srgbClr val="0070C0"/>
              </a:solidFill>
            </a:endParaRPr>
          </a:p>
        </p:txBody>
      </p:sp>
      <p:graphicFrame>
        <p:nvGraphicFramePr>
          <p:cNvPr id="7" name="Diagrama 6">
            <a:extLst>
              <a:ext uri="{FF2B5EF4-FFF2-40B4-BE49-F238E27FC236}">
                <a16:creationId xmlns:a16="http://schemas.microsoft.com/office/drawing/2014/main" id="{411450F4-0FD6-4558-AD58-5B29161A0562}"/>
              </a:ext>
            </a:extLst>
          </p:cNvPr>
          <p:cNvGraphicFramePr/>
          <p:nvPr>
            <p:extLst>
              <p:ext uri="{D42A27DB-BD31-4B8C-83A1-F6EECF244321}">
                <p14:modId xmlns:p14="http://schemas.microsoft.com/office/powerpoint/2010/main" val="2862145300"/>
              </p:ext>
            </p:extLst>
          </p:nvPr>
        </p:nvGraphicFramePr>
        <p:xfrm>
          <a:off x="1636216" y="2197289"/>
          <a:ext cx="7152943" cy="374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2B560724-48F6-456E-8822-53A47E04CB1E}"/>
              </a:ext>
            </a:extLst>
          </p:cNvPr>
          <p:cNvPicPr>
            <a:picLocks noChangeAspect="1"/>
          </p:cNvPicPr>
          <p:nvPr/>
        </p:nvPicPr>
        <p:blipFill>
          <a:blip r:embed="rId7"/>
          <a:stretch>
            <a:fillRect/>
          </a:stretch>
        </p:blipFill>
        <p:spPr>
          <a:xfrm>
            <a:off x="8112989" y="3429000"/>
            <a:ext cx="3217931" cy="1134744"/>
          </a:xfrm>
          <a:prstGeom prst="rect">
            <a:avLst/>
          </a:prstGeom>
        </p:spPr>
      </p:pic>
    </p:spTree>
    <p:extLst>
      <p:ext uri="{BB962C8B-B14F-4D97-AF65-F5344CB8AC3E}">
        <p14:creationId xmlns:p14="http://schemas.microsoft.com/office/powerpoint/2010/main" val="63734009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823CE8-8398-4D5E-8127-55898CEAB524}"/>
              </a:ext>
            </a:extLst>
          </p:cNvPr>
          <p:cNvSpPr txBox="1"/>
          <p:nvPr/>
        </p:nvSpPr>
        <p:spPr>
          <a:xfrm>
            <a:off x="499356" y="2921168"/>
            <a:ext cx="7703199" cy="1015663"/>
          </a:xfrm>
          <a:prstGeom prst="rect">
            <a:avLst/>
          </a:prstGeom>
          <a:noFill/>
        </p:spPr>
        <p:txBody>
          <a:bodyPr wrap="none" rtlCol="0">
            <a:spAutoFit/>
          </a:bodyPr>
          <a:lstStyle/>
          <a:p>
            <a:r>
              <a:rPr lang="es-CO" sz="6000" b="1" i="1" dirty="0">
                <a:solidFill>
                  <a:srgbClr val="0070C0"/>
                </a:solidFill>
                <a:cs typeface="Calibri" panose="020F0502020204030204" pitchFamily="34" charset="0"/>
              </a:rPr>
              <a:t>Estudio Administrativo</a:t>
            </a:r>
          </a:p>
        </p:txBody>
      </p:sp>
      <p:pic>
        <p:nvPicPr>
          <p:cNvPr id="4" name="Imagen 3">
            <a:extLst>
              <a:ext uri="{FF2B5EF4-FFF2-40B4-BE49-F238E27FC236}">
                <a16:creationId xmlns:a16="http://schemas.microsoft.com/office/drawing/2014/main" id="{88B7A842-0E1C-4630-8BFF-F7D69EEDF11B}"/>
              </a:ext>
            </a:extLst>
          </p:cNvPr>
          <p:cNvPicPr>
            <a:picLocks noChangeAspect="1"/>
          </p:cNvPicPr>
          <p:nvPr/>
        </p:nvPicPr>
        <p:blipFill>
          <a:blip r:embed="rId2"/>
          <a:stretch>
            <a:fillRect/>
          </a:stretch>
        </p:blipFill>
        <p:spPr>
          <a:xfrm>
            <a:off x="8568750" y="1910687"/>
            <a:ext cx="2700814" cy="2700814"/>
          </a:xfrm>
          <a:prstGeom prst="rect">
            <a:avLst/>
          </a:prstGeom>
        </p:spPr>
      </p:pic>
    </p:spTree>
    <p:extLst>
      <p:ext uri="{BB962C8B-B14F-4D97-AF65-F5344CB8AC3E}">
        <p14:creationId xmlns:p14="http://schemas.microsoft.com/office/powerpoint/2010/main" val="255785703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A52D68B-CA43-41F2-8B03-0A8E6E61469A}"/>
              </a:ext>
            </a:extLst>
          </p:cNvPr>
          <p:cNvPicPr>
            <a:picLocks noChangeAspect="1"/>
          </p:cNvPicPr>
          <p:nvPr/>
        </p:nvPicPr>
        <p:blipFill rotWithShape="1">
          <a:blip r:embed="rId2"/>
          <a:srcRect l="-283" t="6792" r="7388" b="11653"/>
          <a:stretch/>
        </p:blipFill>
        <p:spPr>
          <a:xfrm>
            <a:off x="1058700" y="2057911"/>
            <a:ext cx="9119456" cy="3430345"/>
          </a:xfrm>
          <a:prstGeom prst="rect">
            <a:avLst/>
          </a:prstGeom>
          <a:ln>
            <a:noFill/>
          </a:ln>
          <a:effectLst>
            <a:outerShdw blurRad="292100" dist="139700" dir="2700000" algn="tl" rotWithShape="0">
              <a:srgbClr val="333333">
                <a:alpha val="65000"/>
              </a:srgbClr>
            </a:outerShdw>
          </a:effectLst>
        </p:spPr>
      </p:pic>
      <p:sp>
        <p:nvSpPr>
          <p:cNvPr id="8" name="CuadroTexto 7">
            <a:extLst>
              <a:ext uri="{FF2B5EF4-FFF2-40B4-BE49-F238E27FC236}">
                <a16:creationId xmlns:a16="http://schemas.microsoft.com/office/drawing/2014/main" id="{7DE7D187-20B1-414E-9BF5-79352D6F2E80}"/>
              </a:ext>
            </a:extLst>
          </p:cNvPr>
          <p:cNvSpPr txBox="1"/>
          <p:nvPr/>
        </p:nvSpPr>
        <p:spPr>
          <a:xfrm>
            <a:off x="1351129" y="1369744"/>
            <a:ext cx="8534599" cy="461665"/>
          </a:xfrm>
          <a:prstGeom prst="rect">
            <a:avLst/>
          </a:prstGeom>
          <a:noFill/>
        </p:spPr>
        <p:txBody>
          <a:bodyPr wrap="square" rtlCol="0">
            <a:spAutoFit/>
          </a:bodyPr>
          <a:lstStyle/>
          <a:p>
            <a:pPr algn="ctr"/>
            <a:r>
              <a:rPr lang="es-CO" sz="2400" b="1" dirty="0">
                <a:solidFill>
                  <a:srgbClr val="0070C0"/>
                </a:solidFill>
              </a:rPr>
              <a:t>CERTIFICACIÓN</a:t>
            </a:r>
            <a:endParaRPr lang="es-CO" sz="2000" dirty="0">
              <a:solidFill>
                <a:srgbClr val="0070C0"/>
              </a:solidFill>
            </a:endParaRPr>
          </a:p>
        </p:txBody>
      </p:sp>
    </p:spTree>
    <p:extLst>
      <p:ext uri="{BB962C8B-B14F-4D97-AF65-F5344CB8AC3E}">
        <p14:creationId xmlns:p14="http://schemas.microsoft.com/office/powerpoint/2010/main" val="101548039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9002FA7B-EB5B-4B46-98A3-F06AC04678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48358" y="1462919"/>
            <a:ext cx="8534599" cy="4746812"/>
          </a:xfrm>
          <a:prstGeom prst="rect">
            <a:avLst/>
          </a:prstGeom>
          <a:noFill/>
          <a:ln>
            <a:noFill/>
          </a:ln>
        </p:spPr>
      </p:pic>
      <p:sp>
        <p:nvSpPr>
          <p:cNvPr id="14" name="CuadroTexto 13">
            <a:extLst>
              <a:ext uri="{FF2B5EF4-FFF2-40B4-BE49-F238E27FC236}">
                <a16:creationId xmlns:a16="http://schemas.microsoft.com/office/drawing/2014/main" id="{ED2EAB7E-4BD6-4BD3-A6DF-55C63C543FBA}"/>
              </a:ext>
            </a:extLst>
          </p:cNvPr>
          <p:cNvSpPr txBox="1"/>
          <p:nvPr/>
        </p:nvSpPr>
        <p:spPr>
          <a:xfrm>
            <a:off x="1105469" y="1001254"/>
            <a:ext cx="8534599" cy="461665"/>
          </a:xfrm>
          <a:prstGeom prst="rect">
            <a:avLst/>
          </a:prstGeom>
          <a:noFill/>
        </p:spPr>
        <p:txBody>
          <a:bodyPr wrap="square" rtlCol="0">
            <a:spAutoFit/>
          </a:bodyPr>
          <a:lstStyle/>
          <a:p>
            <a:pPr algn="ctr"/>
            <a:r>
              <a:rPr lang="es-CO" sz="2400" b="1" dirty="0">
                <a:solidFill>
                  <a:srgbClr val="0070C0"/>
                </a:solidFill>
              </a:rPr>
              <a:t>ORGANIGRAMA AGENCIA</a:t>
            </a:r>
            <a:endParaRPr lang="es-CO" sz="2000" dirty="0">
              <a:solidFill>
                <a:srgbClr val="0070C0"/>
              </a:solidFill>
            </a:endParaRPr>
          </a:p>
        </p:txBody>
      </p:sp>
    </p:spTree>
    <p:extLst>
      <p:ext uri="{BB962C8B-B14F-4D97-AF65-F5344CB8AC3E}">
        <p14:creationId xmlns:p14="http://schemas.microsoft.com/office/powerpoint/2010/main" val="18505018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42273" y="1032182"/>
            <a:ext cx="5650367" cy="461665"/>
          </a:xfrm>
          <a:prstGeom prst="rect">
            <a:avLst/>
          </a:prstGeom>
          <a:noFill/>
        </p:spPr>
        <p:txBody>
          <a:bodyPr wrap="square" rtlCol="0">
            <a:spAutoFit/>
          </a:bodyPr>
          <a:lstStyle/>
          <a:p>
            <a:pPr algn="ctr"/>
            <a:r>
              <a:rPr lang="es-CO" sz="2400" b="1" dirty="0">
                <a:solidFill>
                  <a:srgbClr val="0070C0"/>
                </a:solidFill>
              </a:rPr>
              <a:t>PLANTEAMIENTO DEL PROBLEMA</a:t>
            </a:r>
          </a:p>
        </p:txBody>
      </p:sp>
      <p:graphicFrame>
        <p:nvGraphicFramePr>
          <p:cNvPr id="10" name="Gráfico 9">
            <a:extLst>
              <a:ext uri="{FF2B5EF4-FFF2-40B4-BE49-F238E27FC236}">
                <a16:creationId xmlns:a16="http://schemas.microsoft.com/office/drawing/2014/main" id="{A0613831-6FB8-4EAF-9B64-00770FD22BDD}"/>
              </a:ext>
            </a:extLst>
          </p:cNvPr>
          <p:cNvGraphicFramePr/>
          <p:nvPr>
            <p:extLst>
              <p:ext uri="{D42A27DB-BD31-4B8C-83A1-F6EECF244321}">
                <p14:modId xmlns:p14="http://schemas.microsoft.com/office/powerpoint/2010/main" val="3801130281"/>
              </p:ext>
            </p:extLst>
          </p:nvPr>
        </p:nvGraphicFramePr>
        <p:xfrm>
          <a:off x="1471614" y="1493847"/>
          <a:ext cx="8658224" cy="4331971"/>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0F0079E5-5A20-4F6B-842A-114F0F069DD5}"/>
              </a:ext>
            </a:extLst>
          </p:cNvPr>
          <p:cNvSpPr txBox="1"/>
          <p:nvPr/>
        </p:nvSpPr>
        <p:spPr>
          <a:xfrm>
            <a:off x="2443163" y="5957888"/>
            <a:ext cx="7443787" cy="338554"/>
          </a:xfrm>
          <a:prstGeom prst="rect">
            <a:avLst/>
          </a:prstGeom>
          <a:noFill/>
        </p:spPr>
        <p:txBody>
          <a:bodyPr wrap="square" rtlCol="0">
            <a:spAutoFit/>
          </a:bodyPr>
          <a:lstStyle/>
          <a:p>
            <a:pPr algn="ctr"/>
            <a:r>
              <a:rPr lang="es-CO" sz="1600" dirty="0"/>
              <a:t>Fuente: DIAN – DANE Elaboración Cámara de Comercio del Cauca</a:t>
            </a:r>
          </a:p>
        </p:txBody>
      </p:sp>
    </p:spTree>
    <p:extLst>
      <p:ext uri="{BB962C8B-B14F-4D97-AF65-F5344CB8AC3E}">
        <p14:creationId xmlns:p14="http://schemas.microsoft.com/office/powerpoint/2010/main" val="48181901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9AC68FAB-235C-47CC-A8DA-68914421AA06}"/>
              </a:ext>
            </a:extLst>
          </p:cNvPr>
          <p:cNvSpPr txBox="1"/>
          <p:nvPr/>
        </p:nvSpPr>
        <p:spPr>
          <a:xfrm>
            <a:off x="764275" y="1219618"/>
            <a:ext cx="8534599" cy="461665"/>
          </a:xfrm>
          <a:prstGeom prst="rect">
            <a:avLst/>
          </a:prstGeom>
          <a:noFill/>
        </p:spPr>
        <p:txBody>
          <a:bodyPr wrap="square" rtlCol="0">
            <a:spAutoFit/>
          </a:bodyPr>
          <a:lstStyle/>
          <a:p>
            <a:pPr algn="ctr"/>
            <a:r>
              <a:rPr lang="es-CO" sz="2400" b="1" dirty="0">
                <a:solidFill>
                  <a:srgbClr val="0070C0"/>
                </a:solidFill>
              </a:rPr>
              <a:t>ORGANIGRAMA FILIAL AGENCIA</a:t>
            </a:r>
            <a:endParaRPr lang="es-CO" sz="2000" dirty="0">
              <a:solidFill>
                <a:srgbClr val="0070C0"/>
              </a:solidFill>
            </a:endParaRPr>
          </a:p>
        </p:txBody>
      </p:sp>
      <p:pic>
        <p:nvPicPr>
          <p:cNvPr id="10" name="Imagen 9">
            <a:extLst>
              <a:ext uri="{FF2B5EF4-FFF2-40B4-BE49-F238E27FC236}">
                <a16:creationId xmlns:a16="http://schemas.microsoft.com/office/drawing/2014/main" id="{E2DBABB6-808C-4D16-A6DC-9B33EA6A83D9}"/>
              </a:ext>
            </a:extLst>
          </p:cNvPr>
          <p:cNvPicPr/>
          <p:nvPr/>
        </p:nvPicPr>
        <p:blipFill rotWithShape="1">
          <a:blip r:embed="rId2">
            <a:extLst>
              <a:ext uri="{28A0092B-C50C-407E-A947-70E740481C1C}">
                <a14:useLocalDpi xmlns:a14="http://schemas.microsoft.com/office/drawing/2010/main" val="0"/>
              </a:ext>
            </a:extLst>
          </a:blip>
          <a:srcRect b="13032"/>
          <a:stretch/>
        </p:blipFill>
        <p:spPr bwMode="auto">
          <a:xfrm>
            <a:off x="1542196" y="2101756"/>
            <a:ext cx="7756677" cy="35366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254362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2B21083-4551-41F9-9821-5EFE45985520}"/>
              </a:ext>
            </a:extLst>
          </p:cNvPr>
          <p:cNvGraphicFramePr>
            <a:graphicFrameLocks noGrp="1"/>
          </p:cNvGraphicFramePr>
          <p:nvPr>
            <p:extLst>
              <p:ext uri="{D42A27DB-BD31-4B8C-83A1-F6EECF244321}">
                <p14:modId xmlns:p14="http://schemas.microsoft.com/office/powerpoint/2010/main" val="3993160443"/>
              </p:ext>
            </p:extLst>
          </p:nvPr>
        </p:nvGraphicFramePr>
        <p:xfrm>
          <a:off x="805216" y="2374710"/>
          <a:ext cx="10754436" cy="2797791"/>
        </p:xfrm>
        <a:graphic>
          <a:graphicData uri="http://schemas.openxmlformats.org/drawingml/2006/table">
            <a:tbl>
              <a:tblPr firstRow="1" firstCol="1" bandRow="1">
                <a:tableStyleId>{5C22544A-7EE6-4342-B048-85BDC9FD1C3A}</a:tableStyleId>
              </a:tblPr>
              <a:tblGrid>
                <a:gridCol w="601722">
                  <a:extLst>
                    <a:ext uri="{9D8B030D-6E8A-4147-A177-3AD203B41FA5}">
                      <a16:colId xmlns:a16="http://schemas.microsoft.com/office/drawing/2014/main" val="3182506623"/>
                    </a:ext>
                  </a:extLst>
                </a:gridCol>
                <a:gridCol w="1521118">
                  <a:extLst>
                    <a:ext uri="{9D8B030D-6E8A-4147-A177-3AD203B41FA5}">
                      <a16:colId xmlns:a16="http://schemas.microsoft.com/office/drawing/2014/main" val="2623270239"/>
                    </a:ext>
                  </a:extLst>
                </a:gridCol>
                <a:gridCol w="407825">
                  <a:extLst>
                    <a:ext uri="{9D8B030D-6E8A-4147-A177-3AD203B41FA5}">
                      <a16:colId xmlns:a16="http://schemas.microsoft.com/office/drawing/2014/main" val="672329151"/>
                    </a:ext>
                  </a:extLst>
                </a:gridCol>
                <a:gridCol w="1212745">
                  <a:extLst>
                    <a:ext uri="{9D8B030D-6E8A-4147-A177-3AD203B41FA5}">
                      <a16:colId xmlns:a16="http://schemas.microsoft.com/office/drawing/2014/main" val="136261482"/>
                    </a:ext>
                  </a:extLst>
                </a:gridCol>
                <a:gridCol w="1229917">
                  <a:extLst>
                    <a:ext uri="{9D8B030D-6E8A-4147-A177-3AD203B41FA5}">
                      <a16:colId xmlns:a16="http://schemas.microsoft.com/office/drawing/2014/main" val="3511762805"/>
                    </a:ext>
                  </a:extLst>
                </a:gridCol>
                <a:gridCol w="1013124">
                  <a:extLst>
                    <a:ext uri="{9D8B030D-6E8A-4147-A177-3AD203B41FA5}">
                      <a16:colId xmlns:a16="http://schemas.microsoft.com/office/drawing/2014/main" val="2351761914"/>
                    </a:ext>
                  </a:extLst>
                </a:gridCol>
                <a:gridCol w="1213460">
                  <a:extLst>
                    <a:ext uri="{9D8B030D-6E8A-4147-A177-3AD203B41FA5}">
                      <a16:colId xmlns:a16="http://schemas.microsoft.com/office/drawing/2014/main" val="3883252444"/>
                    </a:ext>
                  </a:extLst>
                </a:gridCol>
                <a:gridCol w="1086104">
                  <a:extLst>
                    <a:ext uri="{9D8B030D-6E8A-4147-A177-3AD203B41FA5}">
                      <a16:colId xmlns:a16="http://schemas.microsoft.com/office/drawing/2014/main" val="2285436602"/>
                    </a:ext>
                  </a:extLst>
                </a:gridCol>
                <a:gridCol w="1154792">
                  <a:extLst>
                    <a:ext uri="{9D8B030D-6E8A-4147-A177-3AD203B41FA5}">
                      <a16:colId xmlns:a16="http://schemas.microsoft.com/office/drawing/2014/main" val="3776048431"/>
                    </a:ext>
                  </a:extLst>
                </a:gridCol>
                <a:gridCol w="1313629">
                  <a:extLst>
                    <a:ext uri="{9D8B030D-6E8A-4147-A177-3AD203B41FA5}">
                      <a16:colId xmlns:a16="http://schemas.microsoft.com/office/drawing/2014/main" val="2326917867"/>
                    </a:ext>
                  </a:extLst>
                </a:gridCol>
              </a:tblGrid>
              <a:tr h="366279">
                <a:tc gridSpan="10">
                  <a:txBody>
                    <a:bodyPr/>
                    <a:lstStyle/>
                    <a:p>
                      <a:pPr algn="ctr">
                        <a:lnSpc>
                          <a:spcPct val="107000"/>
                        </a:lnSpc>
                        <a:spcAft>
                          <a:spcPts val="0"/>
                        </a:spcAft>
                      </a:pPr>
                      <a:r>
                        <a:rPr lang="es-ES" sz="1400" dirty="0">
                          <a:effectLst/>
                        </a:rPr>
                        <a:t>NOMINA COLADUANAS AÑO 2019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15546735"/>
                  </a:ext>
                </a:extLst>
              </a:tr>
              <a:tr h="582675">
                <a:tc>
                  <a:txBody>
                    <a:bodyPr/>
                    <a:lstStyle/>
                    <a:p>
                      <a:pPr algn="ctr">
                        <a:lnSpc>
                          <a:spcPct val="107000"/>
                        </a:lnSpc>
                        <a:spcAft>
                          <a:spcPts val="0"/>
                        </a:spcAft>
                      </a:pPr>
                      <a:r>
                        <a:rPr lang="es-ES" sz="1400" dirty="0">
                          <a:effectLst/>
                        </a:rPr>
                        <a:t>ITEM</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ES" sz="1100" b="1">
                          <a:effectLst/>
                        </a:rPr>
                        <a:t>CARGO</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a:effectLst/>
                        </a:rPr>
                        <a:t>CTD</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a:effectLst/>
                        </a:rPr>
                        <a:t>SALARIO BASE</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a:effectLst/>
                        </a:rPr>
                        <a:t>PRESTACIONES SOCIALES</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a:effectLst/>
                        </a:rPr>
                        <a:t>SEGURIDAD SOCIAL</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a:effectLst/>
                        </a:rPr>
                        <a:t>PARAFISCALES</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a:effectLst/>
                        </a:rPr>
                        <a:t>AUX. TRANSPORTE</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a:effectLst/>
                        </a:rPr>
                        <a:t>COSTO MENSUAL</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b="1" dirty="0">
                          <a:effectLst/>
                        </a:rPr>
                        <a:t>COSTO ANUAL TOTAL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20741051"/>
                  </a:ext>
                </a:extLst>
              </a:tr>
              <a:tr h="366279">
                <a:tc>
                  <a:txBody>
                    <a:bodyPr/>
                    <a:lstStyle/>
                    <a:p>
                      <a:pPr algn="ctr">
                        <a:lnSpc>
                          <a:spcPct val="107000"/>
                        </a:lnSpc>
                        <a:spcAft>
                          <a:spcPts val="0"/>
                        </a:spcAft>
                      </a:pPr>
                      <a:r>
                        <a:rPr lang="es-ES" sz="1400" dirty="0">
                          <a:effectLst/>
                        </a:rPr>
                        <a:t>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ES" sz="1400">
                          <a:effectLst/>
                        </a:rPr>
                        <a:t>Coordinador Filial</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$ 2.500.000,00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200">
                          <a:effectLst/>
                        </a:rPr>
                        <a:t>$ 545.750,00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200">
                          <a:effectLst/>
                        </a:rPr>
                        <a:t>$ 200.000,00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200">
                          <a:effectLst/>
                        </a:rPr>
                        <a:t>$ 225.000,00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200">
                          <a:effectLst/>
                        </a:rPr>
                        <a:t>$ 97.032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200">
                          <a:effectLst/>
                        </a:rPr>
                        <a:t>$ 3.567.782,00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200">
                          <a:effectLst/>
                        </a:rPr>
                        <a:t>$ 42.813.384,00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9016467"/>
                  </a:ext>
                </a:extLst>
              </a:tr>
              <a:tr h="366279">
                <a:tc>
                  <a:txBody>
                    <a:bodyPr/>
                    <a:lstStyle/>
                    <a:p>
                      <a:pPr algn="ctr">
                        <a:lnSpc>
                          <a:spcPct val="107000"/>
                        </a:lnSpc>
                        <a:spcAft>
                          <a:spcPts val="0"/>
                        </a:spcAft>
                      </a:pPr>
                      <a:r>
                        <a:rPr lang="es-ES" sz="1400" dirty="0">
                          <a:effectLst/>
                        </a:rPr>
                        <a:t>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ES" sz="1400">
                          <a:effectLst/>
                        </a:rPr>
                        <a:t>Agentes Aduaneros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2</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$ 2.000.000,00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$ 436.600,00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$ 160.000,00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$ 180.000,00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$ 194.064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$ 2.970.664,00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$ 35.647.968,00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6520291"/>
                  </a:ext>
                </a:extLst>
              </a:tr>
              <a:tr h="366279">
                <a:tc>
                  <a:txBody>
                    <a:bodyPr/>
                    <a:lstStyle/>
                    <a:p>
                      <a:pPr algn="ctr">
                        <a:lnSpc>
                          <a:spcPct val="107000"/>
                        </a:lnSpc>
                        <a:spcAft>
                          <a:spcPts val="0"/>
                        </a:spcAft>
                      </a:pPr>
                      <a:r>
                        <a:rPr lang="es-CO" sz="1400" dirty="0">
                          <a:effectLst/>
                        </a:rPr>
                        <a:t>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ES" sz="1400">
                          <a:effectLst/>
                        </a:rPr>
                        <a:t>Recepcionista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$ 828.116,00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$ 180.777,72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$ 66.249,28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$ 74.530,44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$ 97.032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$ 1.246.705,44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$ 14.960.465,31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4308718"/>
                  </a:ext>
                </a:extLst>
              </a:tr>
              <a:tr h="366279">
                <a:tc>
                  <a:txBody>
                    <a:bodyPr/>
                    <a:lstStyle/>
                    <a:p>
                      <a:pPr algn="ctr">
                        <a:lnSpc>
                          <a:spcPct val="107000"/>
                        </a:lnSpc>
                        <a:spcAft>
                          <a:spcPts val="0"/>
                        </a:spcAft>
                      </a:pPr>
                      <a:r>
                        <a:rPr lang="es-CO" sz="1400" dirty="0">
                          <a:effectLst/>
                        </a:rPr>
                        <a:t>4</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70C0"/>
                    </a:solidFill>
                  </a:tcPr>
                </a:tc>
                <a:tc>
                  <a:txBody>
                    <a:bodyPr/>
                    <a:lstStyle/>
                    <a:p>
                      <a:pPr algn="ctr">
                        <a:lnSpc>
                          <a:spcPct val="107000"/>
                        </a:lnSpc>
                        <a:spcAft>
                          <a:spcPts val="0"/>
                        </a:spcAft>
                      </a:pPr>
                      <a:r>
                        <a:rPr lang="es-ES" sz="1400">
                          <a:effectLst/>
                        </a:rPr>
                        <a:t>Oficios Varios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$ 331.246,00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$ 72.311,00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$ 26.499,68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$ 29.812,14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$ 97.032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a:effectLst/>
                        </a:rPr>
                        <a:t>$ 556.900,82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$ 6.682.809,86</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0152728"/>
                  </a:ext>
                </a:extLst>
              </a:tr>
              <a:tr h="383721">
                <a:tc gridSpan="6">
                  <a:txBody>
                    <a:bodyPr/>
                    <a:lstStyle/>
                    <a:p>
                      <a:pPr algn="l">
                        <a:lnSpc>
                          <a:spcPct val="107000"/>
                        </a:lnSpc>
                      </a:pPr>
                      <a:endParaRPr lang="es-CO" sz="1800" dirty="0">
                        <a:effectLst/>
                        <a:latin typeface="Calibri" panose="020F0502020204030204" pitchFamily="34" charset="0"/>
                        <a:cs typeface="Times New Roman" panose="02020603050405020304" pitchFamily="18" charset="0"/>
                      </a:endParaRPr>
                    </a:p>
                  </a:txBody>
                  <a:tcPr marL="44450" marR="44450" marT="0" marB="0" anchor="ctr">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a:lnSpc>
                          <a:spcPct val="107000"/>
                        </a:lnSpc>
                        <a:spcAft>
                          <a:spcPts val="0"/>
                        </a:spcAft>
                      </a:pPr>
                      <a:r>
                        <a:rPr lang="es-ES" sz="1400" b="1" dirty="0">
                          <a:effectLst/>
                        </a:rPr>
                        <a:t>TOTAL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a:txBody>
                    <a:bodyPr/>
                    <a:lstStyle/>
                    <a:p>
                      <a:pPr algn="ctr">
                        <a:lnSpc>
                          <a:spcPct val="107000"/>
                        </a:lnSpc>
                        <a:spcAft>
                          <a:spcPts val="0"/>
                        </a:spcAft>
                      </a:pPr>
                      <a:r>
                        <a:rPr lang="es-CO" sz="1400">
                          <a:effectLst/>
                        </a:rPr>
                        <a:t>$ 8.758.542,26</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400" dirty="0">
                          <a:effectLst/>
                        </a:rPr>
                        <a:t>$100.104.627,18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599140"/>
                  </a:ext>
                </a:extLst>
              </a:tr>
            </a:tbl>
          </a:graphicData>
        </a:graphic>
      </p:graphicFrame>
      <p:sp>
        <p:nvSpPr>
          <p:cNvPr id="3" name="CuadroTexto 2">
            <a:extLst>
              <a:ext uri="{FF2B5EF4-FFF2-40B4-BE49-F238E27FC236}">
                <a16:creationId xmlns:a16="http://schemas.microsoft.com/office/drawing/2014/main" id="{01F45FA5-7D2D-41E2-9236-45BC29064DF6}"/>
              </a:ext>
            </a:extLst>
          </p:cNvPr>
          <p:cNvSpPr txBox="1"/>
          <p:nvPr/>
        </p:nvSpPr>
        <p:spPr>
          <a:xfrm>
            <a:off x="1201003" y="1454666"/>
            <a:ext cx="8534599" cy="461665"/>
          </a:xfrm>
          <a:prstGeom prst="rect">
            <a:avLst/>
          </a:prstGeom>
          <a:noFill/>
        </p:spPr>
        <p:txBody>
          <a:bodyPr wrap="square" rtlCol="0">
            <a:spAutoFit/>
          </a:bodyPr>
          <a:lstStyle/>
          <a:p>
            <a:pPr algn="ctr"/>
            <a:r>
              <a:rPr lang="es-CO" sz="2400" b="1" dirty="0">
                <a:solidFill>
                  <a:srgbClr val="0070C0"/>
                </a:solidFill>
              </a:rPr>
              <a:t>GASTOS DHO</a:t>
            </a:r>
            <a:endParaRPr lang="es-CO" sz="2000" dirty="0">
              <a:solidFill>
                <a:srgbClr val="0070C0"/>
              </a:solidFill>
            </a:endParaRPr>
          </a:p>
        </p:txBody>
      </p:sp>
    </p:spTree>
    <p:extLst>
      <p:ext uri="{BB962C8B-B14F-4D97-AF65-F5344CB8AC3E}">
        <p14:creationId xmlns:p14="http://schemas.microsoft.com/office/powerpoint/2010/main" val="263496698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19F48CA8-CF35-4B74-99C3-95A4B0AAF63D}"/>
              </a:ext>
            </a:extLst>
          </p:cNvPr>
          <p:cNvSpPr txBox="1"/>
          <p:nvPr/>
        </p:nvSpPr>
        <p:spPr>
          <a:xfrm>
            <a:off x="922437" y="2921168"/>
            <a:ext cx="6393738" cy="1015663"/>
          </a:xfrm>
          <a:prstGeom prst="rect">
            <a:avLst/>
          </a:prstGeom>
          <a:noFill/>
        </p:spPr>
        <p:txBody>
          <a:bodyPr wrap="none" rtlCol="0">
            <a:spAutoFit/>
          </a:bodyPr>
          <a:lstStyle/>
          <a:p>
            <a:r>
              <a:rPr lang="es-CO" sz="6000" b="1" i="1" dirty="0">
                <a:solidFill>
                  <a:srgbClr val="0070C0"/>
                </a:solidFill>
                <a:cs typeface="Calibri" panose="020F0502020204030204" pitchFamily="34" charset="0"/>
              </a:rPr>
              <a:t>Estudio Financiero</a:t>
            </a:r>
          </a:p>
        </p:txBody>
      </p:sp>
      <p:pic>
        <p:nvPicPr>
          <p:cNvPr id="3" name="Imagen 2">
            <a:extLst>
              <a:ext uri="{FF2B5EF4-FFF2-40B4-BE49-F238E27FC236}">
                <a16:creationId xmlns:a16="http://schemas.microsoft.com/office/drawing/2014/main" id="{90BF0F4B-6209-49B5-A47E-5EDA2CF986A2}"/>
              </a:ext>
            </a:extLst>
          </p:cNvPr>
          <p:cNvPicPr>
            <a:picLocks noChangeAspect="1"/>
          </p:cNvPicPr>
          <p:nvPr/>
        </p:nvPicPr>
        <p:blipFill>
          <a:blip r:embed="rId2"/>
          <a:stretch>
            <a:fillRect/>
          </a:stretch>
        </p:blipFill>
        <p:spPr>
          <a:xfrm>
            <a:off x="7970598" y="1604246"/>
            <a:ext cx="2633844" cy="2633844"/>
          </a:xfrm>
          <a:prstGeom prst="rect">
            <a:avLst/>
          </a:prstGeom>
        </p:spPr>
      </p:pic>
    </p:spTree>
    <p:extLst>
      <p:ext uri="{BB962C8B-B14F-4D97-AF65-F5344CB8AC3E}">
        <p14:creationId xmlns:p14="http://schemas.microsoft.com/office/powerpoint/2010/main" val="340736486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470D851D-1525-4A52-8CCE-E38D19653BC7}"/>
              </a:ext>
            </a:extLst>
          </p:cNvPr>
          <p:cNvSpPr txBox="1"/>
          <p:nvPr/>
        </p:nvSpPr>
        <p:spPr>
          <a:xfrm>
            <a:off x="764275" y="1219618"/>
            <a:ext cx="8534599" cy="461665"/>
          </a:xfrm>
          <a:prstGeom prst="rect">
            <a:avLst/>
          </a:prstGeom>
          <a:noFill/>
        </p:spPr>
        <p:txBody>
          <a:bodyPr wrap="square" rtlCol="0">
            <a:spAutoFit/>
          </a:bodyPr>
          <a:lstStyle/>
          <a:p>
            <a:pPr algn="ctr"/>
            <a:r>
              <a:rPr lang="es-CO" sz="2400" b="1" dirty="0">
                <a:solidFill>
                  <a:srgbClr val="0070C0"/>
                </a:solidFill>
              </a:rPr>
              <a:t>SUPUESTOS FINANCIEROS</a:t>
            </a:r>
            <a:endParaRPr lang="es-CO" sz="2000" dirty="0">
              <a:solidFill>
                <a:srgbClr val="0070C0"/>
              </a:solidFill>
            </a:endParaRPr>
          </a:p>
        </p:txBody>
      </p:sp>
      <p:sp>
        <p:nvSpPr>
          <p:cNvPr id="3" name="Rectángulo 2">
            <a:extLst>
              <a:ext uri="{FF2B5EF4-FFF2-40B4-BE49-F238E27FC236}">
                <a16:creationId xmlns:a16="http://schemas.microsoft.com/office/drawing/2014/main" id="{044F6DBF-7691-4E8E-B523-143C1F7DD7BB}"/>
              </a:ext>
            </a:extLst>
          </p:cNvPr>
          <p:cNvSpPr/>
          <p:nvPr/>
        </p:nvSpPr>
        <p:spPr>
          <a:xfrm>
            <a:off x="413981" y="1930419"/>
            <a:ext cx="8749069" cy="4784258"/>
          </a:xfrm>
          <a:prstGeom prst="rect">
            <a:avLst/>
          </a:prstGeom>
        </p:spPr>
        <p:txBody>
          <a:bodyPr wrap="square">
            <a:spAutoFit/>
          </a:bodyPr>
          <a:lstStyle/>
          <a:p>
            <a:pPr marL="517525" algn="just">
              <a:lnSpc>
                <a:spcPct val="107000"/>
              </a:lnSpc>
              <a:spcAft>
                <a:spcPts val="800"/>
              </a:spcAft>
            </a:pPr>
            <a:r>
              <a:rPr lang="es-ES" sz="2000" dirty="0">
                <a:ea typeface="Calibri" panose="020F0502020204030204" pitchFamily="34" charset="0"/>
                <a:cs typeface="Times New Roman" panose="02020603050405020304" pitchFamily="18" charset="0"/>
              </a:rPr>
              <a:t>Para la elaboración del estudio financiero del proyecto se tomaron en cuenta algunos supuestos en indicadores económicos con la finalidad de calcular y estructurar los estados y flujos financieros de la agencia.</a:t>
            </a:r>
            <a:endParaRPr lang="es-CO" dirty="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s-ES" dirty="0"/>
              <a:t>Se toma en cuenta una inflación en el IPC de acuerdo a las proyecciones establecidas por el DANE por año.</a:t>
            </a:r>
            <a:endParaRPr lang="es-CO" sz="1600" dirty="0"/>
          </a:p>
          <a:p>
            <a:pPr marL="1200150" lvl="2" indent="-285750">
              <a:buFont typeface="Arial" panose="020B0604020202020204" pitchFamily="34" charset="0"/>
              <a:buChar char="•"/>
            </a:pPr>
            <a:r>
              <a:rPr lang="es-ES" dirty="0"/>
              <a:t>Se trabaja con una tasa impositiva (Impuesto de Renta) del 33 %.</a:t>
            </a:r>
            <a:endParaRPr lang="es-CO" sz="1600" dirty="0"/>
          </a:p>
          <a:p>
            <a:pPr marL="1200150" lvl="2" indent="-285750">
              <a:buFont typeface="Arial" panose="020B0604020202020204" pitchFamily="34" charset="0"/>
              <a:buChar char="•"/>
            </a:pPr>
            <a:r>
              <a:rPr lang="es-ES" dirty="0"/>
              <a:t>El incremento de salarios estará sujeto a la inflación esperada para el año.</a:t>
            </a:r>
            <a:endParaRPr lang="es-CO" sz="1600" dirty="0"/>
          </a:p>
          <a:p>
            <a:pPr marL="1200150" lvl="2" indent="-285750">
              <a:buFont typeface="Arial" panose="020B0604020202020204" pitchFamily="34" charset="0"/>
              <a:buChar char="•"/>
            </a:pPr>
            <a:r>
              <a:rPr lang="es-ES" dirty="0"/>
              <a:t>Las prestaciones sociales se cancelarán según la cantidad decretada por el código laboral vigente.</a:t>
            </a:r>
            <a:endParaRPr lang="es-CO" sz="1600" dirty="0"/>
          </a:p>
          <a:p>
            <a:pPr marL="1200150" lvl="2" indent="-285750">
              <a:buFont typeface="Arial" panose="020B0604020202020204" pitchFamily="34" charset="0"/>
              <a:buChar char="•"/>
            </a:pPr>
            <a:r>
              <a:rPr lang="es-ES" dirty="0"/>
              <a:t>La depreciación de los equipos mobiliarios utilizados para la oficina será de 10 años, usando el método de línea recta.</a:t>
            </a:r>
            <a:endParaRPr lang="es-CO" sz="1600" dirty="0"/>
          </a:p>
          <a:p>
            <a:pPr marL="1200150" lvl="2" indent="-285750">
              <a:buFont typeface="Arial" panose="020B0604020202020204" pitchFamily="34" charset="0"/>
              <a:buChar char="•"/>
            </a:pPr>
            <a:r>
              <a:rPr lang="es-ES" dirty="0"/>
              <a:t>Los ingresos operacionales se calcularon tomando el 10% de las 200 empresas generadoras de desarrollo en el departamento del Cauca, obteniendo un tamaño de muestra de 20 empresas las cuales se tiene previsto que adquieran los servicios de la agencia.</a:t>
            </a:r>
            <a:endParaRPr lang="es-CO" sz="1600" dirty="0"/>
          </a:p>
          <a:p>
            <a:pPr marL="1257300" lvl="2" indent="-342900" algn="just">
              <a:lnSpc>
                <a:spcPct val="107000"/>
              </a:lnSpc>
              <a:spcAft>
                <a:spcPts val="800"/>
              </a:spcAft>
              <a:buFont typeface="Symbol" panose="05050102010706020507" pitchFamily="18" charset="2"/>
              <a:buChar char=""/>
            </a:pPr>
            <a:endParaRPr lang="es-CO" dirty="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302E0DD-B2ED-4452-BB16-5640D5DF53A3}"/>
              </a:ext>
            </a:extLst>
          </p:cNvPr>
          <p:cNvPicPr>
            <a:picLocks noChangeAspect="1"/>
          </p:cNvPicPr>
          <p:nvPr/>
        </p:nvPicPr>
        <p:blipFill>
          <a:blip r:embed="rId2"/>
          <a:stretch>
            <a:fillRect/>
          </a:stretch>
        </p:blipFill>
        <p:spPr>
          <a:xfrm>
            <a:off x="9298874" y="2392491"/>
            <a:ext cx="2073017" cy="2073017"/>
          </a:xfrm>
          <a:prstGeom prst="rect">
            <a:avLst/>
          </a:prstGeom>
        </p:spPr>
      </p:pic>
    </p:spTree>
    <p:extLst>
      <p:ext uri="{BB962C8B-B14F-4D97-AF65-F5344CB8AC3E}">
        <p14:creationId xmlns:p14="http://schemas.microsoft.com/office/powerpoint/2010/main" val="265587561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F3A6D4F1-D977-4C6B-84DD-C5C368A01033}"/>
              </a:ext>
            </a:extLst>
          </p:cNvPr>
          <p:cNvGraphicFramePr>
            <a:graphicFrameLocks noGrp="1"/>
          </p:cNvGraphicFramePr>
          <p:nvPr>
            <p:extLst>
              <p:ext uri="{D42A27DB-BD31-4B8C-83A1-F6EECF244321}">
                <p14:modId xmlns:p14="http://schemas.microsoft.com/office/powerpoint/2010/main" val="746140047"/>
              </p:ext>
            </p:extLst>
          </p:nvPr>
        </p:nvGraphicFramePr>
        <p:xfrm>
          <a:off x="486770" y="1948531"/>
          <a:ext cx="5131557" cy="2960938"/>
        </p:xfrm>
        <a:graphic>
          <a:graphicData uri="http://schemas.openxmlformats.org/drawingml/2006/table">
            <a:tbl>
              <a:tblPr firstRow="1" firstCol="1" bandRow="1">
                <a:tableStyleId>{5C22544A-7EE6-4342-B048-85BDC9FD1C3A}</a:tableStyleId>
              </a:tblPr>
              <a:tblGrid>
                <a:gridCol w="2572939">
                  <a:extLst>
                    <a:ext uri="{9D8B030D-6E8A-4147-A177-3AD203B41FA5}">
                      <a16:colId xmlns:a16="http://schemas.microsoft.com/office/drawing/2014/main" val="1402301599"/>
                    </a:ext>
                  </a:extLst>
                </a:gridCol>
                <a:gridCol w="2558618">
                  <a:extLst>
                    <a:ext uri="{9D8B030D-6E8A-4147-A177-3AD203B41FA5}">
                      <a16:colId xmlns:a16="http://schemas.microsoft.com/office/drawing/2014/main" val="572318881"/>
                    </a:ext>
                  </a:extLst>
                </a:gridCol>
              </a:tblGrid>
              <a:tr h="361510">
                <a:tc gridSpan="2">
                  <a:txBody>
                    <a:bodyPr/>
                    <a:lstStyle/>
                    <a:p>
                      <a:pPr algn="ctr">
                        <a:lnSpc>
                          <a:spcPct val="107000"/>
                        </a:lnSpc>
                        <a:spcAft>
                          <a:spcPts val="0"/>
                        </a:spcAft>
                      </a:pPr>
                      <a:r>
                        <a:rPr lang="es-ES" sz="1600" dirty="0">
                          <a:effectLst/>
                        </a:rPr>
                        <a:t>CAPITAL DE TRABAJO</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es-CO"/>
                    </a:p>
                  </a:txBody>
                  <a:tcPr/>
                </a:tc>
                <a:extLst>
                  <a:ext uri="{0D108BD9-81ED-4DB2-BD59-A6C34878D82A}">
                    <a16:rowId xmlns:a16="http://schemas.microsoft.com/office/drawing/2014/main" val="29624708"/>
                  </a:ext>
                </a:extLst>
              </a:tr>
              <a:tr h="361510">
                <a:tc>
                  <a:txBody>
                    <a:bodyPr/>
                    <a:lstStyle/>
                    <a:p>
                      <a:pPr algn="ctr">
                        <a:lnSpc>
                          <a:spcPct val="107000"/>
                        </a:lnSpc>
                        <a:spcAft>
                          <a:spcPts val="0"/>
                        </a:spcAft>
                      </a:pPr>
                      <a:r>
                        <a:rPr lang="es-ES" sz="1600" dirty="0">
                          <a:effectLst/>
                        </a:rPr>
                        <a:t>RUBRO (12 MESES)</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dirty="0">
                          <a:effectLst/>
                        </a:rPr>
                        <a:t>VALOR</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0630685"/>
                  </a:ext>
                </a:extLst>
              </a:tr>
              <a:tr h="361510">
                <a:tc>
                  <a:txBody>
                    <a:bodyPr/>
                    <a:lstStyle/>
                    <a:p>
                      <a:pPr algn="ctr">
                        <a:lnSpc>
                          <a:spcPct val="107000"/>
                        </a:lnSpc>
                        <a:spcAft>
                          <a:spcPts val="0"/>
                        </a:spcAft>
                      </a:pPr>
                      <a:r>
                        <a:rPr lang="es-ES" sz="1600">
                          <a:effectLst/>
                        </a:rPr>
                        <a:t>Gastos DHO</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           100.104.627</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2913768"/>
                  </a:ext>
                </a:extLst>
              </a:tr>
              <a:tr h="361510">
                <a:tc>
                  <a:txBody>
                    <a:bodyPr/>
                    <a:lstStyle/>
                    <a:p>
                      <a:pPr algn="ctr">
                        <a:lnSpc>
                          <a:spcPct val="107000"/>
                        </a:lnSpc>
                        <a:spcAft>
                          <a:spcPts val="0"/>
                        </a:spcAft>
                      </a:pPr>
                      <a:r>
                        <a:rPr lang="es-ES" sz="1600">
                          <a:effectLst/>
                        </a:rPr>
                        <a:t>Publicidad</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6.000.000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3882744"/>
                  </a:ext>
                </a:extLst>
              </a:tr>
              <a:tr h="447583">
                <a:tc>
                  <a:txBody>
                    <a:bodyPr/>
                    <a:lstStyle/>
                    <a:p>
                      <a:pPr algn="ctr">
                        <a:lnSpc>
                          <a:spcPct val="107000"/>
                        </a:lnSpc>
                        <a:spcAft>
                          <a:spcPts val="0"/>
                        </a:spcAft>
                      </a:pPr>
                      <a:r>
                        <a:rPr lang="es-ES" sz="1600" dirty="0">
                          <a:effectLst/>
                        </a:rPr>
                        <a:t>Papelería</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              1.560.000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5702392"/>
                  </a:ext>
                </a:extLst>
              </a:tr>
              <a:tr h="361510">
                <a:tc>
                  <a:txBody>
                    <a:bodyPr/>
                    <a:lstStyle/>
                    <a:p>
                      <a:pPr algn="ctr">
                        <a:lnSpc>
                          <a:spcPct val="107000"/>
                        </a:lnSpc>
                        <a:spcAft>
                          <a:spcPts val="0"/>
                        </a:spcAft>
                      </a:pPr>
                      <a:r>
                        <a:rPr lang="es-ES" sz="1600">
                          <a:effectLst/>
                        </a:rPr>
                        <a:t>Arriendo</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6.000.000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0153400"/>
                  </a:ext>
                </a:extLst>
              </a:tr>
              <a:tr h="361510">
                <a:tc>
                  <a:txBody>
                    <a:bodyPr/>
                    <a:lstStyle/>
                    <a:p>
                      <a:pPr algn="ctr">
                        <a:lnSpc>
                          <a:spcPct val="107000"/>
                        </a:lnSpc>
                        <a:spcAft>
                          <a:spcPts val="0"/>
                        </a:spcAft>
                      </a:pPr>
                      <a:r>
                        <a:rPr lang="es-ES" sz="1600">
                          <a:effectLst/>
                        </a:rPr>
                        <a:t>Servicios Públicos</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              2.960.000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6413942"/>
                  </a:ext>
                </a:extLst>
              </a:tr>
              <a:tr h="344295">
                <a:tc>
                  <a:txBody>
                    <a:bodyPr/>
                    <a:lstStyle/>
                    <a:p>
                      <a:pPr algn="ctr">
                        <a:lnSpc>
                          <a:spcPct val="107000"/>
                        </a:lnSpc>
                        <a:spcAft>
                          <a:spcPts val="0"/>
                        </a:spcAft>
                      </a:pPr>
                      <a:r>
                        <a:rPr lang="es-ES" sz="1800">
                          <a:effectLst/>
                        </a:rPr>
                        <a:t>TOTAL</a:t>
                      </a:r>
                      <a:endParaRPr lang="es-CO"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dirty="0">
                          <a:effectLst/>
                        </a:rPr>
                        <a:t>$           116.624.627</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7649798"/>
                  </a:ext>
                </a:extLst>
              </a:tr>
            </a:tbl>
          </a:graphicData>
        </a:graphic>
      </p:graphicFrame>
      <p:graphicFrame>
        <p:nvGraphicFramePr>
          <p:cNvPr id="6" name="Tabla 5">
            <a:extLst>
              <a:ext uri="{FF2B5EF4-FFF2-40B4-BE49-F238E27FC236}">
                <a16:creationId xmlns:a16="http://schemas.microsoft.com/office/drawing/2014/main" id="{E318D2C3-E58B-4913-97C6-DC89129B0A1E}"/>
              </a:ext>
            </a:extLst>
          </p:cNvPr>
          <p:cNvGraphicFramePr>
            <a:graphicFrameLocks noGrp="1"/>
          </p:cNvGraphicFramePr>
          <p:nvPr>
            <p:extLst>
              <p:ext uri="{D42A27DB-BD31-4B8C-83A1-F6EECF244321}">
                <p14:modId xmlns:p14="http://schemas.microsoft.com/office/powerpoint/2010/main" val="2645825330"/>
              </p:ext>
            </p:extLst>
          </p:nvPr>
        </p:nvGraphicFramePr>
        <p:xfrm>
          <a:off x="5827594" y="1948531"/>
          <a:ext cx="5131557" cy="2960939"/>
        </p:xfrm>
        <a:graphic>
          <a:graphicData uri="http://schemas.openxmlformats.org/drawingml/2006/table">
            <a:tbl>
              <a:tblPr firstRow="1" firstCol="1" bandRow="1">
                <a:tableStyleId>{5C22544A-7EE6-4342-B048-85BDC9FD1C3A}</a:tableStyleId>
              </a:tblPr>
              <a:tblGrid>
                <a:gridCol w="2981543">
                  <a:extLst>
                    <a:ext uri="{9D8B030D-6E8A-4147-A177-3AD203B41FA5}">
                      <a16:colId xmlns:a16="http://schemas.microsoft.com/office/drawing/2014/main" val="2799542379"/>
                    </a:ext>
                  </a:extLst>
                </a:gridCol>
                <a:gridCol w="2150014">
                  <a:extLst>
                    <a:ext uri="{9D8B030D-6E8A-4147-A177-3AD203B41FA5}">
                      <a16:colId xmlns:a16="http://schemas.microsoft.com/office/drawing/2014/main" val="1133931709"/>
                    </a:ext>
                  </a:extLst>
                </a:gridCol>
              </a:tblGrid>
              <a:tr h="418942">
                <a:tc gridSpan="2">
                  <a:txBody>
                    <a:bodyPr/>
                    <a:lstStyle/>
                    <a:p>
                      <a:pPr algn="ctr">
                        <a:lnSpc>
                          <a:spcPct val="107000"/>
                        </a:lnSpc>
                        <a:spcAft>
                          <a:spcPts val="0"/>
                        </a:spcAft>
                      </a:pPr>
                      <a:r>
                        <a:rPr lang="es-ES" sz="1800" dirty="0">
                          <a:effectLst/>
                        </a:rPr>
                        <a:t>INVERSIÓN FIJA</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hMerge="1">
                  <a:txBody>
                    <a:bodyPr/>
                    <a:lstStyle/>
                    <a:p>
                      <a:endParaRPr lang="es-CO"/>
                    </a:p>
                  </a:txBody>
                  <a:tcPr/>
                </a:tc>
                <a:extLst>
                  <a:ext uri="{0D108BD9-81ED-4DB2-BD59-A6C34878D82A}">
                    <a16:rowId xmlns:a16="http://schemas.microsoft.com/office/drawing/2014/main" val="1807484369"/>
                  </a:ext>
                </a:extLst>
              </a:tr>
              <a:tr h="341159">
                <a:tc>
                  <a:txBody>
                    <a:bodyPr/>
                    <a:lstStyle/>
                    <a:p>
                      <a:pPr algn="ctr">
                        <a:lnSpc>
                          <a:spcPct val="107000"/>
                        </a:lnSpc>
                        <a:spcAft>
                          <a:spcPts val="0"/>
                        </a:spcAft>
                      </a:pPr>
                      <a:r>
                        <a:rPr lang="es-ES" sz="1600" dirty="0">
                          <a:effectLst/>
                        </a:rPr>
                        <a:t>RUBRO</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dirty="0">
                          <a:effectLst/>
                        </a:rPr>
                        <a:t>VALOR</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5900625"/>
                  </a:ext>
                </a:extLst>
              </a:tr>
              <a:tr h="603275">
                <a:tc>
                  <a:txBody>
                    <a:bodyPr/>
                    <a:lstStyle/>
                    <a:p>
                      <a:pPr algn="ctr">
                        <a:lnSpc>
                          <a:spcPct val="107000"/>
                        </a:lnSpc>
                        <a:spcAft>
                          <a:spcPts val="0"/>
                        </a:spcAft>
                      </a:pPr>
                      <a:r>
                        <a:rPr lang="es-ES" sz="1600" dirty="0">
                          <a:effectLst/>
                        </a:rPr>
                        <a:t>Equipos de Oficinas y Mobiliarios</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$ 9.156.400,00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4642367"/>
                  </a:ext>
                </a:extLst>
              </a:tr>
              <a:tr h="633997">
                <a:tc>
                  <a:txBody>
                    <a:bodyPr/>
                    <a:lstStyle/>
                    <a:p>
                      <a:pPr algn="ctr">
                        <a:lnSpc>
                          <a:spcPct val="107000"/>
                        </a:lnSpc>
                        <a:spcAft>
                          <a:spcPts val="0"/>
                        </a:spcAft>
                      </a:pPr>
                      <a:r>
                        <a:rPr lang="es-ES" sz="1600" dirty="0">
                          <a:effectLst/>
                        </a:rPr>
                        <a:t>Gastos legales de constitución</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$ 139.000,00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0158949"/>
                  </a:ext>
                </a:extLst>
              </a:tr>
              <a:tr h="544624">
                <a:tc>
                  <a:txBody>
                    <a:bodyPr/>
                    <a:lstStyle/>
                    <a:p>
                      <a:pPr algn="ctr">
                        <a:lnSpc>
                          <a:spcPct val="107000"/>
                        </a:lnSpc>
                        <a:spcAft>
                          <a:spcPts val="0"/>
                        </a:spcAft>
                      </a:pPr>
                      <a:r>
                        <a:rPr lang="es-ES" sz="1600" dirty="0">
                          <a:effectLst/>
                        </a:rPr>
                        <a:t>Capital de Trabajo</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$ 116.624.627,18</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8292956"/>
                  </a:ext>
                </a:extLst>
              </a:tr>
              <a:tr h="418942">
                <a:tc>
                  <a:txBody>
                    <a:bodyPr/>
                    <a:lstStyle/>
                    <a:p>
                      <a:pPr algn="ctr">
                        <a:lnSpc>
                          <a:spcPct val="107000"/>
                        </a:lnSpc>
                        <a:spcAft>
                          <a:spcPts val="0"/>
                        </a:spcAft>
                      </a:pPr>
                      <a:r>
                        <a:rPr lang="es-ES" sz="1600" dirty="0">
                          <a:effectLst/>
                        </a:rPr>
                        <a:t>TOTAL</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800" dirty="0">
                          <a:effectLst/>
                        </a:rPr>
                        <a:t>$ 125.920.027,18</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6040220"/>
                  </a:ext>
                </a:extLst>
              </a:tr>
            </a:tbl>
          </a:graphicData>
        </a:graphic>
      </p:graphicFrame>
    </p:spTree>
    <p:extLst>
      <p:ext uri="{BB962C8B-B14F-4D97-AF65-F5344CB8AC3E}">
        <p14:creationId xmlns:p14="http://schemas.microsoft.com/office/powerpoint/2010/main" val="352933599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4FC83A8-CCED-4327-83FF-8857F761AD85}"/>
              </a:ext>
            </a:extLst>
          </p:cNvPr>
          <p:cNvGraphicFramePr>
            <a:graphicFrameLocks noGrp="1"/>
          </p:cNvGraphicFramePr>
          <p:nvPr>
            <p:extLst>
              <p:ext uri="{D42A27DB-BD31-4B8C-83A1-F6EECF244321}">
                <p14:modId xmlns:p14="http://schemas.microsoft.com/office/powerpoint/2010/main" val="1405498730"/>
              </p:ext>
            </p:extLst>
          </p:nvPr>
        </p:nvGraphicFramePr>
        <p:xfrm>
          <a:off x="532263" y="1933799"/>
          <a:ext cx="10877266" cy="3021875"/>
        </p:xfrm>
        <a:graphic>
          <a:graphicData uri="http://schemas.openxmlformats.org/drawingml/2006/table">
            <a:tbl>
              <a:tblPr firstRow="1" firstCol="1" bandRow="1">
                <a:tableStyleId>{5C22544A-7EE6-4342-B048-85BDC9FD1C3A}</a:tableStyleId>
              </a:tblPr>
              <a:tblGrid>
                <a:gridCol w="1342817">
                  <a:extLst>
                    <a:ext uri="{9D8B030D-6E8A-4147-A177-3AD203B41FA5}">
                      <a16:colId xmlns:a16="http://schemas.microsoft.com/office/drawing/2014/main" val="2908546040"/>
                    </a:ext>
                  </a:extLst>
                </a:gridCol>
                <a:gridCol w="1245564">
                  <a:extLst>
                    <a:ext uri="{9D8B030D-6E8A-4147-A177-3AD203B41FA5}">
                      <a16:colId xmlns:a16="http://schemas.microsoft.com/office/drawing/2014/main" val="1356762885"/>
                    </a:ext>
                  </a:extLst>
                </a:gridCol>
                <a:gridCol w="1314265">
                  <a:extLst>
                    <a:ext uri="{9D8B030D-6E8A-4147-A177-3AD203B41FA5}">
                      <a16:colId xmlns:a16="http://schemas.microsoft.com/office/drawing/2014/main" val="2824586480"/>
                    </a:ext>
                  </a:extLst>
                </a:gridCol>
                <a:gridCol w="1156340">
                  <a:extLst>
                    <a:ext uri="{9D8B030D-6E8A-4147-A177-3AD203B41FA5}">
                      <a16:colId xmlns:a16="http://schemas.microsoft.com/office/drawing/2014/main" val="735339658"/>
                    </a:ext>
                  </a:extLst>
                </a:gridCol>
                <a:gridCol w="1138495">
                  <a:extLst>
                    <a:ext uri="{9D8B030D-6E8A-4147-A177-3AD203B41FA5}">
                      <a16:colId xmlns:a16="http://schemas.microsoft.com/office/drawing/2014/main" val="2212037449"/>
                    </a:ext>
                  </a:extLst>
                </a:gridCol>
                <a:gridCol w="1138495">
                  <a:extLst>
                    <a:ext uri="{9D8B030D-6E8A-4147-A177-3AD203B41FA5}">
                      <a16:colId xmlns:a16="http://schemas.microsoft.com/office/drawing/2014/main" val="3628779766"/>
                    </a:ext>
                  </a:extLst>
                </a:gridCol>
                <a:gridCol w="1138495">
                  <a:extLst>
                    <a:ext uri="{9D8B030D-6E8A-4147-A177-3AD203B41FA5}">
                      <a16:colId xmlns:a16="http://schemas.microsoft.com/office/drawing/2014/main" val="1823889469"/>
                    </a:ext>
                  </a:extLst>
                </a:gridCol>
                <a:gridCol w="1137602">
                  <a:extLst>
                    <a:ext uri="{9D8B030D-6E8A-4147-A177-3AD203B41FA5}">
                      <a16:colId xmlns:a16="http://schemas.microsoft.com/office/drawing/2014/main" val="942399086"/>
                    </a:ext>
                  </a:extLst>
                </a:gridCol>
                <a:gridCol w="1265193">
                  <a:extLst>
                    <a:ext uri="{9D8B030D-6E8A-4147-A177-3AD203B41FA5}">
                      <a16:colId xmlns:a16="http://schemas.microsoft.com/office/drawing/2014/main" val="776560580"/>
                    </a:ext>
                  </a:extLst>
                </a:gridCol>
              </a:tblGrid>
              <a:tr h="299043">
                <a:tc gridSpan="9">
                  <a:txBody>
                    <a:bodyPr/>
                    <a:lstStyle/>
                    <a:p>
                      <a:pPr algn="ctr">
                        <a:lnSpc>
                          <a:spcPct val="107000"/>
                        </a:lnSpc>
                        <a:spcAft>
                          <a:spcPts val="0"/>
                        </a:spcAft>
                      </a:pPr>
                      <a:r>
                        <a:rPr lang="es-ES" sz="1800" dirty="0">
                          <a:effectLst/>
                        </a:rPr>
                        <a:t>DEPRECIACIÓN</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56971799"/>
                  </a:ext>
                </a:extLst>
              </a:tr>
              <a:tr h="508374">
                <a:tc>
                  <a:txBody>
                    <a:bodyPr/>
                    <a:lstStyle/>
                    <a:p>
                      <a:pPr algn="ctr">
                        <a:lnSpc>
                          <a:spcPct val="107000"/>
                        </a:lnSpc>
                        <a:spcAft>
                          <a:spcPts val="0"/>
                        </a:spcAft>
                      </a:pPr>
                      <a:r>
                        <a:rPr lang="es-ES" sz="1600" dirty="0">
                          <a:effectLst/>
                        </a:rPr>
                        <a:t>Activo Fijo</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Valor del Activo</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Vida Útil</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Año 2018</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Año 2019</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Año 2020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Año 2021</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Año 2022</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Año 2023</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5456409"/>
                  </a:ext>
                </a:extLst>
              </a:tr>
              <a:tr h="927034">
                <a:tc>
                  <a:txBody>
                    <a:bodyPr/>
                    <a:lstStyle/>
                    <a:p>
                      <a:pPr algn="ctr">
                        <a:lnSpc>
                          <a:spcPct val="107000"/>
                        </a:lnSpc>
                        <a:spcAft>
                          <a:spcPts val="0"/>
                        </a:spcAft>
                      </a:pPr>
                      <a:r>
                        <a:rPr lang="es-ES" sz="1600" dirty="0">
                          <a:effectLst/>
                        </a:rPr>
                        <a:t>Equipos Mobiliarios y de Oficina</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$ 9.156.400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10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7572866"/>
                  </a:ext>
                </a:extLst>
              </a:tr>
              <a:tr h="508374">
                <a:tc>
                  <a:txBody>
                    <a:bodyPr/>
                    <a:lstStyle/>
                    <a:p>
                      <a:pPr algn="ctr">
                        <a:lnSpc>
                          <a:spcPct val="107000"/>
                        </a:lnSpc>
                        <a:spcAft>
                          <a:spcPts val="0"/>
                        </a:spcAft>
                      </a:pPr>
                      <a:r>
                        <a:rPr lang="es-ES" sz="1600">
                          <a:effectLst/>
                        </a:rPr>
                        <a:t>Total activos depreciables</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$ 9.156.400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Total Depreciación</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915.640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915.640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915.640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324580"/>
                  </a:ext>
                </a:extLst>
              </a:tr>
              <a:tr h="777512">
                <a:tc>
                  <a:txBody>
                    <a:bodyPr/>
                    <a:lstStyle/>
                    <a:p>
                      <a:endParaRPr lang="es-CO" sz="2400" b="1" dirty="0">
                        <a:effectLst/>
                        <a:latin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endParaRPr lang="es-CO" sz="2400" b="1">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Depreciación Acumulada</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$ 915.640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$ 1.831.280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$ 2.746.920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$ 3.662.560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$ 4.578.200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$ 5.493.840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8942451"/>
                  </a:ext>
                </a:extLst>
              </a:tr>
            </a:tbl>
          </a:graphicData>
        </a:graphic>
      </p:graphicFrame>
      <p:sp>
        <p:nvSpPr>
          <p:cNvPr id="6" name="CuadroTexto 5">
            <a:extLst>
              <a:ext uri="{FF2B5EF4-FFF2-40B4-BE49-F238E27FC236}">
                <a16:creationId xmlns:a16="http://schemas.microsoft.com/office/drawing/2014/main" id="{461D3C55-8EBF-438B-B4FE-4DC8AB2F1F4B}"/>
              </a:ext>
            </a:extLst>
          </p:cNvPr>
          <p:cNvSpPr txBox="1"/>
          <p:nvPr/>
        </p:nvSpPr>
        <p:spPr>
          <a:xfrm>
            <a:off x="764275" y="1219618"/>
            <a:ext cx="8534599" cy="461665"/>
          </a:xfrm>
          <a:prstGeom prst="rect">
            <a:avLst/>
          </a:prstGeom>
          <a:noFill/>
        </p:spPr>
        <p:txBody>
          <a:bodyPr wrap="square" rtlCol="0">
            <a:spAutoFit/>
          </a:bodyPr>
          <a:lstStyle/>
          <a:p>
            <a:pPr algn="ctr"/>
            <a:r>
              <a:rPr lang="es-CO" sz="2400" b="1" dirty="0">
                <a:solidFill>
                  <a:srgbClr val="0070C0"/>
                </a:solidFill>
              </a:rPr>
              <a:t>DEPRECIACIÓN</a:t>
            </a:r>
            <a:endParaRPr lang="es-CO" sz="2000" dirty="0">
              <a:solidFill>
                <a:srgbClr val="0070C0"/>
              </a:solidFill>
            </a:endParaRPr>
          </a:p>
        </p:txBody>
      </p:sp>
    </p:spTree>
    <p:extLst>
      <p:ext uri="{BB962C8B-B14F-4D97-AF65-F5344CB8AC3E}">
        <p14:creationId xmlns:p14="http://schemas.microsoft.com/office/powerpoint/2010/main" val="125899231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B09BE4-EB2A-48D3-89B5-6ECB1D308B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740" y="1476567"/>
            <a:ext cx="9294126" cy="4719517"/>
          </a:xfrm>
          <a:prstGeom prst="rect">
            <a:avLst/>
          </a:prstGeom>
          <a:noFill/>
          <a:ln>
            <a:noFill/>
          </a:ln>
        </p:spPr>
      </p:pic>
      <p:sp>
        <p:nvSpPr>
          <p:cNvPr id="6" name="CuadroTexto 5">
            <a:extLst>
              <a:ext uri="{FF2B5EF4-FFF2-40B4-BE49-F238E27FC236}">
                <a16:creationId xmlns:a16="http://schemas.microsoft.com/office/drawing/2014/main" id="{C809B8DA-2F06-47B5-A0EA-D2CB9E088355}"/>
              </a:ext>
            </a:extLst>
          </p:cNvPr>
          <p:cNvSpPr txBox="1"/>
          <p:nvPr/>
        </p:nvSpPr>
        <p:spPr>
          <a:xfrm>
            <a:off x="504967" y="1014902"/>
            <a:ext cx="8534599" cy="461665"/>
          </a:xfrm>
          <a:prstGeom prst="rect">
            <a:avLst/>
          </a:prstGeom>
          <a:noFill/>
        </p:spPr>
        <p:txBody>
          <a:bodyPr wrap="square" rtlCol="0">
            <a:spAutoFit/>
          </a:bodyPr>
          <a:lstStyle/>
          <a:p>
            <a:pPr algn="ctr"/>
            <a:r>
              <a:rPr lang="es-CO" sz="2400" b="1" dirty="0">
                <a:solidFill>
                  <a:srgbClr val="0070C0"/>
                </a:solidFill>
              </a:rPr>
              <a:t>PROYECCIONES DE VENTAS</a:t>
            </a:r>
            <a:endParaRPr lang="es-CO" sz="2000" dirty="0">
              <a:solidFill>
                <a:srgbClr val="0070C0"/>
              </a:solidFill>
            </a:endParaRPr>
          </a:p>
        </p:txBody>
      </p:sp>
      <p:cxnSp>
        <p:nvCxnSpPr>
          <p:cNvPr id="3" name="Conector recto de flecha 2">
            <a:extLst>
              <a:ext uri="{FF2B5EF4-FFF2-40B4-BE49-F238E27FC236}">
                <a16:creationId xmlns:a16="http://schemas.microsoft.com/office/drawing/2014/main" id="{8663F4CF-5A2E-402F-BD3A-AD74DE26536E}"/>
              </a:ext>
            </a:extLst>
          </p:cNvPr>
          <p:cNvCxnSpPr>
            <a:cxnSpLocks/>
          </p:cNvCxnSpPr>
          <p:nvPr/>
        </p:nvCxnSpPr>
        <p:spPr>
          <a:xfrm>
            <a:off x="2574758" y="1938232"/>
            <a:ext cx="1215189" cy="4440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Elipse 3">
            <a:extLst>
              <a:ext uri="{FF2B5EF4-FFF2-40B4-BE49-F238E27FC236}">
                <a16:creationId xmlns:a16="http://schemas.microsoft.com/office/drawing/2014/main" id="{A47A14E9-D7A8-44E5-997D-AA8D18FD9C75}"/>
              </a:ext>
            </a:extLst>
          </p:cNvPr>
          <p:cNvSpPr/>
          <p:nvPr/>
        </p:nvSpPr>
        <p:spPr>
          <a:xfrm>
            <a:off x="229560" y="1201878"/>
            <a:ext cx="2608932" cy="8928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rgbClr val="0070C0"/>
                </a:solidFill>
              </a:rPr>
              <a:t>$ 285.600.000</a:t>
            </a:r>
            <a:endParaRPr lang="es-CO" sz="1600" dirty="0">
              <a:solidFill>
                <a:srgbClr val="0070C0"/>
              </a:solidFill>
            </a:endParaRPr>
          </a:p>
        </p:txBody>
      </p:sp>
    </p:spTree>
    <p:extLst>
      <p:ext uri="{BB962C8B-B14F-4D97-AF65-F5344CB8AC3E}">
        <p14:creationId xmlns:p14="http://schemas.microsoft.com/office/powerpoint/2010/main" val="284559752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DCBE40-33E0-43BE-9BD3-F9D2A43E51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6663" y="1542197"/>
            <a:ext cx="7816399" cy="4667534"/>
          </a:xfrm>
          <a:prstGeom prst="rect">
            <a:avLst/>
          </a:prstGeom>
          <a:noFill/>
          <a:ln>
            <a:noFill/>
          </a:ln>
        </p:spPr>
      </p:pic>
      <p:sp>
        <p:nvSpPr>
          <p:cNvPr id="7" name="CuadroTexto 6">
            <a:extLst>
              <a:ext uri="{FF2B5EF4-FFF2-40B4-BE49-F238E27FC236}">
                <a16:creationId xmlns:a16="http://schemas.microsoft.com/office/drawing/2014/main" id="{1FFD0942-64B9-4DC9-AD23-C78E143C5C48}"/>
              </a:ext>
            </a:extLst>
          </p:cNvPr>
          <p:cNvSpPr txBox="1"/>
          <p:nvPr/>
        </p:nvSpPr>
        <p:spPr>
          <a:xfrm>
            <a:off x="504967" y="1014902"/>
            <a:ext cx="8534599" cy="461665"/>
          </a:xfrm>
          <a:prstGeom prst="rect">
            <a:avLst/>
          </a:prstGeom>
          <a:noFill/>
        </p:spPr>
        <p:txBody>
          <a:bodyPr wrap="square" rtlCol="0">
            <a:spAutoFit/>
          </a:bodyPr>
          <a:lstStyle/>
          <a:p>
            <a:pPr algn="ctr"/>
            <a:r>
              <a:rPr lang="es-CO" sz="2400" b="1" dirty="0">
                <a:solidFill>
                  <a:srgbClr val="0070C0"/>
                </a:solidFill>
              </a:rPr>
              <a:t>FLUJO DE EFECTIVO</a:t>
            </a:r>
            <a:endParaRPr lang="es-CO" sz="2000" dirty="0">
              <a:solidFill>
                <a:srgbClr val="0070C0"/>
              </a:solidFill>
            </a:endParaRPr>
          </a:p>
        </p:txBody>
      </p:sp>
    </p:spTree>
    <p:extLst>
      <p:ext uri="{BB962C8B-B14F-4D97-AF65-F5344CB8AC3E}">
        <p14:creationId xmlns:p14="http://schemas.microsoft.com/office/powerpoint/2010/main" val="143569034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7DD60E5-B110-4FA7-AFB0-06085BE0DDCE}"/>
              </a:ext>
            </a:extLst>
          </p:cNvPr>
          <p:cNvSpPr txBox="1"/>
          <p:nvPr/>
        </p:nvSpPr>
        <p:spPr>
          <a:xfrm>
            <a:off x="504967" y="1014902"/>
            <a:ext cx="8534599" cy="461665"/>
          </a:xfrm>
          <a:prstGeom prst="rect">
            <a:avLst/>
          </a:prstGeom>
          <a:noFill/>
        </p:spPr>
        <p:txBody>
          <a:bodyPr wrap="square" rtlCol="0">
            <a:spAutoFit/>
          </a:bodyPr>
          <a:lstStyle/>
          <a:p>
            <a:pPr algn="ctr"/>
            <a:r>
              <a:rPr lang="es-CO" sz="2400" b="1" dirty="0">
                <a:solidFill>
                  <a:srgbClr val="0070C0"/>
                </a:solidFill>
              </a:rPr>
              <a:t>BALANCE GENERAL</a:t>
            </a:r>
            <a:endParaRPr lang="es-CO" sz="2000" dirty="0">
              <a:solidFill>
                <a:srgbClr val="0070C0"/>
              </a:solidFill>
            </a:endParaRPr>
          </a:p>
        </p:txBody>
      </p:sp>
      <p:pic>
        <p:nvPicPr>
          <p:cNvPr id="9" name="Imagen 8">
            <a:extLst>
              <a:ext uri="{FF2B5EF4-FFF2-40B4-BE49-F238E27FC236}">
                <a16:creationId xmlns:a16="http://schemas.microsoft.com/office/drawing/2014/main" id="{5FE63281-F7FB-433C-9E52-0427DFB00D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5218" y="1428432"/>
            <a:ext cx="9239847" cy="4781299"/>
          </a:xfrm>
          <a:prstGeom prst="rect">
            <a:avLst/>
          </a:prstGeom>
          <a:noFill/>
          <a:ln>
            <a:noFill/>
          </a:ln>
        </p:spPr>
      </p:pic>
    </p:spTree>
    <p:extLst>
      <p:ext uri="{BB962C8B-B14F-4D97-AF65-F5344CB8AC3E}">
        <p14:creationId xmlns:p14="http://schemas.microsoft.com/office/powerpoint/2010/main" val="415381766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3A195F0E-781D-4F28-AFC0-67E1D20D61B9}"/>
                  </a:ext>
                </a:extLst>
              </p:cNvPr>
              <p:cNvSpPr/>
              <p:nvPr/>
            </p:nvSpPr>
            <p:spPr>
              <a:xfrm>
                <a:off x="6378682" y="1479176"/>
                <a:ext cx="5030415" cy="843501"/>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CO" b="1" i="1">
                          <a:latin typeface="Cambria Math" panose="02040503050406030204" pitchFamily="18" charset="0"/>
                        </a:rPr>
                        <m:t>𝑷𝒖𝒏𝒕𝒐</m:t>
                      </m:r>
                      <m:r>
                        <a:rPr lang="es-CO" b="0" i="0">
                          <a:latin typeface="Cambria Math" panose="02040503050406030204" pitchFamily="18" charset="0"/>
                        </a:rPr>
                        <m:t> </m:t>
                      </m:r>
                      <m:r>
                        <a:rPr lang="es-CO" b="1" i="1">
                          <a:latin typeface="Cambria Math" panose="02040503050406030204" pitchFamily="18" charset="0"/>
                        </a:rPr>
                        <m:t>𝒅𝒆</m:t>
                      </m:r>
                      <m:r>
                        <a:rPr lang="es-CO" b="0" i="0">
                          <a:latin typeface="Cambria Math" panose="02040503050406030204" pitchFamily="18" charset="0"/>
                        </a:rPr>
                        <m:t> </m:t>
                      </m:r>
                      <m:r>
                        <a:rPr lang="es-CO" b="1" i="1">
                          <a:latin typeface="Cambria Math" panose="02040503050406030204" pitchFamily="18" charset="0"/>
                        </a:rPr>
                        <m:t>𝑬𝒒𝒖𝒊𝒍𝒊𝒃𝒓𝒊𝒐</m:t>
                      </m:r>
                      <m:r>
                        <a:rPr lang="es-CO" b="0" i="0">
                          <a:latin typeface="Cambria Math" panose="02040503050406030204" pitchFamily="18" charset="0"/>
                        </a:rPr>
                        <m:t>= </m:t>
                      </m:r>
                      <m:f>
                        <m:fPr>
                          <m:ctrlPr>
                            <a:rPr lang="es-CO" b="0" i="1">
                              <a:latin typeface="Cambria Math" panose="02040503050406030204" pitchFamily="18" charset="0"/>
                            </a:rPr>
                          </m:ctrlPr>
                        </m:fPr>
                        <m:num>
                          <m:r>
                            <a:rPr lang="es-CO" b="0" i="1">
                              <a:latin typeface="Cambria Math" panose="02040503050406030204" pitchFamily="18" charset="0"/>
                            </a:rPr>
                            <m:t>𝐶𝑜𝑠𝑡𝑜𝑠</m:t>
                          </m:r>
                          <m:r>
                            <a:rPr lang="es-CO" b="0" i="0">
                              <a:latin typeface="Cambria Math" panose="02040503050406030204" pitchFamily="18" charset="0"/>
                            </a:rPr>
                            <m:t> </m:t>
                          </m:r>
                          <m:r>
                            <a:rPr lang="es-CO" b="0" i="1">
                              <a:latin typeface="Cambria Math" panose="02040503050406030204" pitchFamily="18" charset="0"/>
                            </a:rPr>
                            <m:t>𝐹𝑖𝑗𝑜𝑠</m:t>
                          </m:r>
                        </m:num>
                        <m:den>
                          <m:r>
                            <a:rPr lang="es-CO" b="0" i="0">
                              <a:latin typeface="Cambria Math" panose="02040503050406030204" pitchFamily="18" charset="0"/>
                            </a:rPr>
                            <m:t>1− </m:t>
                          </m:r>
                          <m:f>
                            <m:fPr>
                              <m:ctrlPr>
                                <a:rPr lang="es-CO" b="0" i="1">
                                  <a:latin typeface="Cambria Math" panose="02040503050406030204" pitchFamily="18" charset="0"/>
                                </a:rPr>
                              </m:ctrlPr>
                            </m:fPr>
                            <m:num>
                              <m:r>
                                <a:rPr lang="es-CO" b="0" i="1">
                                  <a:latin typeface="Cambria Math" panose="02040503050406030204" pitchFamily="18" charset="0"/>
                                </a:rPr>
                                <m:t>𝐶𝑜𝑠𝑡𝑜𝑠</m:t>
                              </m:r>
                              <m:r>
                                <a:rPr lang="es-CO" b="0" i="0">
                                  <a:latin typeface="Cambria Math" panose="02040503050406030204" pitchFamily="18" charset="0"/>
                                </a:rPr>
                                <m:t> </m:t>
                              </m:r>
                              <m:r>
                                <a:rPr lang="es-CO" b="0" i="1">
                                  <a:latin typeface="Cambria Math" panose="02040503050406030204" pitchFamily="18" charset="0"/>
                                </a:rPr>
                                <m:t>𝑣𝑎𝑟𝑖𝑎𝑏𝑙𝑒𝑠</m:t>
                              </m:r>
                            </m:num>
                            <m:den>
                              <m:r>
                                <a:rPr lang="es-CO" b="0" i="1">
                                  <a:latin typeface="Cambria Math" panose="02040503050406030204" pitchFamily="18" charset="0"/>
                                </a:rPr>
                                <m:t>𝑉𝑒𝑛𝑡𝑎𝑠</m:t>
                              </m:r>
                              <m:r>
                                <a:rPr lang="es-CO" b="0" i="0">
                                  <a:latin typeface="Cambria Math" panose="02040503050406030204" pitchFamily="18" charset="0"/>
                                </a:rPr>
                                <m:t>  </m:t>
                              </m:r>
                              <m:r>
                                <a:rPr lang="es-CO" b="0" i="1">
                                  <a:latin typeface="Cambria Math" panose="02040503050406030204" pitchFamily="18" charset="0"/>
                                </a:rPr>
                                <m:t>𝑇𝑜𝑡𝑎𝑙𝑒𝑠</m:t>
                              </m:r>
                            </m:den>
                          </m:f>
                        </m:den>
                      </m:f>
                    </m:oMath>
                  </m:oMathPara>
                </a14:m>
                <a:endParaRPr lang="es-CO" dirty="0"/>
              </a:p>
            </p:txBody>
          </p:sp>
        </mc:Choice>
        <mc:Fallback xmlns="">
          <p:sp>
            <p:nvSpPr>
              <p:cNvPr id="2" name="Rectángulo 1">
                <a:extLst>
                  <a:ext uri="{FF2B5EF4-FFF2-40B4-BE49-F238E27FC236}">
                    <a16:creationId xmlns:a16="http://schemas.microsoft.com/office/drawing/2014/main" id="{3A195F0E-781D-4F28-AFC0-67E1D20D61B9}"/>
                  </a:ext>
                </a:extLst>
              </p:cNvPr>
              <p:cNvSpPr>
                <a:spLocks noRot="1" noChangeAspect="1" noMove="1" noResize="1" noEditPoints="1" noAdjustHandles="1" noChangeArrowheads="1" noChangeShapeType="1" noTextEdit="1"/>
              </p:cNvSpPr>
              <p:nvPr/>
            </p:nvSpPr>
            <p:spPr>
              <a:xfrm>
                <a:off x="6378682" y="1479176"/>
                <a:ext cx="5030415" cy="843501"/>
              </a:xfrm>
              <a:prstGeom prst="rect">
                <a:avLst/>
              </a:prstGeom>
              <a:blipFill>
                <a:blip r:embed="rId2"/>
                <a:stretch>
                  <a:fillRect/>
                </a:stretch>
              </a:blipFill>
              <a:ln w="38100">
                <a:solidFill>
                  <a:srgbClr val="0070C0"/>
                </a:solidFill>
              </a:ln>
            </p:spPr>
            <p:txBody>
              <a:bodyPr/>
              <a:lstStyle/>
              <a:p>
                <a:r>
                  <a:rPr lang="es-CO">
                    <a:noFill/>
                  </a:rPr>
                  <a:t> </a:t>
                </a:r>
              </a:p>
            </p:txBody>
          </p:sp>
        </mc:Fallback>
      </mc:AlternateContent>
      <p:sp>
        <p:nvSpPr>
          <p:cNvPr id="3" name="CuadroTexto 2">
            <a:extLst>
              <a:ext uri="{FF2B5EF4-FFF2-40B4-BE49-F238E27FC236}">
                <a16:creationId xmlns:a16="http://schemas.microsoft.com/office/drawing/2014/main" id="{359E9690-8B1A-4128-A00E-50029A0B6AAE}"/>
              </a:ext>
            </a:extLst>
          </p:cNvPr>
          <p:cNvSpPr txBox="1"/>
          <p:nvPr/>
        </p:nvSpPr>
        <p:spPr>
          <a:xfrm>
            <a:off x="504967" y="1014902"/>
            <a:ext cx="8534599" cy="461665"/>
          </a:xfrm>
          <a:prstGeom prst="rect">
            <a:avLst/>
          </a:prstGeom>
          <a:noFill/>
        </p:spPr>
        <p:txBody>
          <a:bodyPr wrap="square" rtlCol="0">
            <a:spAutoFit/>
          </a:bodyPr>
          <a:lstStyle/>
          <a:p>
            <a:pPr algn="ctr"/>
            <a:r>
              <a:rPr lang="es-CO" sz="2400" b="1" dirty="0">
                <a:solidFill>
                  <a:srgbClr val="0070C0"/>
                </a:solidFill>
              </a:rPr>
              <a:t>PUNTO DE EQUILIBRIO</a:t>
            </a:r>
            <a:endParaRPr lang="es-CO" sz="2000" dirty="0">
              <a:solidFill>
                <a:srgbClr val="0070C0"/>
              </a:solidFill>
            </a:endParaRPr>
          </a:p>
        </p:txBody>
      </p:sp>
      <p:graphicFrame>
        <p:nvGraphicFramePr>
          <p:cNvPr id="6" name="Tabla 5">
            <a:extLst>
              <a:ext uri="{FF2B5EF4-FFF2-40B4-BE49-F238E27FC236}">
                <a16:creationId xmlns:a16="http://schemas.microsoft.com/office/drawing/2014/main" id="{A3292665-A0F9-4B56-83D7-4D0727610828}"/>
              </a:ext>
            </a:extLst>
          </p:cNvPr>
          <p:cNvGraphicFramePr>
            <a:graphicFrameLocks noGrp="1"/>
          </p:cNvGraphicFramePr>
          <p:nvPr>
            <p:extLst>
              <p:ext uri="{D42A27DB-BD31-4B8C-83A1-F6EECF244321}">
                <p14:modId xmlns:p14="http://schemas.microsoft.com/office/powerpoint/2010/main" val="2523193396"/>
              </p:ext>
            </p:extLst>
          </p:nvPr>
        </p:nvGraphicFramePr>
        <p:xfrm>
          <a:off x="619130" y="1620509"/>
          <a:ext cx="5313097" cy="1679850"/>
        </p:xfrm>
        <a:graphic>
          <a:graphicData uri="http://schemas.openxmlformats.org/drawingml/2006/table">
            <a:tbl>
              <a:tblPr firstRow="1" firstCol="1" bandRow="1">
                <a:tableStyleId>{5C22544A-7EE6-4342-B048-85BDC9FD1C3A}</a:tableStyleId>
              </a:tblPr>
              <a:tblGrid>
                <a:gridCol w="1382389">
                  <a:extLst>
                    <a:ext uri="{9D8B030D-6E8A-4147-A177-3AD203B41FA5}">
                      <a16:colId xmlns:a16="http://schemas.microsoft.com/office/drawing/2014/main" val="1155144364"/>
                    </a:ext>
                  </a:extLst>
                </a:gridCol>
                <a:gridCol w="1937222">
                  <a:extLst>
                    <a:ext uri="{9D8B030D-6E8A-4147-A177-3AD203B41FA5}">
                      <a16:colId xmlns:a16="http://schemas.microsoft.com/office/drawing/2014/main" val="3219842768"/>
                    </a:ext>
                  </a:extLst>
                </a:gridCol>
                <a:gridCol w="1993486">
                  <a:extLst>
                    <a:ext uri="{9D8B030D-6E8A-4147-A177-3AD203B41FA5}">
                      <a16:colId xmlns:a16="http://schemas.microsoft.com/office/drawing/2014/main" val="969985498"/>
                    </a:ext>
                  </a:extLst>
                </a:gridCol>
              </a:tblGrid>
              <a:tr h="274510">
                <a:tc gridSpan="3">
                  <a:txBody>
                    <a:bodyPr/>
                    <a:lstStyle/>
                    <a:p>
                      <a:pPr algn="ctr">
                        <a:lnSpc>
                          <a:spcPct val="107000"/>
                        </a:lnSpc>
                        <a:spcAft>
                          <a:spcPts val="0"/>
                        </a:spcAft>
                      </a:pPr>
                      <a:r>
                        <a:rPr lang="es-ES" sz="1800" dirty="0">
                          <a:effectLst/>
                        </a:rPr>
                        <a:t>COSTOS FIJOS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98457019"/>
                  </a:ext>
                </a:extLst>
              </a:tr>
              <a:tr h="274510">
                <a:tc>
                  <a:txBody>
                    <a:bodyPr/>
                    <a:lstStyle/>
                    <a:p>
                      <a:pPr algn="ctr">
                        <a:lnSpc>
                          <a:spcPct val="107000"/>
                        </a:lnSpc>
                        <a:spcAft>
                          <a:spcPts val="0"/>
                        </a:spcAft>
                      </a:pPr>
                      <a:r>
                        <a:rPr lang="es-ES" sz="1600">
                          <a:effectLst/>
                        </a:rPr>
                        <a:t>RUBRO </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VALOR MENSUAL</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VALOR ANUAL</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5590622"/>
                  </a:ext>
                </a:extLst>
              </a:tr>
              <a:tr h="563065">
                <a:tc>
                  <a:txBody>
                    <a:bodyPr/>
                    <a:lstStyle/>
                    <a:p>
                      <a:pPr algn="ctr">
                        <a:lnSpc>
                          <a:spcPct val="107000"/>
                        </a:lnSpc>
                        <a:spcAft>
                          <a:spcPts val="0"/>
                        </a:spcAft>
                      </a:pPr>
                      <a:r>
                        <a:rPr lang="es-ES" sz="1600">
                          <a:effectLst/>
                        </a:rPr>
                        <a:t>Capital de Trabajo</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9.718.719</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116.624.627</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7353061"/>
                  </a:ext>
                </a:extLst>
              </a:tr>
              <a:tr h="563065">
                <a:tc>
                  <a:txBody>
                    <a:bodyPr/>
                    <a:lstStyle/>
                    <a:p>
                      <a:pPr algn="ctr">
                        <a:lnSpc>
                          <a:spcPct val="107000"/>
                        </a:lnSpc>
                        <a:spcAft>
                          <a:spcPts val="0"/>
                        </a:spcAft>
                      </a:pPr>
                      <a:r>
                        <a:rPr lang="es-ES" sz="1600" dirty="0">
                          <a:effectLst/>
                        </a:rPr>
                        <a:t>TOTAL</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9.718.719</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116.624.627</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3598022"/>
                  </a:ext>
                </a:extLst>
              </a:tr>
            </a:tbl>
          </a:graphicData>
        </a:graphic>
      </p:graphicFrame>
      <p:graphicFrame>
        <p:nvGraphicFramePr>
          <p:cNvPr id="7" name="Tabla 6">
            <a:extLst>
              <a:ext uri="{FF2B5EF4-FFF2-40B4-BE49-F238E27FC236}">
                <a16:creationId xmlns:a16="http://schemas.microsoft.com/office/drawing/2014/main" id="{1BBDACA7-601F-4931-BF18-6A0273BB2A95}"/>
              </a:ext>
            </a:extLst>
          </p:cNvPr>
          <p:cNvGraphicFramePr>
            <a:graphicFrameLocks noGrp="1"/>
          </p:cNvGraphicFramePr>
          <p:nvPr>
            <p:extLst>
              <p:ext uri="{D42A27DB-BD31-4B8C-83A1-F6EECF244321}">
                <p14:modId xmlns:p14="http://schemas.microsoft.com/office/powerpoint/2010/main" val="3255405098"/>
              </p:ext>
            </p:extLst>
          </p:nvPr>
        </p:nvGraphicFramePr>
        <p:xfrm>
          <a:off x="619131" y="3425425"/>
          <a:ext cx="5313096" cy="1679852"/>
        </p:xfrm>
        <a:graphic>
          <a:graphicData uri="http://schemas.openxmlformats.org/drawingml/2006/table">
            <a:tbl>
              <a:tblPr firstRow="1" firstCol="1" bandRow="1">
                <a:tableStyleId>{5C22544A-7EE6-4342-B048-85BDC9FD1C3A}</a:tableStyleId>
              </a:tblPr>
              <a:tblGrid>
                <a:gridCol w="1376869">
                  <a:extLst>
                    <a:ext uri="{9D8B030D-6E8A-4147-A177-3AD203B41FA5}">
                      <a16:colId xmlns:a16="http://schemas.microsoft.com/office/drawing/2014/main" val="1877686724"/>
                    </a:ext>
                  </a:extLst>
                </a:gridCol>
                <a:gridCol w="1858967">
                  <a:extLst>
                    <a:ext uri="{9D8B030D-6E8A-4147-A177-3AD203B41FA5}">
                      <a16:colId xmlns:a16="http://schemas.microsoft.com/office/drawing/2014/main" val="4068320949"/>
                    </a:ext>
                  </a:extLst>
                </a:gridCol>
                <a:gridCol w="2077260">
                  <a:extLst>
                    <a:ext uri="{9D8B030D-6E8A-4147-A177-3AD203B41FA5}">
                      <a16:colId xmlns:a16="http://schemas.microsoft.com/office/drawing/2014/main" val="4203184798"/>
                    </a:ext>
                  </a:extLst>
                </a:gridCol>
              </a:tblGrid>
              <a:tr h="419963">
                <a:tc gridSpan="3">
                  <a:txBody>
                    <a:bodyPr/>
                    <a:lstStyle/>
                    <a:p>
                      <a:pPr algn="ctr">
                        <a:lnSpc>
                          <a:spcPct val="107000"/>
                        </a:lnSpc>
                        <a:spcAft>
                          <a:spcPts val="0"/>
                        </a:spcAft>
                      </a:pPr>
                      <a:r>
                        <a:rPr lang="es-ES" sz="1800" dirty="0">
                          <a:effectLst/>
                        </a:rPr>
                        <a:t>COSTOS VARIABLES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88817576"/>
                  </a:ext>
                </a:extLst>
              </a:tr>
              <a:tr h="419963">
                <a:tc>
                  <a:txBody>
                    <a:bodyPr/>
                    <a:lstStyle/>
                    <a:p>
                      <a:pPr algn="ctr">
                        <a:lnSpc>
                          <a:spcPct val="107000"/>
                        </a:lnSpc>
                        <a:spcAft>
                          <a:spcPts val="0"/>
                        </a:spcAft>
                      </a:pPr>
                      <a:r>
                        <a:rPr lang="es-ES" sz="1600">
                          <a:effectLst/>
                        </a:rPr>
                        <a:t>RUBRO</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dirty="0">
                          <a:effectLst/>
                        </a:rPr>
                        <a:t>VALOR MENSUAL</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VALOR ANUAL</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1817999"/>
                  </a:ext>
                </a:extLst>
              </a:tr>
              <a:tr h="419963">
                <a:tc>
                  <a:txBody>
                    <a:bodyPr/>
                    <a:lstStyle/>
                    <a:p>
                      <a:pPr algn="ctr">
                        <a:lnSpc>
                          <a:spcPct val="107000"/>
                        </a:lnSpc>
                        <a:spcAft>
                          <a:spcPts val="0"/>
                        </a:spcAft>
                      </a:pPr>
                      <a:r>
                        <a:rPr lang="es-ES" sz="1600">
                          <a:effectLst/>
                        </a:rPr>
                        <a:t>Impuesto</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1.083.520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           13.002.240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1758357"/>
                  </a:ext>
                </a:extLst>
              </a:tr>
              <a:tr h="419963">
                <a:tc>
                  <a:txBody>
                    <a:bodyPr/>
                    <a:lstStyle/>
                    <a:p>
                      <a:pPr algn="ctr">
                        <a:lnSpc>
                          <a:spcPct val="107000"/>
                        </a:lnSpc>
                        <a:spcAft>
                          <a:spcPts val="0"/>
                        </a:spcAft>
                      </a:pPr>
                      <a:r>
                        <a:rPr lang="es-ES" sz="1600" dirty="0">
                          <a:effectLst/>
                        </a:rPr>
                        <a:t>TOTAL</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1.083.520</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           13.002.240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218656"/>
                  </a:ext>
                </a:extLst>
              </a:tr>
            </a:tbl>
          </a:graphicData>
        </a:graphic>
      </p:graphicFrame>
      <p:graphicFrame>
        <p:nvGraphicFramePr>
          <p:cNvPr id="8" name="Tabla 7">
            <a:extLst>
              <a:ext uri="{FF2B5EF4-FFF2-40B4-BE49-F238E27FC236}">
                <a16:creationId xmlns:a16="http://schemas.microsoft.com/office/drawing/2014/main" id="{89C288AB-C054-49DE-846A-6A72ECDF3C49}"/>
              </a:ext>
            </a:extLst>
          </p:cNvPr>
          <p:cNvGraphicFramePr>
            <a:graphicFrameLocks noGrp="1"/>
          </p:cNvGraphicFramePr>
          <p:nvPr>
            <p:extLst>
              <p:ext uri="{D42A27DB-BD31-4B8C-83A1-F6EECF244321}">
                <p14:modId xmlns:p14="http://schemas.microsoft.com/office/powerpoint/2010/main" val="2517529029"/>
              </p:ext>
            </p:extLst>
          </p:nvPr>
        </p:nvGraphicFramePr>
        <p:xfrm>
          <a:off x="6096000" y="2585148"/>
          <a:ext cx="5476869" cy="1683778"/>
        </p:xfrm>
        <a:graphic>
          <a:graphicData uri="http://schemas.openxmlformats.org/drawingml/2006/table">
            <a:tbl>
              <a:tblPr firstRow="1" firstCol="1" bandRow="1">
                <a:tableStyleId>{5C22544A-7EE6-4342-B048-85BDC9FD1C3A}</a:tableStyleId>
              </a:tblPr>
              <a:tblGrid>
                <a:gridCol w="1410455">
                  <a:extLst>
                    <a:ext uri="{9D8B030D-6E8A-4147-A177-3AD203B41FA5}">
                      <a16:colId xmlns:a16="http://schemas.microsoft.com/office/drawing/2014/main" val="1642689027"/>
                    </a:ext>
                  </a:extLst>
                </a:gridCol>
                <a:gridCol w="1920450">
                  <a:extLst>
                    <a:ext uri="{9D8B030D-6E8A-4147-A177-3AD203B41FA5}">
                      <a16:colId xmlns:a16="http://schemas.microsoft.com/office/drawing/2014/main" val="2828227221"/>
                    </a:ext>
                  </a:extLst>
                </a:gridCol>
                <a:gridCol w="2145964">
                  <a:extLst>
                    <a:ext uri="{9D8B030D-6E8A-4147-A177-3AD203B41FA5}">
                      <a16:colId xmlns:a16="http://schemas.microsoft.com/office/drawing/2014/main" val="2820070644"/>
                    </a:ext>
                  </a:extLst>
                </a:gridCol>
              </a:tblGrid>
              <a:tr h="275280">
                <a:tc gridSpan="3">
                  <a:txBody>
                    <a:bodyPr/>
                    <a:lstStyle/>
                    <a:p>
                      <a:pPr algn="ctr">
                        <a:lnSpc>
                          <a:spcPct val="107000"/>
                        </a:lnSpc>
                        <a:spcAft>
                          <a:spcPts val="0"/>
                        </a:spcAft>
                      </a:pPr>
                      <a:r>
                        <a:rPr lang="es-ES" sz="1800" dirty="0">
                          <a:effectLst/>
                        </a:rPr>
                        <a:t>VENTAS TOTALES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81673050"/>
                  </a:ext>
                </a:extLst>
              </a:tr>
              <a:tr h="275280">
                <a:tc>
                  <a:txBody>
                    <a:bodyPr/>
                    <a:lstStyle/>
                    <a:p>
                      <a:pPr algn="ctr">
                        <a:lnSpc>
                          <a:spcPct val="107000"/>
                        </a:lnSpc>
                        <a:spcAft>
                          <a:spcPts val="0"/>
                        </a:spcAft>
                      </a:pPr>
                      <a:r>
                        <a:rPr lang="es-ES" sz="1600">
                          <a:effectLst/>
                        </a:rPr>
                        <a:t>RUBRO</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600">
                          <a:effectLst/>
                        </a:rPr>
                        <a:t>VALOR MENSUAL</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VALOR ANUAL</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7836599"/>
                  </a:ext>
                </a:extLst>
              </a:tr>
              <a:tr h="564644">
                <a:tc>
                  <a:txBody>
                    <a:bodyPr/>
                    <a:lstStyle/>
                    <a:p>
                      <a:pPr algn="ctr">
                        <a:lnSpc>
                          <a:spcPct val="107000"/>
                        </a:lnSpc>
                        <a:spcAft>
                          <a:spcPts val="0"/>
                        </a:spcAft>
                      </a:pPr>
                      <a:r>
                        <a:rPr lang="es-ES" sz="1600" dirty="0">
                          <a:effectLst/>
                        </a:rPr>
                        <a:t>Ingresos</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s-ES" sz="1600">
                          <a:effectLst/>
                        </a:rPr>
                        <a:t> $            23.800.000 </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rPr>
                        <a:t> $        285.600.000 </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224315"/>
                  </a:ext>
                </a:extLst>
              </a:tr>
              <a:tr h="564644">
                <a:tc>
                  <a:txBody>
                    <a:bodyPr/>
                    <a:lstStyle/>
                    <a:p>
                      <a:pPr algn="ctr">
                        <a:lnSpc>
                          <a:spcPct val="107000"/>
                        </a:lnSpc>
                        <a:spcAft>
                          <a:spcPts val="0"/>
                        </a:spcAft>
                      </a:pPr>
                      <a:r>
                        <a:rPr lang="es-ES" sz="1600" dirty="0">
                          <a:effectLst/>
                        </a:rPr>
                        <a:t>TOTAL</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es-ES" sz="1600">
                          <a:effectLst/>
                        </a:rPr>
                        <a:t> $            23.800.000 </a:t>
                      </a:r>
                      <a:endParaRPr lang="es-CO"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dirty="0">
                          <a:effectLst/>
                        </a:rPr>
                        <a:t> $        285.600.000 </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0981415"/>
                  </a:ext>
                </a:extLst>
              </a:tr>
            </a:tbl>
          </a:graphicData>
        </a:graphic>
      </p:graphicFrame>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E3FC1C2D-23B9-4BD4-BADE-BB6EE79F3C99}"/>
                  </a:ext>
                </a:extLst>
              </p:cNvPr>
              <p:cNvSpPr/>
              <p:nvPr/>
            </p:nvSpPr>
            <p:spPr>
              <a:xfrm>
                <a:off x="5581933" y="4505832"/>
                <a:ext cx="5990936" cy="1456168"/>
              </a:xfrm>
              <a:prstGeom prst="rect">
                <a:avLst/>
              </a:prstGeom>
              <a:ln w="38100">
                <a:noFill/>
              </a:ln>
            </p:spPr>
            <p:txBody>
              <a:bodyPr wrap="square">
                <a:spAutoFit/>
              </a:bodyPr>
              <a:lstStyle/>
              <a:p>
                <a:pPr marL="1348740" algn="just">
                  <a:lnSpc>
                    <a:spcPct val="107000"/>
                  </a:lnSpc>
                  <a:spcAft>
                    <a:spcPts val="800"/>
                  </a:spcAft>
                </a:pPr>
                <a14:m>
                  <m:oMathPara xmlns:m="http://schemas.openxmlformats.org/officeDocument/2006/math">
                    <m:oMathParaPr>
                      <m:jc m:val="centerGroup"/>
                    </m:oMathParaPr>
                    <m:oMath xmlns:m="http://schemas.openxmlformats.org/officeDocument/2006/math">
                      <m:r>
                        <a:rPr lang="es-CO" b="1" i="1">
                          <a:latin typeface="Cambria Math" panose="02040503050406030204" pitchFamily="18" charset="0"/>
                          <a:ea typeface="Calibri" panose="020F0502020204030204" pitchFamily="34" charset="0"/>
                          <a:cs typeface="Arial" panose="020B0604020202020204" pitchFamily="34" charset="0"/>
                        </a:rPr>
                        <m:t>𝑷𝒖𝒏𝒕𝒐</m:t>
                      </m:r>
                      <m:r>
                        <a:rPr lang="es-CO" b="1" i="1">
                          <a:latin typeface="Cambria Math" panose="02040503050406030204" pitchFamily="18" charset="0"/>
                          <a:ea typeface="Calibri" panose="020F0502020204030204" pitchFamily="34" charset="0"/>
                          <a:cs typeface="Arial" panose="020B0604020202020204" pitchFamily="34" charset="0"/>
                        </a:rPr>
                        <m:t> </m:t>
                      </m:r>
                      <m:r>
                        <a:rPr lang="es-CO" b="1" i="1">
                          <a:latin typeface="Cambria Math" panose="02040503050406030204" pitchFamily="18" charset="0"/>
                          <a:ea typeface="Calibri" panose="020F0502020204030204" pitchFamily="34" charset="0"/>
                          <a:cs typeface="Arial" panose="020B0604020202020204" pitchFamily="34" charset="0"/>
                        </a:rPr>
                        <m:t>𝒅𝒆</m:t>
                      </m:r>
                      <m:r>
                        <a:rPr lang="es-CO" b="1" i="1">
                          <a:latin typeface="Cambria Math" panose="02040503050406030204" pitchFamily="18" charset="0"/>
                          <a:ea typeface="Calibri" panose="020F0502020204030204" pitchFamily="34" charset="0"/>
                          <a:cs typeface="Arial" panose="020B0604020202020204" pitchFamily="34" charset="0"/>
                        </a:rPr>
                        <m:t> </m:t>
                      </m:r>
                      <m:r>
                        <a:rPr lang="es-CO" b="1" i="1">
                          <a:latin typeface="Cambria Math" panose="02040503050406030204" pitchFamily="18" charset="0"/>
                          <a:ea typeface="Calibri" panose="020F0502020204030204" pitchFamily="34" charset="0"/>
                          <a:cs typeface="Arial" panose="020B0604020202020204" pitchFamily="34" charset="0"/>
                        </a:rPr>
                        <m:t>𝒆𝒒𝒖𝒊𝒍𝒊𝒃𝒓𝒊𝒐</m:t>
                      </m:r>
                      <m:r>
                        <a:rPr lang="es-CO" i="1">
                          <a:latin typeface="Cambria Math" panose="02040503050406030204" pitchFamily="18" charset="0"/>
                          <a:ea typeface="Calibri" panose="020F0502020204030204" pitchFamily="34" charset="0"/>
                          <a:cs typeface="Arial" panose="020B0604020202020204" pitchFamily="34" charset="0"/>
                        </a:rPr>
                        <m:t>= </m:t>
                      </m:r>
                      <m:f>
                        <m:fPr>
                          <m:ctrlPr>
                            <a:rPr lang="es-CO" i="1">
                              <a:latin typeface="Cambria Math" panose="02040503050406030204" pitchFamily="18" charset="0"/>
                              <a:ea typeface="Calibri" panose="020F0502020204030204" pitchFamily="34" charset="0"/>
                              <a:cs typeface="Arial" panose="020B0604020202020204" pitchFamily="34" charset="0"/>
                            </a:rPr>
                          </m:ctrlPr>
                        </m:fPr>
                        <m:num>
                          <m:r>
                            <a:rPr lang="es-CO" i="1">
                              <a:latin typeface="Cambria Math" panose="02040503050406030204" pitchFamily="18" charset="0"/>
                              <a:ea typeface="Calibri" panose="020F0502020204030204" pitchFamily="34" charset="0"/>
                              <a:cs typeface="Arial" panose="020B0604020202020204" pitchFamily="34" charset="0"/>
                            </a:rPr>
                            <m:t>$ 9.718.719</m:t>
                          </m:r>
                        </m:num>
                        <m:den>
                          <m:r>
                            <a:rPr lang="es-CO" i="1">
                              <a:latin typeface="Cambria Math" panose="02040503050406030204" pitchFamily="18" charset="0"/>
                              <a:ea typeface="Calibri" panose="020F0502020204030204" pitchFamily="34" charset="0"/>
                              <a:cs typeface="Arial" panose="020B0604020202020204" pitchFamily="34" charset="0"/>
                            </a:rPr>
                            <m:t>1− </m:t>
                          </m:r>
                          <m:f>
                            <m:fPr>
                              <m:ctrlPr>
                                <a:rPr lang="es-CO" i="1">
                                  <a:latin typeface="Cambria Math" panose="02040503050406030204" pitchFamily="18" charset="0"/>
                                  <a:ea typeface="Calibri" panose="020F0502020204030204" pitchFamily="34" charset="0"/>
                                  <a:cs typeface="Arial" panose="020B0604020202020204" pitchFamily="34" charset="0"/>
                                </a:rPr>
                              </m:ctrlPr>
                            </m:fPr>
                            <m:num>
                              <m:r>
                                <a:rPr lang="es-CO" i="1">
                                  <a:latin typeface="Cambria Math" panose="02040503050406030204" pitchFamily="18" charset="0"/>
                                  <a:ea typeface="Calibri" panose="020F0502020204030204" pitchFamily="34" charset="0"/>
                                  <a:cs typeface="Arial" panose="020B0604020202020204" pitchFamily="34" charset="0"/>
                                </a:rPr>
                                <m:t>$ 1.083.520</m:t>
                              </m:r>
                            </m:num>
                            <m:den>
                              <m:r>
                                <a:rPr lang="es-CO" i="1">
                                  <a:latin typeface="Cambria Math" panose="02040503050406030204" pitchFamily="18" charset="0"/>
                                  <a:ea typeface="Calibri" panose="020F0502020204030204" pitchFamily="34" charset="0"/>
                                  <a:cs typeface="Arial" panose="020B0604020202020204" pitchFamily="34" charset="0"/>
                                </a:rPr>
                                <m:t>$ 23. 800.000</m:t>
                              </m:r>
                            </m:den>
                          </m:f>
                        </m:den>
                      </m:f>
                    </m:oMath>
                  </m:oMathPara>
                </a14:m>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1348740" algn="just">
                  <a:lnSpc>
                    <a:spcPct val="107000"/>
                  </a:lnSpc>
                  <a:spcAft>
                    <a:spcPts val="800"/>
                  </a:spcAft>
                </a:pPr>
                <a14:m>
                  <m:oMathPara xmlns:m="http://schemas.openxmlformats.org/officeDocument/2006/math">
                    <m:oMathParaPr>
                      <m:jc m:val="centerGroup"/>
                    </m:oMathParaPr>
                    <m:oMath xmlns:m="http://schemas.openxmlformats.org/officeDocument/2006/math">
                      <m:r>
                        <a:rPr lang="es-CO" b="1" i="1">
                          <a:latin typeface="Cambria Math" panose="02040503050406030204" pitchFamily="18" charset="0"/>
                          <a:ea typeface="Calibri" panose="020F0502020204030204" pitchFamily="34" charset="0"/>
                          <a:cs typeface="Arial" panose="020B0604020202020204" pitchFamily="34" charset="0"/>
                        </a:rPr>
                        <m:t>𝑷𝒖𝒏𝒕𝒐</m:t>
                      </m:r>
                      <m:r>
                        <a:rPr lang="es-CO" b="1" i="1">
                          <a:latin typeface="Cambria Math" panose="02040503050406030204" pitchFamily="18" charset="0"/>
                          <a:ea typeface="Calibri" panose="020F0502020204030204" pitchFamily="34" charset="0"/>
                          <a:cs typeface="Arial" panose="020B0604020202020204" pitchFamily="34" charset="0"/>
                        </a:rPr>
                        <m:t> </m:t>
                      </m:r>
                      <m:r>
                        <a:rPr lang="es-CO" b="1" i="1">
                          <a:latin typeface="Cambria Math" panose="02040503050406030204" pitchFamily="18" charset="0"/>
                          <a:ea typeface="Calibri" panose="020F0502020204030204" pitchFamily="34" charset="0"/>
                          <a:cs typeface="Arial" panose="020B0604020202020204" pitchFamily="34" charset="0"/>
                        </a:rPr>
                        <m:t>𝒅𝒆</m:t>
                      </m:r>
                      <m:r>
                        <a:rPr lang="es-CO" b="1" i="1">
                          <a:latin typeface="Cambria Math" panose="02040503050406030204" pitchFamily="18" charset="0"/>
                          <a:ea typeface="Calibri" panose="020F0502020204030204" pitchFamily="34" charset="0"/>
                          <a:cs typeface="Arial" panose="020B0604020202020204" pitchFamily="34" charset="0"/>
                        </a:rPr>
                        <m:t> </m:t>
                      </m:r>
                      <m:r>
                        <a:rPr lang="es-CO" b="1" i="1">
                          <a:latin typeface="Cambria Math" panose="02040503050406030204" pitchFamily="18" charset="0"/>
                          <a:ea typeface="Calibri" panose="020F0502020204030204" pitchFamily="34" charset="0"/>
                          <a:cs typeface="Arial" panose="020B0604020202020204" pitchFamily="34" charset="0"/>
                        </a:rPr>
                        <m:t>𝒆𝒒𝒖𝒊𝒍𝒊𝒃𝒓𝒊𝒐</m:t>
                      </m:r>
                      <m:r>
                        <a:rPr lang="es-CO" i="1">
                          <a:latin typeface="Cambria Math" panose="02040503050406030204" pitchFamily="18" charset="0"/>
                          <a:ea typeface="Calibri" panose="020F0502020204030204" pitchFamily="34" charset="0"/>
                          <a:cs typeface="Arial" panose="020B0604020202020204" pitchFamily="34" charset="0"/>
                        </a:rPr>
                        <m:t>=$ 10.182.288,03</m:t>
                      </m:r>
                    </m:oMath>
                  </m:oMathPara>
                </a14:m>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E3FC1C2D-23B9-4BD4-BADE-BB6EE79F3C99}"/>
                  </a:ext>
                </a:extLst>
              </p:cNvPr>
              <p:cNvSpPr>
                <a:spLocks noRot="1" noChangeAspect="1" noMove="1" noResize="1" noEditPoints="1" noAdjustHandles="1" noChangeArrowheads="1" noChangeShapeType="1" noTextEdit="1"/>
              </p:cNvSpPr>
              <p:nvPr/>
            </p:nvSpPr>
            <p:spPr>
              <a:xfrm>
                <a:off x="5581933" y="4505832"/>
                <a:ext cx="5990936" cy="1456168"/>
              </a:xfrm>
              <a:prstGeom prst="rect">
                <a:avLst/>
              </a:prstGeom>
              <a:blipFill>
                <a:blip r:embed="rId3"/>
                <a:stretch>
                  <a:fillRect/>
                </a:stretch>
              </a:blipFill>
              <a:ln w="38100">
                <a:noFill/>
              </a:ln>
            </p:spPr>
            <p:txBody>
              <a:bodyPr/>
              <a:lstStyle/>
              <a:p>
                <a:r>
                  <a:rPr lang="es-CO">
                    <a:noFill/>
                  </a:rPr>
                  <a:t> </a:t>
                </a:r>
              </a:p>
            </p:txBody>
          </p:sp>
        </mc:Fallback>
      </mc:AlternateContent>
      <p:sp>
        <p:nvSpPr>
          <p:cNvPr id="10" name="Rectángulo 9">
            <a:extLst>
              <a:ext uri="{FF2B5EF4-FFF2-40B4-BE49-F238E27FC236}">
                <a16:creationId xmlns:a16="http://schemas.microsoft.com/office/drawing/2014/main" id="{D0F60ED9-F178-42B8-8FE9-D234A56D1F8A}"/>
              </a:ext>
            </a:extLst>
          </p:cNvPr>
          <p:cNvSpPr/>
          <p:nvPr/>
        </p:nvSpPr>
        <p:spPr>
          <a:xfrm>
            <a:off x="6378682" y="4505832"/>
            <a:ext cx="5030415" cy="14561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827144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CD8989A-F754-4472-A752-FCB41D7473AE}"/>
              </a:ext>
            </a:extLst>
          </p:cNvPr>
          <p:cNvGraphicFramePr/>
          <p:nvPr>
            <p:extLst>
              <p:ext uri="{D42A27DB-BD31-4B8C-83A1-F6EECF244321}">
                <p14:modId xmlns:p14="http://schemas.microsoft.com/office/powerpoint/2010/main" val="1939830238"/>
              </p:ext>
            </p:extLst>
          </p:nvPr>
        </p:nvGraphicFramePr>
        <p:xfrm>
          <a:off x="1931987" y="905404"/>
          <a:ext cx="8128000" cy="50096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id="{B5038CA9-5A6B-4500-BCBE-DD32942A6035}"/>
              </a:ext>
            </a:extLst>
          </p:cNvPr>
          <p:cNvSpPr/>
          <p:nvPr/>
        </p:nvSpPr>
        <p:spPr>
          <a:xfrm>
            <a:off x="2059781" y="5915025"/>
            <a:ext cx="7872412" cy="369332"/>
          </a:xfrm>
          <a:prstGeom prst="rect">
            <a:avLst/>
          </a:prstGeom>
        </p:spPr>
        <p:txBody>
          <a:bodyPr wrap="square">
            <a:spAutoFit/>
          </a:bodyPr>
          <a:lstStyle/>
          <a:p>
            <a:pPr algn="ctr"/>
            <a:r>
              <a:rPr lang="es-CO" dirty="0"/>
              <a:t>Fuente: ERE. Elaboración Cámara de Comercio del Cauca</a:t>
            </a:r>
          </a:p>
        </p:txBody>
      </p:sp>
    </p:spTree>
    <p:extLst>
      <p:ext uri="{BB962C8B-B14F-4D97-AF65-F5344CB8AC3E}">
        <p14:creationId xmlns:p14="http://schemas.microsoft.com/office/powerpoint/2010/main" val="409635128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4055" y="1069145"/>
            <a:ext cx="8187397" cy="584775"/>
          </a:xfrm>
          <a:prstGeom prst="rect">
            <a:avLst/>
          </a:prstGeom>
          <a:noFill/>
        </p:spPr>
        <p:txBody>
          <a:bodyPr wrap="square" rtlCol="0">
            <a:spAutoFit/>
          </a:bodyPr>
          <a:lstStyle/>
          <a:p>
            <a:pPr algn="ctr"/>
            <a:r>
              <a:rPr lang="es-CO" sz="3200" b="1" dirty="0">
                <a:solidFill>
                  <a:srgbClr val="0070C0"/>
                </a:solidFill>
              </a:rPr>
              <a:t>CONCLUSIONES</a:t>
            </a:r>
            <a:endParaRPr lang="es-CO" b="1" dirty="0">
              <a:solidFill>
                <a:srgbClr val="0070C0"/>
              </a:solidFill>
            </a:endParaRPr>
          </a:p>
        </p:txBody>
      </p:sp>
      <p:sp>
        <p:nvSpPr>
          <p:cNvPr id="3" name="CuadroTexto 2"/>
          <p:cNvSpPr txBox="1"/>
          <p:nvPr/>
        </p:nvSpPr>
        <p:spPr>
          <a:xfrm>
            <a:off x="928467" y="1653920"/>
            <a:ext cx="9678572" cy="5078313"/>
          </a:xfrm>
          <a:prstGeom prst="rect">
            <a:avLst/>
          </a:prstGeom>
          <a:noFill/>
        </p:spPr>
        <p:txBody>
          <a:bodyPr wrap="square" rtlCol="0">
            <a:spAutoFit/>
          </a:bodyPr>
          <a:lstStyle/>
          <a:p>
            <a:pPr algn="just"/>
            <a:r>
              <a:rPr lang="es-CO" dirty="0"/>
              <a:t> </a:t>
            </a:r>
          </a:p>
          <a:p>
            <a:pPr marL="285750" lvl="0" indent="-285750" algn="just">
              <a:buFont typeface="Arial" panose="020B0604020202020204" pitchFamily="34" charset="0"/>
              <a:buChar char="•"/>
            </a:pPr>
            <a:r>
              <a:rPr lang="es-CO" dirty="0"/>
              <a:t>La agencia Colombiana de Aduanas S.A.S Nivel I, no tendría competencia alguna en la ciudad de Popayán, sin embargo, la mayor competencia se sitúa en la ciudad de Cali, ciudad en la cual hay muchas agencias aduanales constituidas y por su cercanía al norte del departamento, sector donde se localizan gran variedad de empresas y multinacionales que exportan sus productos o importan ya sea materia prima o insumos.</a:t>
            </a:r>
          </a:p>
          <a:p>
            <a:pPr algn="just"/>
            <a:endParaRPr lang="es-CO" dirty="0"/>
          </a:p>
          <a:p>
            <a:pPr marL="285750" lvl="0" indent="-285750" algn="just">
              <a:buFont typeface="Arial" panose="020B0604020202020204" pitchFamily="34" charset="0"/>
              <a:buChar char="•"/>
            </a:pPr>
            <a:r>
              <a:rPr lang="es-CO" dirty="0"/>
              <a:t>De acuerdo a la información otorgada por la Cámara de Comercio del Cauca, en el departamento no hay ninguna agencia de aduanas inscrita, razón por la cual Colombiana de Aduanas S.A.S Nivel I, tiene cierta ventaja y sus objetivos principales serán obtener utilidades por los servicios ofrecidos, ser la primera agencia de aduanas en el Cauca e impulsar el tema de comercio exterior en el mismo.</a:t>
            </a:r>
          </a:p>
          <a:p>
            <a:pPr algn="just"/>
            <a:endParaRPr lang="es-CO" dirty="0"/>
          </a:p>
          <a:p>
            <a:pPr marL="285750" lvl="0" indent="-285750" algn="just">
              <a:buFont typeface="Arial" panose="020B0604020202020204" pitchFamily="34" charset="0"/>
              <a:buChar char="•"/>
            </a:pPr>
            <a:r>
              <a:rPr lang="es-CO" dirty="0"/>
              <a:t>Los estados financieros nos muestran las proyecciones y supuestos comportamientos de la agencia en un periodo de tiempo de 5 años. Calculando el punto de equilibrio se logró determinar que el proyecto es completamente factible, obteniendo un valor superior al punto calculado.</a:t>
            </a:r>
          </a:p>
          <a:p>
            <a:pPr algn="just"/>
            <a:r>
              <a:rPr lang="es-CO" dirty="0"/>
              <a:t> </a:t>
            </a:r>
          </a:p>
          <a:p>
            <a:endParaRPr lang="es-CO" dirty="0"/>
          </a:p>
        </p:txBody>
      </p:sp>
    </p:spTree>
    <p:extLst>
      <p:ext uri="{BB962C8B-B14F-4D97-AF65-F5344CB8AC3E}">
        <p14:creationId xmlns:p14="http://schemas.microsoft.com/office/powerpoint/2010/main" val="101512166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7453" y="1938168"/>
            <a:ext cx="11043139" cy="3785652"/>
          </a:xfrm>
          <a:prstGeom prst="rect">
            <a:avLst/>
          </a:prstGeom>
        </p:spPr>
        <p:txBody>
          <a:bodyPr wrap="square">
            <a:spAutoFit/>
          </a:bodyPr>
          <a:lstStyle/>
          <a:p>
            <a:pPr marL="285750" lvl="0" indent="-285750" algn="just">
              <a:buFont typeface="Arial" panose="020B0604020202020204" pitchFamily="34" charset="0"/>
              <a:buChar char="•"/>
            </a:pPr>
            <a:r>
              <a:rPr lang="es-CO" sz="2000" dirty="0"/>
              <a:t>Se recomienda emplear constantemente las técnicas de mercadeo, ya sea de manera física o digital, con el fin de dar a conocer la agencia en el departamento y de esta manera adquirir mayor cantidad de clientes interesados en temas a fines con la internacionalización.</a:t>
            </a:r>
          </a:p>
          <a:p>
            <a:pPr lvl="0" algn="just"/>
            <a:endParaRPr lang="es-CO" sz="2000" dirty="0"/>
          </a:p>
          <a:p>
            <a:pPr marL="285750" lvl="0" indent="-285750" algn="just">
              <a:buFont typeface="Arial" panose="020B0604020202020204" pitchFamily="34" charset="0"/>
              <a:buChar char="•"/>
            </a:pPr>
            <a:r>
              <a:rPr lang="es-CO" sz="2000" dirty="0"/>
              <a:t>La ventaja que tiene Colombiana de Aduanas S.A.S Nivel I, es que puede ser la primera agencia de aduanas en el departamento, oportunidad que deberá aprovechar para obtener credibilidad y confianza con el mercado centro de estudio.</a:t>
            </a:r>
          </a:p>
          <a:p>
            <a:pPr lvl="0" algn="just"/>
            <a:endParaRPr lang="es-CO" sz="2000" dirty="0"/>
          </a:p>
          <a:p>
            <a:pPr marL="285750" lvl="0" indent="-285750" algn="just">
              <a:buFont typeface="Arial" panose="020B0604020202020204" pitchFamily="34" charset="0"/>
              <a:buChar char="•"/>
            </a:pPr>
            <a:r>
              <a:rPr lang="es-CO" sz="2000" dirty="0"/>
              <a:t>Una recomendación importante, capacitar permanentemente al personal de la agencia y a los clientes, ya sea por medio de seminarios, cursos, diplomados, conferencias, etc. Para estar actualizados en cuanto a normatividad y legislación de temas aduaneros, previniendo futuras inconsistencias en los procesos de comercio exterior.</a:t>
            </a:r>
          </a:p>
        </p:txBody>
      </p:sp>
      <p:sp>
        <p:nvSpPr>
          <p:cNvPr id="3" name="CuadroTexto 2"/>
          <p:cNvSpPr txBox="1"/>
          <p:nvPr/>
        </p:nvSpPr>
        <p:spPr>
          <a:xfrm>
            <a:off x="1674055" y="1069145"/>
            <a:ext cx="8187397" cy="584775"/>
          </a:xfrm>
          <a:prstGeom prst="rect">
            <a:avLst/>
          </a:prstGeom>
          <a:noFill/>
        </p:spPr>
        <p:txBody>
          <a:bodyPr wrap="square" rtlCol="0">
            <a:spAutoFit/>
          </a:bodyPr>
          <a:lstStyle/>
          <a:p>
            <a:pPr algn="ctr"/>
            <a:r>
              <a:rPr lang="es-CO" sz="3200" b="1" dirty="0">
                <a:solidFill>
                  <a:srgbClr val="0070C0"/>
                </a:solidFill>
              </a:rPr>
              <a:t>RECOMENDACIONES</a:t>
            </a:r>
            <a:endParaRPr lang="es-CO" b="1" dirty="0">
              <a:solidFill>
                <a:srgbClr val="0070C0"/>
              </a:solidFill>
            </a:endParaRPr>
          </a:p>
        </p:txBody>
      </p:sp>
    </p:spTree>
    <p:extLst>
      <p:ext uri="{BB962C8B-B14F-4D97-AF65-F5344CB8AC3E}">
        <p14:creationId xmlns:p14="http://schemas.microsoft.com/office/powerpoint/2010/main" val="296205358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C4E3735-E0E7-44A4-BB3D-5E2D6B3F1DC0}"/>
              </a:ext>
            </a:extLst>
          </p:cNvPr>
          <p:cNvSpPr txBox="1"/>
          <p:nvPr/>
        </p:nvSpPr>
        <p:spPr>
          <a:xfrm>
            <a:off x="1810533" y="973611"/>
            <a:ext cx="8187397" cy="584775"/>
          </a:xfrm>
          <a:prstGeom prst="rect">
            <a:avLst/>
          </a:prstGeom>
          <a:noFill/>
        </p:spPr>
        <p:txBody>
          <a:bodyPr wrap="square" rtlCol="0">
            <a:spAutoFit/>
          </a:bodyPr>
          <a:lstStyle/>
          <a:p>
            <a:pPr algn="ctr"/>
            <a:r>
              <a:rPr lang="es-CO" sz="3200" b="1" dirty="0">
                <a:solidFill>
                  <a:srgbClr val="0070C0"/>
                </a:solidFill>
              </a:rPr>
              <a:t>BIBLIOGRAFIA</a:t>
            </a:r>
            <a:endParaRPr lang="es-CO" b="1" dirty="0">
              <a:solidFill>
                <a:srgbClr val="0070C0"/>
              </a:solidFill>
            </a:endParaRPr>
          </a:p>
        </p:txBody>
      </p:sp>
      <p:sp>
        <p:nvSpPr>
          <p:cNvPr id="4" name="Rectángulo 3">
            <a:extLst>
              <a:ext uri="{FF2B5EF4-FFF2-40B4-BE49-F238E27FC236}">
                <a16:creationId xmlns:a16="http://schemas.microsoft.com/office/drawing/2014/main" id="{A55774F4-543C-4DD9-831F-090F73596F3F}"/>
              </a:ext>
            </a:extLst>
          </p:cNvPr>
          <p:cNvSpPr/>
          <p:nvPr/>
        </p:nvSpPr>
        <p:spPr>
          <a:xfrm>
            <a:off x="984913" y="1653920"/>
            <a:ext cx="10222173" cy="462761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ARTES PLASTICAS, Factibilidad Y Viabilidad. [EN LINEA]. Sesión 5021010. 2010. [Citado en 30 de 2017]. Disponible en internet: </a:t>
            </a:r>
            <a:r>
              <a:rPr lang="es-CO"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http://estudiodefactibilidadyproyectos.blogspot.com/2010/09/factibilidad-y-viabilidad.html</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BASC, </a:t>
            </a:r>
            <a:r>
              <a:rPr lang="en-US" sz="1200" dirty="0" err="1">
                <a:latin typeface="Arial" panose="020B0604020202020204" pitchFamily="34" charset="0"/>
                <a:ea typeface="Calibri" panose="020F0502020204030204" pitchFamily="34" charset="0"/>
                <a:cs typeface="Times New Roman" panose="02020603050405020304" pitchFamily="18" charset="0"/>
              </a:rPr>
              <a:t>Basc</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Businnes</a:t>
            </a:r>
            <a:r>
              <a:rPr lang="en-US" sz="1200" dirty="0">
                <a:latin typeface="Arial" panose="020B0604020202020204" pitchFamily="34" charset="0"/>
                <a:ea typeface="Calibri" panose="020F0502020204030204" pitchFamily="34" charset="0"/>
                <a:cs typeface="Times New Roman" panose="02020603050405020304" pitchFamily="18" charset="0"/>
              </a:rPr>
              <a:t> Alliance For Secure Commerce. </a:t>
            </a:r>
            <a:r>
              <a:rPr lang="es-CO" sz="1200" dirty="0">
                <a:latin typeface="Arial" panose="020B0604020202020204" pitchFamily="34" charset="0"/>
                <a:ea typeface="Calibri" panose="020F0502020204030204" pitchFamily="34" charset="0"/>
                <a:cs typeface="Times New Roman" panose="02020603050405020304" pitchFamily="18" charset="0"/>
              </a:rPr>
              <a:t>[EN LINEA]. Página Web. 2005. Disponible en internet: </a:t>
            </a:r>
            <a:r>
              <a:rPr lang="es-CO"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http://wbasco.org/es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CÁMARA DE COMERCIO DEL CAUCA, Boletín Mensual - Información Socioeconómica. [EN LINEA]. Edición N°3 marzo 2017. 2017. [Citado en 30 de 2018]. Disponible en internet: </a:t>
            </a:r>
            <a:r>
              <a:rPr lang="es-CO"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https://www.cccauca.org.co/sites/default/files/archivos/boletin_no._3.pdf</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CAMARA DE COMERCIO DEL CAUCA, Como Registrar Las Sucursales De Una Sociedad. [EN LINEA]. 2016. [Citado en 23 de junio de 2018]. Disponible en internet: </a:t>
            </a:r>
            <a:r>
              <a:rPr lang="es-CO"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https://www.cccauca.org.co/sites/default/files/archivos/sucursales_de_sociedades_curvas.pdf</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CAMARA DE COMERCIO DE BOGOTA, y RICO AVELLANEDA, David A. Como Exportar En Colombia: Un Paso Clave Hacia La Internacionalización. [EN LINEA]. 2009. [Citado en 15 de septiembre de 2018]. Disponible en internet: </a:t>
            </a:r>
            <a:r>
              <a:rPr lang="es-CO"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6"/>
              </a:rPr>
              <a:t>http://www.ruedasnegocios.com/172/files/documentosinteres/ComoExportarColombia03.pdf</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CAMARA DE COMERCIO DEL CAUCA, Perfiles De Comercio Exterior. [EN LINEA]. 2017. [Citado en 10 de septiembre de 2018]. Disponible en internet: </a:t>
            </a:r>
            <a:r>
              <a:rPr lang="es-CO"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7"/>
              </a:rPr>
              <a:t>https://www.cccauca.org.co/informacion-economica/perfiles-de-comercio-exterior</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COLOMBIANA DE ADUANAS, Colombiana De Aduanas </a:t>
            </a:r>
            <a:r>
              <a:rPr lang="es-CO" sz="1200" dirty="0" err="1">
                <a:latin typeface="Arial" panose="020B0604020202020204" pitchFamily="34" charset="0"/>
                <a:ea typeface="Calibri" panose="020F0502020204030204" pitchFamily="34" charset="0"/>
                <a:cs typeface="Times New Roman" panose="02020603050405020304" pitchFamily="18" charset="0"/>
              </a:rPr>
              <a:t>S.A.S.Nivel</a:t>
            </a:r>
            <a:r>
              <a:rPr lang="es-CO" sz="1200" dirty="0">
                <a:latin typeface="Arial" panose="020B0604020202020204" pitchFamily="34" charset="0"/>
                <a:ea typeface="Calibri" panose="020F0502020204030204" pitchFamily="34" charset="0"/>
                <a:cs typeface="Times New Roman" panose="02020603050405020304" pitchFamily="18" charset="0"/>
              </a:rPr>
              <a:t> I. [EN LINEA]. Página Web. 2017]. Disponible en internet: </a:t>
            </a:r>
            <a:r>
              <a:rPr lang="es-CO"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8"/>
              </a:rPr>
              <a:t>https://colombianadeaduanas.com/</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345551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BEE610-1F7F-4F82-946D-04D0BB69FE48}"/>
              </a:ext>
            </a:extLst>
          </p:cNvPr>
          <p:cNvSpPr txBox="1"/>
          <p:nvPr/>
        </p:nvSpPr>
        <p:spPr>
          <a:xfrm>
            <a:off x="1810533" y="973611"/>
            <a:ext cx="8187397" cy="584775"/>
          </a:xfrm>
          <a:prstGeom prst="rect">
            <a:avLst/>
          </a:prstGeom>
          <a:noFill/>
        </p:spPr>
        <p:txBody>
          <a:bodyPr wrap="square" rtlCol="0">
            <a:spAutoFit/>
          </a:bodyPr>
          <a:lstStyle/>
          <a:p>
            <a:pPr algn="ctr"/>
            <a:r>
              <a:rPr lang="es-CO" sz="3200" b="1" dirty="0">
                <a:solidFill>
                  <a:srgbClr val="0070C0"/>
                </a:solidFill>
              </a:rPr>
              <a:t>BIBLIOGRAFIA</a:t>
            </a:r>
            <a:endParaRPr lang="es-CO" b="1" dirty="0">
              <a:solidFill>
                <a:srgbClr val="0070C0"/>
              </a:solidFill>
            </a:endParaRPr>
          </a:p>
        </p:txBody>
      </p:sp>
      <p:sp>
        <p:nvSpPr>
          <p:cNvPr id="3" name="Rectángulo 2">
            <a:extLst>
              <a:ext uri="{FF2B5EF4-FFF2-40B4-BE49-F238E27FC236}">
                <a16:creationId xmlns:a16="http://schemas.microsoft.com/office/drawing/2014/main" id="{8B5101B7-7E82-4B83-8F16-3DA8EB1795F3}"/>
              </a:ext>
            </a:extLst>
          </p:cNvPr>
          <p:cNvSpPr/>
          <p:nvPr/>
        </p:nvSpPr>
        <p:spPr>
          <a:xfrm>
            <a:off x="486070" y="1558386"/>
            <a:ext cx="10836321" cy="4602607"/>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DANE, Exportaciones. [EN LINEA]. Comercio Internacional. 2018. [Citado en 30 de octubre de 2018]. Disponible en internet: </a:t>
            </a:r>
            <a:r>
              <a:rPr lang="es-CO" sz="105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http://www.dane.gov.co/index.php/estadisticas-por-tema/comercio-internacional/exportaciones</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DIAN, Exportaciones - Importaciones. [EN LINEA]. Consulta Arancel Aduanas. [Citado en 19 de septiembre de 2018]. Disponible en internet: </a:t>
            </a:r>
            <a:r>
              <a:rPr lang="es-CO" sz="105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https://www.dian.gov.co/aduanas/Paginas/Exportacion.aspx</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EL DIARIO DEL EXPORTADOR, y MONDRAGON, Víctor. El Proceso De Exportación Paso A Paso. [EN LINEA]. Aduanas. 2016. [Citado en 31 de Julio de 2018]. Disponible en internet: </a:t>
            </a:r>
            <a:r>
              <a:rPr lang="es-CO" sz="105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https://www.diariodelexportador.com/2017/12/el-proceso-de-exportacion-de-mercancias.html</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EXCELFREEBLOG, Fabián Torres. Pronostico A Través De Una Regresión Lineal. [EN LINEA]. 2015. [Citado en 21 de octubre de 2018]. Disponible en internet: </a:t>
            </a:r>
            <a:r>
              <a:rPr lang="es-CO" sz="105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https://www.excelfreeblog.com/pronostico-a-traves-de-una-regresion-lineal/</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GAMARRA VERGARA, José R. Documentos De Trabajo Sobre Economía Regional. En: La Economía Del Departamento Del Cauca: Concentración De Tierras Y Pobreza. Octubre, 2007. Vol. II. No. 95., p.60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GEO TUTORIALES, Como Utilizar Una Regresión Lineal Para Realizar Un Pronóstico De Demanda. [EN LINEA]. 2014. [Citado en 22 de octubre de 2018]. Disponible en internet: </a:t>
            </a:r>
            <a:r>
              <a:rPr lang="es-CO" sz="105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6"/>
              </a:rPr>
              <a:t>https://www.gestiondeoperaciones.net/proyeccion-de-demanda/como-utilizar-una-regresion-lineal-para-realizar-un-pronostico-de-demanda/</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GOBIERNO DE COLOMBIA, Ministerio De Comercio, Industria Y Turismo. Perfiles Económicos Departamentales. [EN LINEA]. 2018. [Citado en 27 de septiembre de 2018]. Disponible en internet: </a:t>
            </a:r>
            <a:r>
              <a:rPr lang="es-CO" sz="105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7"/>
              </a:rPr>
              <a:t>http://www.mincit.gov.co/loader.php?lServicio=Documentos&amp;lFuncion=verPdf&amp;id=77510&amp;name=Perfil_departamento_Cauca.pdf&amp;prefijo=file</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050" dirty="0">
                <a:latin typeface="Arial" panose="020B0604020202020204" pitchFamily="34"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O" sz="1050" dirty="0">
                <a:latin typeface="Arial" panose="020B0604020202020204" pitchFamily="34" charset="0"/>
                <a:ea typeface="Calibri" panose="020F0502020204030204" pitchFamily="34" charset="0"/>
                <a:cs typeface="Times New Roman" panose="02020603050405020304" pitchFamily="18" charset="0"/>
              </a:rPr>
              <a:t>GONZALEZ SANTAMARIA, Diego Xavier. Estudio De Pre factibilidad Para La Creación De La Agencia Aduanera </a:t>
            </a:r>
            <a:r>
              <a:rPr lang="es-CO" sz="1050" dirty="0" err="1">
                <a:latin typeface="Arial" panose="020B0604020202020204" pitchFamily="34" charset="0"/>
                <a:ea typeface="Calibri" panose="020F0502020204030204" pitchFamily="34" charset="0"/>
                <a:cs typeface="Times New Roman" panose="02020603050405020304" pitchFamily="18" charset="0"/>
              </a:rPr>
              <a:t>Hergocomex</a:t>
            </a:r>
            <a:r>
              <a:rPr lang="es-CO" sz="1050" dirty="0">
                <a:latin typeface="Arial" panose="020B0604020202020204" pitchFamily="34" charset="0"/>
                <a:ea typeface="Calibri" panose="020F0502020204030204" pitchFamily="34" charset="0"/>
                <a:cs typeface="Times New Roman" panose="02020603050405020304" pitchFamily="18" charset="0"/>
              </a:rPr>
              <a:t> Servicios De Comercio Exterior Cía. Ltda. En La Ciudad De Esmeraldas. Trabajo De Grado Tecnólogos En Exportaciones E Importaciones. Ecuador.: Universidad De Las Américas. 2012. 108p.</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44897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8CE6CD0-6BCC-491C-B393-FB925DAECB55}"/>
              </a:ext>
            </a:extLst>
          </p:cNvPr>
          <p:cNvSpPr/>
          <p:nvPr/>
        </p:nvSpPr>
        <p:spPr>
          <a:xfrm>
            <a:off x="513366" y="1558386"/>
            <a:ext cx="10781730" cy="4690964"/>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US" sz="1400" dirty="0">
                <a:latin typeface="Arial" panose="020B0604020202020204" pitchFamily="34" charset="0"/>
                <a:ea typeface="Calibri" panose="020F0502020204030204" pitchFamily="34" charset="0"/>
                <a:cs typeface="Times New Roman" panose="02020603050405020304" pitchFamily="18" charset="0"/>
              </a:rPr>
              <a:t>LABOR MEXICANA, </a:t>
            </a:r>
            <a:r>
              <a:rPr lang="en-US" sz="1400" dirty="0" err="1">
                <a:latin typeface="Arial" panose="020B0604020202020204" pitchFamily="34" charset="0"/>
                <a:ea typeface="Calibri" panose="020F0502020204030204" pitchFamily="34" charset="0"/>
                <a:cs typeface="Times New Roman" panose="02020603050405020304" pitchFamily="18" charset="0"/>
              </a:rPr>
              <a:t>Bpo</a:t>
            </a:r>
            <a:r>
              <a:rPr lang="en-US" sz="1400" dirty="0">
                <a:latin typeface="Arial" panose="020B0604020202020204" pitchFamily="34" charset="0"/>
                <a:ea typeface="Calibri" panose="020F0502020204030204" pitchFamily="34" charset="0"/>
                <a:cs typeface="Times New Roman" panose="02020603050405020304" pitchFamily="18" charset="0"/>
              </a:rPr>
              <a:t> Shelter Company. </a:t>
            </a:r>
            <a:r>
              <a:rPr lang="es-CO" sz="1400" dirty="0">
                <a:latin typeface="Arial" panose="020B0604020202020204" pitchFamily="34" charset="0"/>
                <a:ea typeface="Calibri" panose="020F0502020204030204" pitchFamily="34" charset="0"/>
                <a:cs typeface="Times New Roman" panose="02020603050405020304" pitchFamily="18" charset="0"/>
              </a:rPr>
              <a:t>¿qué Significa El Estudio De Factibilidad De Un Proyecto? [EN LINEA]. 2015. [Citado en 30 de 2017]. Disponible en internet: </a:t>
            </a:r>
            <a:r>
              <a:rPr lang="es-CO"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http://www.labormx.com/estudio-factibilidad.html</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400" dirty="0">
                <a:latin typeface="Arial" panose="020B0604020202020204" pitchFamily="34" charset="0"/>
                <a:ea typeface="Calibri" panose="020F0502020204030204" pitchFamily="34" charset="0"/>
                <a:cs typeface="Times New Roman" panose="02020603050405020304" pitchFamily="18" charset="0"/>
              </a:rPr>
              <a:t>LOPEZ REVELO, Julio Andrés. Plan De Mejoramiento Para El Proceso De Importación En La Agencia De Aduanas </a:t>
            </a:r>
            <a:r>
              <a:rPr lang="es-CO" sz="1400" dirty="0" err="1">
                <a:latin typeface="Arial" panose="020B0604020202020204" pitchFamily="34" charset="0"/>
                <a:ea typeface="Calibri" panose="020F0502020204030204" pitchFamily="34" charset="0"/>
                <a:cs typeface="Times New Roman" panose="02020603050405020304" pitchFamily="18" charset="0"/>
              </a:rPr>
              <a:t>Techcomex</a:t>
            </a:r>
            <a:r>
              <a:rPr lang="es-CO" sz="1400" dirty="0">
                <a:latin typeface="Arial" panose="020B0604020202020204" pitchFamily="34" charset="0"/>
                <a:ea typeface="Calibri" panose="020F0502020204030204" pitchFamily="34" charset="0"/>
                <a:cs typeface="Times New Roman" panose="02020603050405020304" pitchFamily="18" charset="0"/>
              </a:rPr>
              <a:t> </a:t>
            </a:r>
            <a:r>
              <a:rPr lang="es-CO" sz="1400" dirty="0" err="1">
                <a:latin typeface="Arial" panose="020B0604020202020204" pitchFamily="34" charset="0"/>
                <a:ea typeface="Calibri" panose="020F0502020204030204" pitchFamily="34" charset="0"/>
                <a:cs typeface="Times New Roman" panose="02020603050405020304" pitchFamily="18" charset="0"/>
              </a:rPr>
              <a:t>Ltda</a:t>
            </a:r>
            <a:r>
              <a:rPr lang="es-CO" sz="1400" dirty="0">
                <a:latin typeface="Arial" panose="020B0604020202020204" pitchFamily="34" charset="0"/>
                <a:ea typeface="Calibri" panose="020F0502020204030204" pitchFamily="34" charset="0"/>
                <a:cs typeface="Times New Roman" panose="02020603050405020304" pitchFamily="18" charset="0"/>
              </a:rPr>
              <a:t> Nivel I Sucursal Ipiales En El Segundo Semestre Del Año 2011. Trabajo De Grado En Modalidad Pasantía De Profesional En Comercio Internacional Y Mercadeo. Pasto.: Universidad De Nariño. 2012. 110p.</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400" dirty="0">
                <a:latin typeface="Arial" panose="020B0604020202020204" pitchFamily="34" charset="0"/>
                <a:ea typeface="Calibri" panose="020F0502020204030204" pitchFamily="34" charset="0"/>
                <a:cs typeface="Times New Roman" panose="02020603050405020304" pitchFamily="18" charset="0"/>
              </a:rPr>
              <a:t>MINISTERIO DE JUSTICIA, Decreto 1510 De 2009. [EN LINEA]. Sistema Único De Información Normativa </a:t>
            </a:r>
            <a:r>
              <a:rPr lang="es-CO" sz="1400" dirty="0" err="1">
                <a:latin typeface="Arial" panose="020B0604020202020204" pitchFamily="34" charset="0"/>
                <a:ea typeface="Calibri" panose="020F0502020204030204" pitchFamily="34" charset="0"/>
                <a:cs typeface="Times New Roman" panose="02020603050405020304" pitchFamily="18" charset="0"/>
              </a:rPr>
              <a:t>Suin</a:t>
            </a:r>
            <a:r>
              <a:rPr lang="es-CO" sz="1400" dirty="0">
                <a:latin typeface="Arial" panose="020B0604020202020204" pitchFamily="34" charset="0"/>
                <a:ea typeface="Calibri" panose="020F0502020204030204" pitchFamily="34" charset="0"/>
                <a:cs typeface="Times New Roman" panose="02020603050405020304" pitchFamily="18" charset="0"/>
              </a:rPr>
              <a:t> </a:t>
            </a:r>
            <a:r>
              <a:rPr lang="es-CO" sz="1400" dirty="0" err="1">
                <a:latin typeface="Arial" panose="020B0604020202020204" pitchFamily="34" charset="0"/>
                <a:ea typeface="Calibri" panose="020F0502020204030204" pitchFamily="34" charset="0"/>
                <a:cs typeface="Times New Roman" panose="02020603050405020304" pitchFamily="18" charset="0"/>
              </a:rPr>
              <a:t>Juriscol</a:t>
            </a:r>
            <a:r>
              <a:rPr lang="es-CO" sz="1400" dirty="0">
                <a:latin typeface="Arial" panose="020B0604020202020204" pitchFamily="34" charset="0"/>
                <a:ea typeface="Calibri" panose="020F0502020204030204" pitchFamily="34" charset="0"/>
                <a:cs typeface="Times New Roman" panose="02020603050405020304" pitchFamily="18" charset="0"/>
              </a:rPr>
              <a:t>. 30 abril 2009. [Citado en 22 de agosto de 2018]. Disponible en internet: </a:t>
            </a:r>
            <a:r>
              <a:rPr lang="es-CO"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http://www.suin-juriscol.gov.co/viewDocument.asp?id=1300356#ver_1300360</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400" dirty="0">
                <a:latin typeface="Arial" panose="020B0604020202020204" pitchFamily="34" charset="0"/>
                <a:ea typeface="Calibri" panose="020F0502020204030204" pitchFamily="34" charset="0"/>
                <a:cs typeface="Times New Roman" panose="02020603050405020304" pitchFamily="18" charset="0"/>
              </a:rPr>
              <a:t>PROCOLOMBIA, </a:t>
            </a:r>
            <a:r>
              <a:rPr lang="es-CO" sz="1400" dirty="0" err="1">
                <a:latin typeface="Arial" panose="020B0604020202020204" pitchFamily="34" charset="0"/>
                <a:ea typeface="Calibri" panose="020F0502020204030204" pitchFamily="34" charset="0"/>
                <a:cs typeface="Times New Roman" panose="02020603050405020304" pitchFamily="18" charset="0"/>
              </a:rPr>
              <a:t>Procolombia</a:t>
            </a:r>
            <a:r>
              <a:rPr lang="es-CO" sz="1400" dirty="0">
                <a:latin typeface="Arial" panose="020B0604020202020204" pitchFamily="34" charset="0"/>
                <a:ea typeface="Calibri" panose="020F0502020204030204" pitchFamily="34" charset="0"/>
                <a:cs typeface="Times New Roman" panose="02020603050405020304" pitchFamily="18" charset="0"/>
              </a:rPr>
              <a:t>. [EN LINEA]. Página Web. 2015. Disponible en internet: </a:t>
            </a:r>
            <a:r>
              <a:rPr lang="es-CO"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http://www.procolombia.co/</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400" dirty="0">
                <a:latin typeface="Arial" panose="020B0604020202020204" pitchFamily="34" charset="0"/>
                <a:ea typeface="Calibri" panose="020F0502020204030204" pitchFamily="34" charset="0"/>
                <a:cs typeface="Times New Roman" panose="02020603050405020304" pitchFamily="18" charset="0"/>
              </a:rPr>
              <a:t>ULISES, Tomas. Teoría Clásica De La Administración - Henry Fayol. [EN LINEA]. Psicología Industrial. 2011. [Citado en 14 de mayo de 2017]. Disponible en internet: </a:t>
            </a:r>
            <a:r>
              <a:rPr lang="es-CO"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http://elpsicoasesor.com/teoria-clasica-de-la-administracion-henry-fayol/</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O" sz="1400" dirty="0">
                <a:latin typeface="Arial" panose="020B0604020202020204" pitchFamily="34" charset="0"/>
                <a:ea typeface="Calibri" panose="020F0502020204030204" pitchFamily="34" charset="0"/>
                <a:cs typeface="Times New Roman" panose="02020603050405020304" pitchFamily="18" charset="0"/>
              </a:rPr>
              <a:t>ZAPATA CHAPMAN, Rodrigo. Procesos Para Una Exportación Marítima. [EN LINEA]. 2012. agosto de 2018]. Disponible en internet: </a:t>
            </a:r>
            <a:r>
              <a:rPr lang="es-CO"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6"/>
              </a:rPr>
              <a:t>https://es.slideshare.net/chapman62/procesos-para-una-exportacion-maritima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23C8B294-3F64-4409-9D49-C8BEE2F1403A}"/>
              </a:ext>
            </a:extLst>
          </p:cNvPr>
          <p:cNvSpPr txBox="1"/>
          <p:nvPr/>
        </p:nvSpPr>
        <p:spPr>
          <a:xfrm>
            <a:off x="1810533" y="973611"/>
            <a:ext cx="8187397" cy="584775"/>
          </a:xfrm>
          <a:prstGeom prst="rect">
            <a:avLst/>
          </a:prstGeom>
          <a:noFill/>
        </p:spPr>
        <p:txBody>
          <a:bodyPr wrap="square" rtlCol="0">
            <a:spAutoFit/>
          </a:bodyPr>
          <a:lstStyle/>
          <a:p>
            <a:pPr algn="ctr"/>
            <a:r>
              <a:rPr lang="es-CO" sz="3200" b="1" dirty="0">
                <a:solidFill>
                  <a:srgbClr val="0070C0"/>
                </a:solidFill>
              </a:rPr>
              <a:t>BIBLIOGRAFIA</a:t>
            </a:r>
            <a:endParaRPr lang="es-CO" b="1" dirty="0">
              <a:solidFill>
                <a:srgbClr val="0070C0"/>
              </a:solidFill>
            </a:endParaRPr>
          </a:p>
        </p:txBody>
      </p:sp>
    </p:spTree>
    <p:extLst>
      <p:ext uri="{BB962C8B-B14F-4D97-AF65-F5344CB8AC3E}">
        <p14:creationId xmlns:p14="http://schemas.microsoft.com/office/powerpoint/2010/main" val="331523782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33112" y="2979832"/>
            <a:ext cx="8187397" cy="3046988"/>
          </a:xfrm>
          <a:prstGeom prst="rect">
            <a:avLst/>
          </a:prstGeom>
          <a:noFill/>
        </p:spPr>
        <p:txBody>
          <a:bodyPr wrap="square" rtlCol="0">
            <a:spAutoFit/>
          </a:bodyPr>
          <a:lstStyle/>
          <a:p>
            <a:pPr algn="ctr"/>
            <a:r>
              <a:rPr lang="es-CO" sz="3200" b="1" dirty="0">
                <a:solidFill>
                  <a:srgbClr val="0070C0"/>
                </a:solidFill>
              </a:rPr>
              <a:t>MUCHAS GRACIAS</a:t>
            </a:r>
          </a:p>
          <a:p>
            <a:pPr algn="ctr"/>
            <a:endParaRPr lang="es-CO" sz="3200" b="1" dirty="0">
              <a:solidFill>
                <a:srgbClr val="0070C0"/>
              </a:solidFill>
            </a:endParaRPr>
          </a:p>
          <a:p>
            <a:pPr algn="ctr"/>
            <a:r>
              <a:rPr lang="es-CO" sz="3200" b="1" dirty="0">
                <a:solidFill>
                  <a:srgbClr val="0070C0"/>
                </a:solidFill>
              </a:rPr>
              <a:t>DUDAS O PREGUNTAS?</a:t>
            </a:r>
          </a:p>
          <a:p>
            <a:pPr algn="ctr"/>
            <a:endParaRPr lang="es-CO" sz="3200" b="1" dirty="0">
              <a:solidFill>
                <a:srgbClr val="FF9933"/>
              </a:solidFill>
            </a:endParaRPr>
          </a:p>
          <a:p>
            <a:pPr algn="ctr"/>
            <a:endParaRPr lang="es-CO" sz="3200" b="1" dirty="0">
              <a:solidFill>
                <a:srgbClr val="FF9933"/>
              </a:solidFill>
            </a:endParaRPr>
          </a:p>
          <a:p>
            <a:pPr algn="ctr"/>
            <a:endParaRPr lang="es-CO" sz="3200" b="1" dirty="0">
              <a:solidFill>
                <a:srgbClr val="FF9933"/>
              </a:solidFill>
            </a:endParaRPr>
          </a:p>
        </p:txBody>
      </p:sp>
    </p:spTree>
    <p:extLst>
      <p:ext uri="{BB962C8B-B14F-4D97-AF65-F5344CB8AC3E}">
        <p14:creationId xmlns:p14="http://schemas.microsoft.com/office/powerpoint/2010/main" val="15303272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C58877C4-A0D8-4C98-8EEA-2921C63AF0DB}"/>
              </a:ext>
            </a:extLst>
          </p:cNvPr>
          <p:cNvGraphicFramePr/>
          <p:nvPr>
            <p:extLst>
              <p:ext uri="{D42A27DB-BD31-4B8C-83A1-F6EECF244321}">
                <p14:modId xmlns:p14="http://schemas.microsoft.com/office/powerpoint/2010/main" val="2406740729"/>
              </p:ext>
            </p:extLst>
          </p:nvPr>
        </p:nvGraphicFramePr>
        <p:xfrm>
          <a:off x="871538" y="942974"/>
          <a:ext cx="10344150" cy="5915025"/>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7547CBB5-FD89-40CC-891A-9C6C2CBAE48D}"/>
              </a:ext>
            </a:extLst>
          </p:cNvPr>
          <p:cNvSpPr txBox="1"/>
          <p:nvPr/>
        </p:nvSpPr>
        <p:spPr>
          <a:xfrm>
            <a:off x="2443163" y="5957888"/>
            <a:ext cx="7443787" cy="338554"/>
          </a:xfrm>
          <a:prstGeom prst="rect">
            <a:avLst/>
          </a:prstGeom>
          <a:noFill/>
        </p:spPr>
        <p:txBody>
          <a:bodyPr wrap="square" rtlCol="0">
            <a:spAutoFit/>
          </a:bodyPr>
          <a:lstStyle/>
          <a:p>
            <a:pPr algn="ctr"/>
            <a:r>
              <a:rPr lang="es-CO" sz="1600" dirty="0"/>
              <a:t>Fuente: DIAN – DANE Elaboración Cámara de Comercio del Cauca</a:t>
            </a:r>
          </a:p>
        </p:txBody>
      </p:sp>
    </p:spTree>
    <p:extLst>
      <p:ext uri="{BB962C8B-B14F-4D97-AF65-F5344CB8AC3E}">
        <p14:creationId xmlns:p14="http://schemas.microsoft.com/office/powerpoint/2010/main" val="356273756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726184-B6D5-4E58-9310-436278F555A6}"/>
              </a:ext>
            </a:extLst>
          </p:cNvPr>
          <p:cNvSpPr txBox="1"/>
          <p:nvPr/>
        </p:nvSpPr>
        <p:spPr>
          <a:xfrm>
            <a:off x="1440872" y="1073319"/>
            <a:ext cx="9310255" cy="461665"/>
          </a:xfrm>
          <a:prstGeom prst="rect">
            <a:avLst/>
          </a:prstGeom>
          <a:noFill/>
        </p:spPr>
        <p:txBody>
          <a:bodyPr wrap="square" rtlCol="0">
            <a:spAutoFit/>
          </a:bodyPr>
          <a:lstStyle/>
          <a:p>
            <a:pPr algn="ctr"/>
            <a:r>
              <a:rPr lang="es-CO" sz="2400" b="1" dirty="0">
                <a:solidFill>
                  <a:srgbClr val="0070C0"/>
                </a:solidFill>
              </a:rPr>
              <a:t>OBJETIVOS</a:t>
            </a:r>
          </a:p>
        </p:txBody>
      </p:sp>
      <p:sp>
        <p:nvSpPr>
          <p:cNvPr id="4" name="CuadroTexto 3">
            <a:extLst>
              <a:ext uri="{FF2B5EF4-FFF2-40B4-BE49-F238E27FC236}">
                <a16:creationId xmlns:a16="http://schemas.microsoft.com/office/drawing/2014/main" id="{2D672669-A429-4AFB-9F30-36723BA46085}"/>
              </a:ext>
            </a:extLst>
          </p:cNvPr>
          <p:cNvSpPr txBox="1"/>
          <p:nvPr/>
        </p:nvSpPr>
        <p:spPr>
          <a:xfrm>
            <a:off x="576262" y="1652702"/>
            <a:ext cx="5095875" cy="400110"/>
          </a:xfrm>
          <a:prstGeom prst="rect">
            <a:avLst/>
          </a:prstGeom>
          <a:noFill/>
        </p:spPr>
        <p:txBody>
          <a:bodyPr wrap="square" rtlCol="0">
            <a:spAutoFit/>
          </a:bodyPr>
          <a:lstStyle/>
          <a:p>
            <a:r>
              <a:rPr lang="es-CO" sz="2000" b="1" dirty="0">
                <a:solidFill>
                  <a:srgbClr val="0070C0"/>
                </a:solidFill>
              </a:rPr>
              <a:t>Objetivo General</a:t>
            </a:r>
          </a:p>
        </p:txBody>
      </p:sp>
      <p:sp>
        <p:nvSpPr>
          <p:cNvPr id="5" name="CuadroTexto 4">
            <a:extLst>
              <a:ext uri="{FF2B5EF4-FFF2-40B4-BE49-F238E27FC236}">
                <a16:creationId xmlns:a16="http://schemas.microsoft.com/office/drawing/2014/main" id="{40E4F790-B5B3-47D1-ADE4-F80CFFEC66CD}"/>
              </a:ext>
            </a:extLst>
          </p:cNvPr>
          <p:cNvSpPr txBox="1"/>
          <p:nvPr/>
        </p:nvSpPr>
        <p:spPr>
          <a:xfrm>
            <a:off x="576262" y="2980370"/>
            <a:ext cx="5095875" cy="400110"/>
          </a:xfrm>
          <a:prstGeom prst="rect">
            <a:avLst/>
          </a:prstGeom>
          <a:noFill/>
        </p:spPr>
        <p:txBody>
          <a:bodyPr wrap="square" rtlCol="0">
            <a:spAutoFit/>
          </a:bodyPr>
          <a:lstStyle/>
          <a:p>
            <a:r>
              <a:rPr lang="es-CO" sz="2000" b="1" dirty="0">
                <a:solidFill>
                  <a:srgbClr val="0070C0"/>
                </a:solidFill>
              </a:rPr>
              <a:t>Objetivos Específicos</a:t>
            </a:r>
          </a:p>
        </p:txBody>
      </p:sp>
      <p:sp>
        <p:nvSpPr>
          <p:cNvPr id="6" name="CuadroTexto 5">
            <a:extLst>
              <a:ext uri="{FF2B5EF4-FFF2-40B4-BE49-F238E27FC236}">
                <a16:creationId xmlns:a16="http://schemas.microsoft.com/office/drawing/2014/main" id="{B86E2385-062D-4516-8D1D-812FD802B5B8}"/>
              </a:ext>
            </a:extLst>
          </p:cNvPr>
          <p:cNvSpPr txBox="1"/>
          <p:nvPr/>
        </p:nvSpPr>
        <p:spPr>
          <a:xfrm>
            <a:off x="576262" y="2042304"/>
            <a:ext cx="10510837" cy="707886"/>
          </a:xfrm>
          <a:prstGeom prst="rect">
            <a:avLst/>
          </a:prstGeom>
          <a:noFill/>
        </p:spPr>
        <p:txBody>
          <a:bodyPr wrap="square" rtlCol="0">
            <a:spAutoFit/>
          </a:bodyPr>
          <a:lstStyle/>
          <a:p>
            <a:r>
              <a:rPr lang="es-CO" sz="2000" dirty="0"/>
              <a:t>Realizar un estudio de factibilidad para el proyecto de la filial Popayán de la Agencia de Aduanas Colombiana de Aduanas S.A.S.</a:t>
            </a:r>
          </a:p>
        </p:txBody>
      </p:sp>
      <p:sp>
        <p:nvSpPr>
          <p:cNvPr id="7" name="CuadroTexto 6">
            <a:extLst>
              <a:ext uri="{FF2B5EF4-FFF2-40B4-BE49-F238E27FC236}">
                <a16:creationId xmlns:a16="http://schemas.microsoft.com/office/drawing/2014/main" id="{3EB04689-3E52-4F7B-90ED-EAB882AA11DA}"/>
              </a:ext>
            </a:extLst>
          </p:cNvPr>
          <p:cNvSpPr txBox="1"/>
          <p:nvPr/>
        </p:nvSpPr>
        <p:spPr>
          <a:xfrm>
            <a:off x="576262" y="3477521"/>
            <a:ext cx="10510837" cy="2554545"/>
          </a:xfrm>
          <a:prstGeom prst="rect">
            <a:avLst/>
          </a:prstGeom>
          <a:noFill/>
        </p:spPr>
        <p:txBody>
          <a:bodyPr wrap="square" rtlCol="0">
            <a:spAutoFit/>
          </a:bodyPr>
          <a:lstStyle/>
          <a:p>
            <a:pPr marL="342900" indent="-342900">
              <a:buFont typeface="Arial" panose="020B0604020202020204" pitchFamily="34" charset="0"/>
              <a:buChar char="•"/>
            </a:pPr>
            <a:r>
              <a:rPr lang="es-CO" sz="2000" dirty="0"/>
              <a:t>Determinar el mercado al que se va a dirigir la filial de Colombiana de Aduanas S.A.S Nivel en la ciudad de Popayán.</a:t>
            </a:r>
          </a:p>
          <a:p>
            <a:pPr marL="342900" indent="-342900">
              <a:buFont typeface="Arial" panose="020B0604020202020204" pitchFamily="34" charset="0"/>
              <a:buChar char="•"/>
            </a:pPr>
            <a:r>
              <a:rPr lang="es-CO" sz="2000" dirty="0"/>
              <a:t>Analizar cuales son los requerimientos técnicos y operativos para el funcionamiento de la filial de Colombiana de Aduanas S.A.S Nivel I</a:t>
            </a:r>
          </a:p>
          <a:p>
            <a:pPr marL="342900" indent="-342900">
              <a:buFont typeface="Arial" panose="020B0604020202020204" pitchFamily="34" charset="0"/>
              <a:buChar char="•"/>
            </a:pPr>
            <a:r>
              <a:rPr lang="es-CO" sz="2000" dirty="0"/>
              <a:t>Detallar la organización legal y administrativa de la filial Popayán de Colombiana de Aduanas S.A.S Nivel I </a:t>
            </a:r>
          </a:p>
          <a:p>
            <a:pPr marL="342900" indent="-342900">
              <a:buFont typeface="Arial" panose="020B0604020202020204" pitchFamily="34" charset="0"/>
              <a:buChar char="•"/>
            </a:pPr>
            <a:r>
              <a:rPr lang="es-CO" sz="2000" dirty="0"/>
              <a:t>Realizar un estudio financiero para decidir la viabilidad del funcionamiento de la filial Popayán de Colombiana de Aduanas S.A.S Nivel I </a:t>
            </a:r>
          </a:p>
        </p:txBody>
      </p:sp>
    </p:spTree>
    <p:extLst>
      <p:ext uri="{BB962C8B-B14F-4D97-AF65-F5344CB8AC3E}">
        <p14:creationId xmlns:p14="http://schemas.microsoft.com/office/powerpoint/2010/main" val="23982525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4996CE-2CE7-4637-BD4C-FE451A23BC5B}"/>
              </a:ext>
            </a:extLst>
          </p:cNvPr>
          <p:cNvSpPr txBox="1"/>
          <p:nvPr/>
        </p:nvSpPr>
        <p:spPr>
          <a:xfrm>
            <a:off x="1440872" y="1073319"/>
            <a:ext cx="9310255" cy="461665"/>
          </a:xfrm>
          <a:prstGeom prst="rect">
            <a:avLst/>
          </a:prstGeom>
          <a:noFill/>
        </p:spPr>
        <p:txBody>
          <a:bodyPr wrap="square" rtlCol="0">
            <a:spAutoFit/>
          </a:bodyPr>
          <a:lstStyle/>
          <a:p>
            <a:pPr algn="ctr"/>
            <a:r>
              <a:rPr lang="es-CO" sz="2400" b="1" dirty="0">
                <a:solidFill>
                  <a:srgbClr val="0070C0"/>
                </a:solidFill>
              </a:rPr>
              <a:t>METODOLOGÍA</a:t>
            </a:r>
          </a:p>
        </p:txBody>
      </p:sp>
      <p:sp>
        <p:nvSpPr>
          <p:cNvPr id="4" name="CuadroTexto 3">
            <a:extLst>
              <a:ext uri="{FF2B5EF4-FFF2-40B4-BE49-F238E27FC236}">
                <a16:creationId xmlns:a16="http://schemas.microsoft.com/office/drawing/2014/main" id="{F7E4B1A8-AA8A-4AF6-AEE3-B7C7E3018F57}"/>
              </a:ext>
            </a:extLst>
          </p:cNvPr>
          <p:cNvSpPr txBox="1"/>
          <p:nvPr/>
        </p:nvSpPr>
        <p:spPr>
          <a:xfrm>
            <a:off x="562615" y="1923782"/>
            <a:ext cx="10510837" cy="707886"/>
          </a:xfrm>
          <a:prstGeom prst="rect">
            <a:avLst/>
          </a:prstGeom>
          <a:noFill/>
        </p:spPr>
        <p:txBody>
          <a:bodyPr wrap="square" rtlCol="0">
            <a:spAutoFit/>
          </a:bodyPr>
          <a:lstStyle/>
          <a:p>
            <a:pPr algn="just"/>
            <a:r>
              <a:rPr lang="es-CO" sz="2000" dirty="0">
                <a:ea typeface="Calibri" panose="020F0502020204030204" pitchFamily="34" charset="0"/>
              </a:rPr>
              <a:t>El proyecto está basado en un modelo de plan de negocios planteado por el Ministerio de Comercio, Industria y Turismo (</a:t>
            </a:r>
            <a:r>
              <a:rPr lang="es-CO" sz="2000" dirty="0" err="1">
                <a:ea typeface="Calibri" panose="020F0502020204030204" pitchFamily="34" charset="0"/>
              </a:rPr>
              <a:t>Mincit</a:t>
            </a:r>
            <a:r>
              <a:rPr lang="es-CO" sz="2000" dirty="0">
                <a:ea typeface="Calibri" panose="020F0502020204030204" pitchFamily="34" charset="0"/>
              </a:rPr>
              <a:t>) que abarca las etapas definidas a continuación: </a:t>
            </a:r>
            <a:endParaRPr lang="es-CO" sz="2000" dirty="0"/>
          </a:p>
        </p:txBody>
      </p:sp>
      <p:sp>
        <p:nvSpPr>
          <p:cNvPr id="5" name="CuadroTexto 4">
            <a:extLst>
              <a:ext uri="{FF2B5EF4-FFF2-40B4-BE49-F238E27FC236}">
                <a16:creationId xmlns:a16="http://schemas.microsoft.com/office/drawing/2014/main" id="{2EA879E5-4D26-4AFA-B4D3-9F3530B225B0}"/>
              </a:ext>
            </a:extLst>
          </p:cNvPr>
          <p:cNvSpPr txBox="1"/>
          <p:nvPr/>
        </p:nvSpPr>
        <p:spPr>
          <a:xfrm>
            <a:off x="1440872" y="2897636"/>
            <a:ext cx="3147302" cy="1631216"/>
          </a:xfrm>
          <a:prstGeom prst="rect">
            <a:avLst/>
          </a:prstGeom>
          <a:noFill/>
        </p:spPr>
        <p:txBody>
          <a:bodyPr wrap="square" rtlCol="0">
            <a:spAutoFit/>
          </a:bodyPr>
          <a:lstStyle/>
          <a:p>
            <a:pPr marL="342900" indent="-342900" algn="just">
              <a:buFont typeface="Arial" panose="020B0604020202020204" pitchFamily="34" charset="0"/>
              <a:buChar char="•"/>
            </a:pPr>
            <a:r>
              <a:rPr lang="es-CO" sz="2000" dirty="0"/>
              <a:t>Estudio de Mercados</a:t>
            </a:r>
          </a:p>
          <a:p>
            <a:pPr marL="342900" indent="-342900" algn="just">
              <a:buFont typeface="Arial" panose="020B0604020202020204" pitchFamily="34" charset="0"/>
              <a:buChar char="•"/>
            </a:pPr>
            <a:r>
              <a:rPr lang="es-CO" sz="2000" dirty="0"/>
              <a:t>Estudio Técnico</a:t>
            </a:r>
          </a:p>
          <a:p>
            <a:pPr marL="342900" indent="-342900" algn="just">
              <a:buFont typeface="Arial" panose="020B0604020202020204" pitchFamily="34" charset="0"/>
              <a:buChar char="•"/>
            </a:pPr>
            <a:r>
              <a:rPr lang="es-CO" sz="2000" dirty="0"/>
              <a:t>Estudio Legal</a:t>
            </a:r>
          </a:p>
          <a:p>
            <a:pPr marL="342900" indent="-342900" algn="just">
              <a:buFont typeface="Arial" panose="020B0604020202020204" pitchFamily="34" charset="0"/>
              <a:buChar char="•"/>
            </a:pPr>
            <a:r>
              <a:rPr lang="es-CO" sz="2000" dirty="0"/>
              <a:t>Estudio Administrativo</a:t>
            </a:r>
          </a:p>
          <a:p>
            <a:pPr marL="342900" indent="-342900" algn="just">
              <a:buFont typeface="Arial" panose="020B0604020202020204" pitchFamily="34" charset="0"/>
              <a:buChar char="•"/>
            </a:pPr>
            <a:r>
              <a:rPr lang="es-CO" sz="2000" dirty="0"/>
              <a:t>Estudio Financiero</a:t>
            </a:r>
          </a:p>
        </p:txBody>
      </p:sp>
    </p:spTree>
    <p:extLst>
      <p:ext uri="{BB962C8B-B14F-4D97-AF65-F5344CB8AC3E}">
        <p14:creationId xmlns:p14="http://schemas.microsoft.com/office/powerpoint/2010/main" val="186356880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7773" y="2663708"/>
            <a:ext cx="6950942" cy="1015663"/>
          </a:xfrm>
          <a:prstGeom prst="rect">
            <a:avLst/>
          </a:prstGeom>
          <a:noFill/>
        </p:spPr>
        <p:txBody>
          <a:bodyPr wrap="none" rtlCol="0">
            <a:spAutoFit/>
          </a:bodyPr>
          <a:lstStyle/>
          <a:p>
            <a:r>
              <a:rPr lang="es-CO" sz="6000" b="1" i="1" dirty="0">
                <a:solidFill>
                  <a:srgbClr val="0070C0"/>
                </a:solidFill>
                <a:cs typeface="Calibri" panose="020F0502020204030204" pitchFamily="34" charset="0"/>
              </a:rPr>
              <a:t>Estudio de Mercado</a:t>
            </a:r>
          </a:p>
        </p:txBody>
      </p:sp>
      <p:pic>
        <p:nvPicPr>
          <p:cNvPr id="13" name="Imagen 12">
            <a:extLst>
              <a:ext uri="{FF2B5EF4-FFF2-40B4-BE49-F238E27FC236}">
                <a16:creationId xmlns:a16="http://schemas.microsoft.com/office/drawing/2014/main" id="{D6607B32-C93F-4693-A3FF-46519BA95E9C}"/>
              </a:ext>
            </a:extLst>
          </p:cNvPr>
          <p:cNvPicPr>
            <a:picLocks noChangeAspect="1"/>
          </p:cNvPicPr>
          <p:nvPr/>
        </p:nvPicPr>
        <p:blipFill>
          <a:blip r:embed="rId2"/>
          <a:stretch>
            <a:fillRect/>
          </a:stretch>
        </p:blipFill>
        <p:spPr>
          <a:xfrm>
            <a:off x="8429766" y="2209952"/>
            <a:ext cx="2438095" cy="2438095"/>
          </a:xfrm>
          <a:prstGeom prst="rect">
            <a:avLst/>
          </a:prstGeom>
        </p:spPr>
      </p:pic>
    </p:spTree>
    <p:extLst>
      <p:ext uri="{BB962C8B-B14F-4D97-AF65-F5344CB8AC3E}">
        <p14:creationId xmlns:p14="http://schemas.microsoft.com/office/powerpoint/2010/main" val="176377089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p:cNvSpPr txBox="1"/>
          <p:nvPr/>
        </p:nvSpPr>
        <p:spPr>
          <a:xfrm>
            <a:off x="1900537" y="1030155"/>
            <a:ext cx="7729540" cy="461665"/>
          </a:xfrm>
          <a:prstGeom prst="rect">
            <a:avLst/>
          </a:prstGeom>
          <a:noFill/>
        </p:spPr>
        <p:txBody>
          <a:bodyPr wrap="square" rtlCol="0">
            <a:spAutoFit/>
          </a:bodyPr>
          <a:lstStyle/>
          <a:p>
            <a:pPr algn="ctr"/>
            <a:r>
              <a:rPr lang="es-ES" sz="2400" b="1" dirty="0">
                <a:solidFill>
                  <a:srgbClr val="0070C0"/>
                </a:solidFill>
              </a:rPr>
              <a:t>Análisis DOFA</a:t>
            </a:r>
          </a:p>
        </p:txBody>
      </p:sp>
      <p:graphicFrame>
        <p:nvGraphicFramePr>
          <p:cNvPr id="2" name="Tabla 2">
            <a:extLst>
              <a:ext uri="{FF2B5EF4-FFF2-40B4-BE49-F238E27FC236}">
                <a16:creationId xmlns:a16="http://schemas.microsoft.com/office/drawing/2014/main" id="{455ED9DA-84C3-44D6-827F-E6B12F72861E}"/>
              </a:ext>
            </a:extLst>
          </p:cNvPr>
          <p:cNvGraphicFramePr>
            <a:graphicFrameLocks noGrp="1"/>
          </p:cNvGraphicFramePr>
          <p:nvPr>
            <p:extLst>
              <p:ext uri="{D42A27DB-BD31-4B8C-83A1-F6EECF244321}">
                <p14:modId xmlns:p14="http://schemas.microsoft.com/office/powerpoint/2010/main" val="2092349830"/>
              </p:ext>
            </p:extLst>
          </p:nvPr>
        </p:nvGraphicFramePr>
        <p:xfrm>
          <a:off x="1701307" y="1605216"/>
          <a:ext cx="8128000" cy="446532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067664159"/>
                    </a:ext>
                  </a:extLst>
                </a:gridCol>
                <a:gridCol w="4064000">
                  <a:extLst>
                    <a:ext uri="{9D8B030D-6E8A-4147-A177-3AD203B41FA5}">
                      <a16:colId xmlns:a16="http://schemas.microsoft.com/office/drawing/2014/main" val="1732594996"/>
                    </a:ext>
                  </a:extLst>
                </a:gridCol>
              </a:tblGrid>
              <a:tr h="370840">
                <a:tc gridSpan="2">
                  <a:txBody>
                    <a:bodyPr/>
                    <a:lstStyle/>
                    <a:p>
                      <a:pPr algn="ctr"/>
                      <a:r>
                        <a:rPr lang="es-CO" sz="1800" dirty="0"/>
                        <a:t>ANALISIS DOFA</a:t>
                      </a:r>
                    </a:p>
                  </a:txBody>
                  <a:tcPr>
                    <a:solidFill>
                      <a:srgbClr val="0070C0"/>
                    </a:solidFill>
                  </a:tcPr>
                </a:tc>
                <a:tc hMerge="1">
                  <a:txBody>
                    <a:bodyPr/>
                    <a:lstStyle/>
                    <a:p>
                      <a:endParaRPr lang="es-CO"/>
                    </a:p>
                  </a:txBody>
                  <a:tcPr/>
                </a:tc>
                <a:extLst>
                  <a:ext uri="{0D108BD9-81ED-4DB2-BD59-A6C34878D82A}">
                    <a16:rowId xmlns:a16="http://schemas.microsoft.com/office/drawing/2014/main" val="1231386755"/>
                  </a:ext>
                </a:extLst>
              </a:tr>
              <a:tr h="370840">
                <a:tc>
                  <a:txBody>
                    <a:bodyPr/>
                    <a:lstStyle/>
                    <a:p>
                      <a:pPr algn="ctr"/>
                      <a:r>
                        <a:rPr lang="es-CO" sz="1600" b="1" dirty="0">
                          <a:solidFill>
                            <a:schemeClr val="bg1"/>
                          </a:solidFill>
                        </a:rPr>
                        <a:t>DEBILIDADES</a:t>
                      </a:r>
                    </a:p>
                  </a:txBody>
                  <a:tcPr>
                    <a:lnR w="12700" cap="flat" cmpd="sng" algn="ctr">
                      <a:solidFill>
                        <a:schemeClr val="tx1"/>
                      </a:solidFill>
                      <a:prstDash val="solid"/>
                      <a:round/>
                      <a:headEnd type="none" w="med" len="med"/>
                      <a:tailEnd type="none" w="med" len="med"/>
                    </a:lnR>
                    <a:solidFill>
                      <a:srgbClr val="00B0F0"/>
                    </a:solidFill>
                  </a:tcPr>
                </a:tc>
                <a:tc>
                  <a:txBody>
                    <a:bodyPr/>
                    <a:lstStyle/>
                    <a:p>
                      <a:pPr algn="ctr"/>
                      <a:r>
                        <a:rPr lang="es-CO" sz="1600" b="1" dirty="0">
                          <a:solidFill>
                            <a:schemeClr val="bg1"/>
                          </a:solidFill>
                        </a:rPr>
                        <a:t>OPORTUNIDADES</a:t>
                      </a:r>
                    </a:p>
                  </a:txBody>
                  <a:tcPr>
                    <a:lnL w="12700" cap="flat" cmpd="sng" algn="ctr">
                      <a:solidFill>
                        <a:schemeClr val="tx1"/>
                      </a:solidFill>
                      <a:prstDash val="solid"/>
                      <a:round/>
                      <a:headEnd type="none" w="med" len="med"/>
                      <a:tailEnd type="none" w="med" len="med"/>
                    </a:lnL>
                    <a:solidFill>
                      <a:srgbClr val="00B0F0"/>
                    </a:solidFill>
                  </a:tcPr>
                </a:tc>
                <a:extLst>
                  <a:ext uri="{0D108BD9-81ED-4DB2-BD59-A6C34878D82A}">
                    <a16:rowId xmlns:a16="http://schemas.microsoft.com/office/drawing/2014/main" val="2656700023"/>
                  </a:ext>
                </a:extLst>
              </a:tr>
              <a:tr h="370840">
                <a:tc>
                  <a:txBody>
                    <a:bodyPr/>
                    <a:lstStyle/>
                    <a:p>
                      <a:pPr marL="342900" indent="-342900">
                        <a:buAutoNum type="arabicPeriod"/>
                      </a:pPr>
                      <a:r>
                        <a:rPr lang="es-CO" sz="1600" dirty="0"/>
                        <a:t>Reciente ingreso al mercado local</a:t>
                      </a:r>
                    </a:p>
                    <a:p>
                      <a:pPr marL="342900" indent="-342900">
                        <a:buAutoNum type="arabicPeriod"/>
                      </a:pPr>
                      <a:r>
                        <a:rPr lang="es-CO" sz="1600" dirty="0"/>
                        <a:t>Poco reconocimiento de la agencia por su reciente ingreso al mercado</a:t>
                      </a:r>
                    </a:p>
                  </a:txBody>
                  <a:tcPr anchor="ctr">
                    <a:lnR w="12700" cap="flat" cmpd="sng" algn="ctr">
                      <a:solidFill>
                        <a:schemeClr val="tx1"/>
                      </a:solidFill>
                      <a:prstDash val="solid"/>
                      <a:round/>
                      <a:headEnd type="none" w="med" len="med"/>
                      <a:tailEnd type="none" w="med" len="med"/>
                    </a:lnR>
                  </a:tcPr>
                </a:tc>
                <a:tc>
                  <a:txBody>
                    <a:bodyPr/>
                    <a:lstStyle/>
                    <a:p>
                      <a:pPr marL="342900" indent="-342900">
                        <a:buAutoNum type="arabicPeriod"/>
                      </a:pPr>
                      <a:r>
                        <a:rPr lang="es-CO" sz="1600" dirty="0"/>
                        <a:t>Es la primera agencia aduanal en el mercado</a:t>
                      </a:r>
                    </a:p>
                    <a:p>
                      <a:pPr marL="342900" indent="-342900">
                        <a:buAutoNum type="arabicPeriod"/>
                      </a:pPr>
                      <a:r>
                        <a:rPr lang="es-CO" sz="1600" dirty="0"/>
                        <a:t>El potencial productivo de los empresarios y microempresarios del mercado</a:t>
                      </a:r>
                    </a:p>
                    <a:p>
                      <a:pPr marL="342900" indent="-342900">
                        <a:buAutoNum type="arabicPeriod"/>
                      </a:pPr>
                      <a:endParaRPr lang="es-CO" sz="1600" dirty="0"/>
                    </a:p>
                  </a:txBody>
                  <a:tcPr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88433689"/>
                  </a:ext>
                </a:extLst>
              </a:tr>
              <a:tr h="370840">
                <a:tc>
                  <a:txBody>
                    <a:bodyPr/>
                    <a:lstStyle/>
                    <a:p>
                      <a:pPr algn="ctr"/>
                      <a:r>
                        <a:rPr lang="es-CO" sz="1600" b="1" dirty="0">
                          <a:solidFill>
                            <a:schemeClr val="bg1"/>
                          </a:solidFill>
                        </a:rPr>
                        <a:t>FORTALEZAS</a:t>
                      </a:r>
                    </a:p>
                  </a:txBody>
                  <a:tcPr>
                    <a:lnR w="12700" cap="flat" cmpd="sng" algn="ctr">
                      <a:solidFill>
                        <a:schemeClr val="tx1"/>
                      </a:solidFill>
                      <a:prstDash val="solid"/>
                      <a:round/>
                      <a:headEnd type="none" w="med" len="med"/>
                      <a:tailEnd type="none" w="med" len="med"/>
                    </a:lnR>
                    <a:solidFill>
                      <a:srgbClr val="00B0F0"/>
                    </a:solidFill>
                  </a:tcPr>
                </a:tc>
                <a:tc>
                  <a:txBody>
                    <a:bodyPr/>
                    <a:lstStyle/>
                    <a:p>
                      <a:pPr algn="ctr"/>
                      <a:r>
                        <a:rPr lang="es-CO" sz="1600" b="1" dirty="0">
                          <a:solidFill>
                            <a:schemeClr val="bg1"/>
                          </a:solidFill>
                        </a:rPr>
                        <a:t>AMENAZAS</a:t>
                      </a:r>
                    </a:p>
                  </a:txBody>
                  <a:tcPr>
                    <a:lnL w="12700" cap="flat" cmpd="sng" algn="ctr">
                      <a:solidFill>
                        <a:schemeClr val="tx1"/>
                      </a:solidFill>
                      <a:prstDash val="solid"/>
                      <a:round/>
                      <a:headEnd type="none" w="med" len="med"/>
                      <a:tailEnd type="none" w="med" len="med"/>
                    </a:lnL>
                    <a:solidFill>
                      <a:srgbClr val="00B0F0"/>
                    </a:solidFill>
                  </a:tcPr>
                </a:tc>
                <a:extLst>
                  <a:ext uri="{0D108BD9-81ED-4DB2-BD59-A6C34878D82A}">
                    <a16:rowId xmlns:a16="http://schemas.microsoft.com/office/drawing/2014/main" val="3679470893"/>
                  </a:ext>
                </a:extLst>
              </a:tr>
              <a:tr h="370840">
                <a:tc>
                  <a:txBody>
                    <a:bodyPr/>
                    <a:lstStyle/>
                    <a:p>
                      <a:pPr marL="342900" indent="-342900">
                        <a:buAutoNum type="arabicPeriod"/>
                      </a:pPr>
                      <a:r>
                        <a:rPr lang="es-CO" sz="1600" dirty="0"/>
                        <a:t>Acompañamiento total a los clientes que deseen adquirir los servicios de la agencia</a:t>
                      </a:r>
                    </a:p>
                    <a:p>
                      <a:pPr marL="342900" indent="-342900">
                        <a:buAutoNum type="arabicPeriod"/>
                      </a:pPr>
                      <a:r>
                        <a:rPr lang="es-CO" sz="1600" dirty="0"/>
                        <a:t>Certificaciones internacionales de la agencia</a:t>
                      </a:r>
                    </a:p>
                    <a:p>
                      <a:pPr marL="342900" indent="-342900">
                        <a:buAutoNum type="arabicPeriod"/>
                      </a:pPr>
                      <a:r>
                        <a:rPr lang="es-CO" sz="1600" dirty="0"/>
                        <a:t>Educar a los empresarios en temas afines a los servicios de la agencia</a:t>
                      </a:r>
                    </a:p>
                    <a:p>
                      <a:pPr marL="342900" indent="-342900">
                        <a:buAutoNum type="arabicPeriod"/>
                      </a:pPr>
                      <a:r>
                        <a:rPr lang="es-CO" sz="1600" dirty="0"/>
                        <a:t>Logística organizada de la empresa</a:t>
                      </a:r>
                    </a:p>
                    <a:p>
                      <a:pPr marL="342900" indent="-342900">
                        <a:buAutoNum type="arabicPeriod"/>
                      </a:pPr>
                      <a:r>
                        <a:rPr lang="es-CO" sz="1600" dirty="0"/>
                        <a:t>Alianzas Estratégicas</a:t>
                      </a:r>
                    </a:p>
                  </a:txBody>
                  <a:tcPr>
                    <a:lnR w="12700" cap="flat" cmpd="sng" algn="ctr">
                      <a:solidFill>
                        <a:schemeClr val="tx1"/>
                      </a:solidFill>
                      <a:prstDash val="solid"/>
                      <a:round/>
                      <a:headEnd type="none" w="med" len="med"/>
                      <a:tailEnd type="none" w="med" len="med"/>
                    </a:lnR>
                  </a:tcPr>
                </a:tc>
                <a:tc>
                  <a:txBody>
                    <a:bodyPr/>
                    <a:lstStyle/>
                    <a:p>
                      <a:pPr marL="342900" indent="-342900">
                        <a:buAutoNum type="arabicPeriod"/>
                      </a:pPr>
                      <a:r>
                        <a:rPr lang="es-CO" sz="1600" dirty="0"/>
                        <a:t>Aparición de otras agencias aduanales cercanas al mercado segmentado</a:t>
                      </a:r>
                    </a:p>
                    <a:p>
                      <a:pPr marL="342900" indent="-342900">
                        <a:buAutoNum type="arabicPeriod"/>
                      </a:pPr>
                      <a:r>
                        <a:rPr lang="es-CO" sz="1600" dirty="0"/>
                        <a:t>Temor de los clientes a internacionalizarse por falta de información y conocimiento</a:t>
                      </a:r>
                    </a:p>
                    <a:p>
                      <a:pPr marL="342900" indent="-342900">
                        <a:buAutoNum type="arabicPeriod"/>
                      </a:pPr>
                      <a:r>
                        <a:rPr lang="es-CO" sz="1600" dirty="0"/>
                        <a:t>Afiliación de clientes a otras agencias  aduanales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31558206"/>
                  </a:ext>
                </a:extLst>
              </a:tr>
            </a:tbl>
          </a:graphicData>
        </a:graphic>
      </p:graphicFrame>
    </p:spTree>
    <p:extLst>
      <p:ext uri="{BB962C8B-B14F-4D97-AF65-F5344CB8AC3E}">
        <p14:creationId xmlns:p14="http://schemas.microsoft.com/office/powerpoint/2010/main" val="247760922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10696</TotalTime>
  <Words>1733</Words>
  <Application>Microsoft Office PowerPoint</Application>
  <PresentationFormat>Panorámica</PresentationFormat>
  <Paragraphs>526</Paragraphs>
  <Slides>45</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Arial</vt:lpstr>
      <vt:lpstr>Calibri</vt:lpstr>
      <vt:lpstr>Cambria Math</vt:lpstr>
      <vt:lpstr>Franklin Gothic Medium</vt:lpstr>
      <vt:lpstr>Gill Sans MT</vt:lpstr>
      <vt:lpstr>Symbol</vt:lpstr>
      <vt:lpstr>Wingdings</vt:lpstr>
      <vt:lpstr>Wingdings 3</vt:lpstr>
      <vt:lpstr>Origen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JUAN CARLOS</cp:lastModifiedBy>
  <cp:revision>279</cp:revision>
  <dcterms:created xsi:type="dcterms:W3CDTF">2011-08-11T23:17:08Z</dcterms:created>
  <dcterms:modified xsi:type="dcterms:W3CDTF">2019-10-01T16:53:06Z</dcterms:modified>
</cp:coreProperties>
</file>