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6" r:id="rId3"/>
    <p:sldId id="278" r:id="rId4"/>
    <p:sldId id="294" r:id="rId5"/>
    <p:sldId id="279" r:id="rId6"/>
    <p:sldId id="282" r:id="rId7"/>
    <p:sldId id="295" r:id="rId8"/>
    <p:sldId id="296" r:id="rId9"/>
    <p:sldId id="297" r:id="rId10"/>
    <p:sldId id="298" r:id="rId11"/>
    <p:sldId id="299" r:id="rId12"/>
    <p:sldId id="300" r:id="rId13"/>
    <p:sldId id="301" r:id="rId14"/>
    <p:sldId id="290" r:id="rId15"/>
    <p:sldId id="291" r:id="rId16"/>
    <p:sldId id="302" r:id="rId17"/>
    <p:sldId id="303" r:id="rId18"/>
    <p:sldId id="305" r:id="rId19"/>
    <p:sldId id="309" r:id="rId20"/>
    <p:sldId id="306" r:id="rId21"/>
    <p:sldId id="307" r:id="rId22"/>
    <p:sldId id="311" r:id="rId23"/>
    <p:sldId id="312" r:id="rId24"/>
    <p:sldId id="308" r:id="rId25"/>
    <p:sldId id="304" r:id="rId26"/>
    <p:sldId id="293" r:id="rId27"/>
    <p:sldId id="313" r:id="rId28"/>
    <p:sldId id="316" r:id="rId29"/>
    <p:sldId id="318" r:id="rId30"/>
    <p:sldId id="319" r:id="rId31"/>
    <p:sldId id="320" r:id="rId32"/>
    <p:sldId id="321" r:id="rId33"/>
    <p:sldId id="258"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evaluación Programa Ademagro" initials="APA" lastIdx="1" clrIdx="0">
    <p:extLst>
      <p:ext uri="{19B8F6BF-5375-455C-9EA6-DF929625EA0E}">
        <p15:presenceInfo xmlns:p15="http://schemas.microsoft.com/office/powerpoint/2012/main" xmlns="" userId="Autoevaluación Programa Ademag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3" d="100"/>
          <a:sy n="83" d="100"/>
        </p:scale>
        <p:origin x="-12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76E14-8FAE-427F-9F18-FA565FA4AF07}" type="datetimeFigureOut">
              <a:rPr lang="es-CO" smtClean="0"/>
              <a:t>28/11/2018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63BED-7717-468B-97D7-C5C815276F0A}" type="slidenum">
              <a:rPr lang="es-CO" smtClean="0"/>
              <a:t>‹Nº›</a:t>
            </a:fld>
            <a:endParaRPr lang="es-CO"/>
          </a:p>
        </p:txBody>
      </p:sp>
    </p:spTree>
    <p:extLst>
      <p:ext uri="{BB962C8B-B14F-4D97-AF65-F5344CB8AC3E}">
        <p14:creationId xmlns:p14="http://schemas.microsoft.com/office/powerpoint/2010/main" val="419478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28/11/2018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4951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28/11/2018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6410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28/11/2018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7683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EE6B32A-1F3E-465C-909A-F0BA1511EED9}" type="datetimeFigureOut">
              <a:rPr lang="es-CO" smtClean="0"/>
              <a:t>28/11/2018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40591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EE6B32A-1F3E-465C-909A-F0BA1511EED9}" type="datetimeFigureOut">
              <a:rPr lang="es-CO" smtClean="0"/>
              <a:t>28/11/2018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96277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EE6B32A-1F3E-465C-909A-F0BA1511EED9}" type="datetimeFigureOut">
              <a:rPr lang="es-CO" smtClean="0"/>
              <a:t>28/11/2018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325418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EE6B32A-1F3E-465C-909A-F0BA1511EED9}" type="datetimeFigureOut">
              <a:rPr lang="es-CO" smtClean="0"/>
              <a:t>28/11/2018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62896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EE6B32A-1F3E-465C-909A-F0BA1511EED9}" type="datetimeFigureOut">
              <a:rPr lang="es-CO" smtClean="0"/>
              <a:t>28/11/2018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56720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E6B32A-1F3E-465C-909A-F0BA1511EED9}" type="datetimeFigureOut">
              <a:rPr lang="es-CO" smtClean="0"/>
              <a:t>28/11/2018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208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28/11/2018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235696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EE6B32A-1F3E-465C-909A-F0BA1511EED9}" type="datetimeFigureOut">
              <a:rPr lang="es-CO" smtClean="0"/>
              <a:t>28/11/2018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3DACCA1-1088-4C86-96DE-9D6EDC88D547}" type="slidenum">
              <a:rPr lang="es-CO" smtClean="0"/>
              <a:t>‹Nº›</a:t>
            </a:fld>
            <a:endParaRPr lang="es-CO"/>
          </a:p>
        </p:txBody>
      </p:sp>
    </p:spTree>
    <p:extLst>
      <p:ext uri="{BB962C8B-B14F-4D97-AF65-F5344CB8AC3E}">
        <p14:creationId xmlns:p14="http://schemas.microsoft.com/office/powerpoint/2010/main" val="194178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6B32A-1F3E-465C-909A-F0BA1511EED9}" type="datetimeFigureOut">
              <a:rPr lang="es-CO" smtClean="0"/>
              <a:t>28/11/2018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ACCA1-1088-4C86-96DE-9D6EDC88D547}" type="slidenum">
              <a:rPr lang="es-CO" smtClean="0"/>
              <a:t>‹Nº›</a:t>
            </a:fld>
            <a:endParaRPr lang="es-CO"/>
          </a:p>
        </p:txBody>
      </p:sp>
    </p:spTree>
    <p:extLst>
      <p:ext uri="{BB962C8B-B14F-4D97-AF65-F5344CB8AC3E}">
        <p14:creationId xmlns:p14="http://schemas.microsoft.com/office/powerpoint/2010/main" val="395146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lombia.unfpa.org/es/publications/estado-de-la-poblaci%C3%B3n-mundial-2017-7" TargetMode="External"/><Relationship Id="rId2" Type="http://schemas.openxmlformats.org/officeDocument/2006/relationships/hyperlink" Target="https://repository.upb.edu.co/bitstream/handle/20.500.11912/1435/Ariculo%20publicable.pdf?sequence=2&amp;isAllowed=y" TargetMode="External"/><Relationship Id="rId1" Type="http://schemas.openxmlformats.org/officeDocument/2006/relationships/slideLayout" Target="../slideLayouts/slideLayout2.xml"/><Relationship Id="rId4" Type="http://schemas.openxmlformats.org/officeDocument/2006/relationships/hyperlink" Target="https://www.dane.gov.co/index.php/estadisticas-por-tema/agropecuario/censo-nacional-agropecuario-20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94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CONTEXTUALIZACION DEL DESARROLLO RURAL EN COLOMBIA</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idx="1"/>
          </p:nvPr>
        </p:nvSpPr>
        <p:spPr/>
        <p:txBody>
          <a:bodyPr/>
          <a:lstStyle/>
          <a:p>
            <a:pPr marL="0" indent="0" algn="just">
              <a:buNone/>
            </a:pPr>
            <a:endParaRPr lang="es-CO" dirty="0" smtClean="0">
              <a:latin typeface="Arial" panose="020B0604020202020204" pitchFamily="34" charset="0"/>
              <a:cs typeface="Arial" panose="020B0604020202020204" pitchFamily="34" charset="0"/>
            </a:endParaRPr>
          </a:p>
          <a:p>
            <a:pPr marL="0" indent="0" algn="just">
              <a:buNone/>
            </a:pPr>
            <a:r>
              <a:rPr lang="es-CO" dirty="0" smtClean="0">
                <a:latin typeface="Arial" panose="020B0604020202020204" pitchFamily="34" charset="0"/>
                <a:cs typeface="Arial" panose="020B0604020202020204" pitchFamily="34" charset="0"/>
              </a:rPr>
              <a:t>Es </a:t>
            </a:r>
            <a:r>
              <a:rPr lang="es-CO" dirty="0">
                <a:latin typeface="Arial" panose="020B0604020202020204" pitchFamily="34" charset="0"/>
                <a:cs typeface="Arial" panose="020B0604020202020204" pitchFamily="34" charset="0"/>
              </a:rPr>
              <a:t>importante entender la nueva concepción del desarrollo rural, que considera asuntos como: la diversidad y las particularidades de cada zona; la participación y la corresponsabilidad de la población en la determinación del desarrollo rural; la integración de los diferentes subsectores presentes en cada zona y la descentralización de la toma de decisiones y las competencias a un nivel más local </a:t>
            </a:r>
          </a:p>
        </p:txBody>
      </p:sp>
    </p:spTree>
    <p:extLst>
      <p:ext uri="{BB962C8B-B14F-4D97-AF65-F5344CB8AC3E}">
        <p14:creationId xmlns:p14="http://schemas.microsoft.com/office/powerpoint/2010/main" val="71339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PROBLEMÁTICA EN LOS PROCESOS DE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idx="1"/>
          </p:nvPr>
        </p:nvSpPr>
        <p:spPr/>
        <p:txBody>
          <a:bodyPr/>
          <a:lstStyle/>
          <a:p>
            <a:pPr marL="0" indent="0" algn="just">
              <a:buNone/>
            </a:pPr>
            <a:endParaRPr lang="es-CO" dirty="0" smtClean="0">
              <a:latin typeface="Arial" panose="020B0604020202020204" pitchFamily="34" charset="0"/>
              <a:cs typeface="Arial" panose="020B0604020202020204" pitchFamily="34" charset="0"/>
            </a:endParaRPr>
          </a:p>
          <a:p>
            <a:pPr marL="0" indent="0" algn="just">
              <a:buNone/>
            </a:pPr>
            <a:endParaRPr lang="es-CO" dirty="0">
              <a:latin typeface="Arial" panose="020B0604020202020204" pitchFamily="34" charset="0"/>
              <a:cs typeface="Arial" panose="020B0604020202020204" pitchFamily="34" charset="0"/>
            </a:endParaRPr>
          </a:p>
          <a:p>
            <a:pPr marL="0" indent="0" algn="just">
              <a:buNone/>
            </a:pP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problema más frecuente es el individualismo, la desconfianza y la falta de asociaciones de productores, además los manejos productivos inadecuados y la falta de tecnologías modernas entre los productores, la resistencia al cambio y a la adopción de </a:t>
            </a:r>
            <a:r>
              <a:rPr lang="es-CO" dirty="0" smtClean="0">
                <a:latin typeface="Arial" panose="020B0604020202020204" pitchFamily="34" charset="0"/>
                <a:cs typeface="Arial" panose="020B0604020202020204" pitchFamily="34" charset="0"/>
              </a:rPr>
              <a:t>tecnologías.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9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PROBLEMÁTICA EN LOS PROCESOS DE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idx="1"/>
          </p:nvPr>
        </p:nvSpPr>
        <p:spPr/>
        <p:txBody>
          <a:bodyPr/>
          <a:lstStyle/>
          <a:p>
            <a:pPr marL="0" indent="0" algn="just">
              <a:buNone/>
            </a:pP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problema en el  sector agropecuario se debe al  bajo crecimiento de sus actividades, ocasionado por diversas causas como son: el bajo desarrollo de capacidades técnico-productivas y empresariales; la innovación tecnológica insuficiente en el sector rural;  los bajos niveles de productividad de las unidades económicas rurales; el acceso limitado a mercados de productos agropecuarios; el insuficiente financiamiento para las actividades agropecuarias; el patrimonio fito-zoosanitario desfavorable; y el alto nivel de riesgo de la actividad agropecuaria </a:t>
            </a:r>
          </a:p>
        </p:txBody>
      </p:sp>
    </p:spTree>
    <p:extLst>
      <p:ext uri="{BB962C8B-B14F-4D97-AF65-F5344CB8AC3E}">
        <p14:creationId xmlns:p14="http://schemas.microsoft.com/office/powerpoint/2010/main" val="306175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85000" lnSpcReduction="20000"/>
          </a:bodyPr>
          <a:lstStyle/>
          <a:p>
            <a:pPr marL="0" indent="0" algn="just">
              <a:buNone/>
            </a:pPr>
            <a:r>
              <a:rPr lang="es-CO" dirty="0">
                <a:latin typeface="Arial" panose="020B0604020202020204" pitchFamily="34" charset="0"/>
                <a:cs typeface="Arial" panose="020B0604020202020204" pitchFamily="34" charset="0"/>
              </a:rPr>
              <a:t>La innovación es básicamente un proceso social que se desarrolla en un ambiente interactivo e inmerso en un contexto social, cultural, institucional y </a:t>
            </a:r>
            <a:r>
              <a:rPr lang="es-CO" dirty="0" smtClean="0">
                <a:latin typeface="Arial" panose="020B0604020202020204" pitchFamily="34" charset="0"/>
                <a:cs typeface="Arial" panose="020B0604020202020204" pitchFamily="34" charset="0"/>
              </a:rPr>
              <a:t>territorial, </a:t>
            </a:r>
            <a:r>
              <a:rPr lang="es-CO" dirty="0">
                <a:latin typeface="Arial" panose="020B0604020202020204" pitchFamily="34" charset="0"/>
                <a:cs typeface="Arial" panose="020B0604020202020204" pitchFamily="34" charset="0"/>
              </a:rPr>
              <a:t>orientado a organizar y dirigir los recursos disponibles, tanto humanos, técnicos y económicos, con el objetivo de aumentar la creación de nuevos conocimientos, generar ideas que permitan obtener nuevos productos, procesos y servicios o mejorar los existentes, y transferir esas mismas ideas a las fases de fabricación y </a:t>
            </a:r>
            <a:r>
              <a:rPr lang="es-CO" dirty="0" smtClean="0">
                <a:latin typeface="Arial" panose="020B0604020202020204" pitchFamily="34" charset="0"/>
                <a:cs typeface="Arial" panose="020B0604020202020204" pitchFamily="34" charset="0"/>
              </a:rPr>
              <a:t>comercialización</a:t>
            </a:r>
          </a:p>
          <a:p>
            <a:pPr marL="0" indent="0" algn="just">
              <a:buNone/>
            </a:pPr>
            <a:endParaRPr lang="es-CO" dirty="0">
              <a:latin typeface="Arial" panose="020B0604020202020204" pitchFamily="34" charset="0"/>
              <a:cs typeface="Arial" panose="020B0604020202020204" pitchFamily="34" charset="0"/>
            </a:endParaRPr>
          </a:p>
          <a:p>
            <a:pPr marL="0" indent="0" algn="just">
              <a:buNone/>
            </a:pPr>
            <a:endParaRPr lang="es-CO" dirty="0">
              <a:latin typeface="Arial" panose="020B0604020202020204" pitchFamily="34" charset="0"/>
              <a:cs typeface="Arial" panose="020B0604020202020204" pitchFamily="34" charset="0"/>
            </a:endParaRPr>
          </a:p>
        </p:txBody>
      </p:sp>
      <p:pic>
        <p:nvPicPr>
          <p:cNvPr id="6" name="Marcador de contenid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81087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sz="half" idx="1"/>
          </p:nvPr>
        </p:nvSpPr>
        <p:spPr/>
        <p:txBody>
          <a:bodyPr/>
          <a:lstStyle/>
          <a:p>
            <a:pPr marL="0" indent="0" algn="just">
              <a:buNone/>
            </a:pPr>
            <a:r>
              <a:rPr lang="es-CO" dirty="0">
                <a:latin typeface="Arial" panose="020B0604020202020204" pitchFamily="34" charset="0"/>
                <a:cs typeface="Arial" panose="020B0604020202020204" pitchFamily="34" charset="0"/>
              </a:rPr>
              <a:t>De otra manera, desde la perspectiva del enfoque de sistema, la innovación (generación, intercambio y uso del conocimiento) se da a partir de la interacción entre los actores que participan en un medio, y bajo este enfoque el proceso de innovación puede ser considerado como una red </a:t>
            </a: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825625"/>
            <a:ext cx="5048307" cy="4372414"/>
          </a:xfrm>
        </p:spPr>
      </p:pic>
    </p:spTree>
    <p:extLst>
      <p:ext uri="{BB962C8B-B14F-4D97-AF65-F5344CB8AC3E}">
        <p14:creationId xmlns:p14="http://schemas.microsoft.com/office/powerpoint/2010/main" val="85385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77500" lnSpcReduction="20000"/>
          </a:bodyPr>
          <a:lstStyle/>
          <a:p>
            <a:pPr marL="0" indent="0" algn="just">
              <a:buNone/>
            </a:pPr>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a </a:t>
            </a:r>
            <a:r>
              <a:rPr lang="es-CO" dirty="0">
                <a:latin typeface="Arial" panose="020B0604020202020204" pitchFamily="34" charset="0"/>
                <a:cs typeface="Arial" panose="020B0604020202020204" pitchFamily="34" charset="0"/>
              </a:rPr>
              <a:t>ley de innovación agropecuaria 1876 de dic 2017 genera un nuevo marco institucional para planificar, integrar y ejecutar tres temas que han estado desarticulados, y que, por lo tanto, han generado bajo impacto en innovación y mejoras en la productividad del sector entre los cuales tenemos la investigación y el desarrollo tecnológico, integrar los temas de formación y de capacitación para la innovación agropecuaria, la creación del Subsistema de Extensión Agropecuaria, que busca atender a los más pequeños, pobres, vulnerables, a los más necesitados. Es un servicio de extensión que se basa en las particularidades del territorio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085" y="1825625"/>
            <a:ext cx="5217177" cy="3974284"/>
          </a:xfrm>
        </p:spPr>
      </p:pic>
    </p:spTree>
    <p:extLst>
      <p:ext uri="{BB962C8B-B14F-4D97-AF65-F5344CB8AC3E}">
        <p14:creationId xmlns:p14="http://schemas.microsoft.com/office/powerpoint/2010/main" val="174855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85000" lnSpcReduction="20000"/>
          </a:bodyPr>
          <a:lstStyle/>
          <a:p>
            <a:pPr marL="0" indent="0" algn="just">
              <a:buNone/>
            </a:pPr>
            <a:r>
              <a:rPr lang="es-CO" dirty="0">
                <a:latin typeface="Arial" panose="020B0604020202020204" pitchFamily="34" charset="0"/>
                <a:cs typeface="Arial" panose="020B0604020202020204" pitchFamily="34" charset="0"/>
              </a:rPr>
              <a:t>La innovación es básicamente un proceso social que se desarrolla en un ambiente interactivo e inmerso en un contexto social, cultural, institucional y </a:t>
            </a:r>
            <a:r>
              <a:rPr lang="es-CO" dirty="0" smtClean="0">
                <a:latin typeface="Arial" panose="020B0604020202020204" pitchFamily="34" charset="0"/>
                <a:cs typeface="Arial" panose="020B0604020202020204" pitchFamily="34" charset="0"/>
              </a:rPr>
              <a:t>territorial, </a:t>
            </a:r>
            <a:r>
              <a:rPr lang="es-CO" dirty="0">
                <a:latin typeface="Arial" panose="020B0604020202020204" pitchFamily="34" charset="0"/>
                <a:cs typeface="Arial" panose="020B0604020202020204" pitchFamily="34" charset="0"/>
              </a:rPr>
              <a:t>orientado a organizar y dirigir los recursos disponibles, tanto humanos, técnicos y económicos, con el objetivo de aumentar la creación de nuevos conocimientos, generar ideas que permitan obtener nuevos productos, procesos y servicios o mejorar los existentes, y transferir esas mismas ideas a las fases de fabricación y </a:t>
            </a:r>
            <a:r>
              <a:rPr lang="es-CO" dirty="0" smtClean="0">
                <a:latin typeface="Arial" panose="020B0604020202020204" pitchFamily="34" charset="0"/>
                <a:cs typeface="Arial" panose="020B0604020202020204" pitchFamily="34" charset="0"/>
              </a:rPr>
              <a:t>comercialización</a:t>
            </a:r>
          </a:p>
          <a:p>
            <a:pPr marL="0" indent="0" algn="just">
              <a:buNone/>
            </a:pPr>
            <a:endParaRPr lang="es-CO" dirty="0">
              <a:latin typeface="Arial" panose="020B0604020202020204" pitchFamily="34" charset="0"/>
              <a:cs typeface="Arial" panose="020B0604020202020204" pitchFamily="34" charset="0"/>
            </a:endParaRPr>
          </a:p>
          <a:p>
            <a:pPr marL="0" indent="0" algn="just">
              <a:buNone/>
            </a:pPr>
            <a:endParaRPr lang="es-CO" dirty="0">
              <a:latin typeface="Arial" panose="020B0604020202020204" pitchFamily="34" charset="0"/>
              <a:cs typeface="Arial" panose="020B0604020202020204" pitchFamily="34" charset="0"/>
            </a:endParaRPr>
          </a:p>
        </p:txBody>
      </p:sp>
      <p:pic>
        <p:nvPicPr>
          <p:cNvPr id="6" name="Marcador de contenid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400752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lgn="just">
              <a:buNone/>
            </a:pPr>
            <a:r>
              <a:rPr lang="es-CO" dirty="0">
                <a:latin typeface="Arial" panose="020B0604020202020204" pitchFamily="34" charset="0"/>
                <a:cs typeface="Arial" panose="020B0604020202020204" pitchFamily="34" charset="0"/>
              </a:rPr>
              <a:t>las ONG y las organizaciones campesinas concentran el 69% de las instituciones prestadoras de este servicio, y si a esto se suma otro 10% de empresas privadas, se encuentra que la Asistencia Técnica AT está siendo prestada principalmente por organizaciones no gubernamentales o privadas. En contraste con el hecho de que solo el 10% esté representado por las UMATA, a pesar de que para el productor siguen siendo el referente más cercano para este tipo de asesoría</a:t>
            </a:r>
          </a:p>
        </p:txBody>
      </p:sp>
    </p:spTree>
    <p:extLst>
      <p:ext uri="{BB962C8B-B14F-4D97-AF65-F5344CB8AC3E}">
        <p14:creationId xmlns:p14="http://schemas.microsoft.com/office/powerpoint/2010/main" val="426191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Marcador de contenido 11"/>
          <p:cNvSpPr>
            <a:spLocks noGrp="1"/>
          </p:cNvSpPr>
          <p:nvPr>
            <p:ph idx="1"/>
          </p:nvPr>
        </p:nvSpPr>
        <p:spPr/>
        <p:txBody>
          <a:bodyPr/>
          <a:lstStyle/>
          <a:p>
            <a:pPr marL="0" indent="0" algn="just">
              <a:buNone/>
            </a:pPr>
            <a:r>
              <a:rPr lang="es-CO" dirty="0">
                <a:latin typeface="Arial" panose="020B0604020202020204" pitchFamily="34" charset="0"/>
                <a:cs typeface="Arial" panose="020B0604020202020204" pitchFamily="34" charset="0"/>
              </a:rPr>
              <a:t>E</a:t>
            </a:r>
            <a:r>
              <a:rPr lang="es-CO" dirty="0" smtClean="0">
                <a:latin typeface="Arial" panose="020B0604020202020204" pitchFamily="34" charset="0"/>
                <a:cs typeface="Arial" panose="020B0604020202020204" pitchFamily="34" charset="0"/>
              </a:rPr>
              <a:t>s </a:t>
            </a:r>
            <a:r>
              <a:rPr lang="es-CO" dirty="0">
                <a:latin typeface="Arial" panose="020B0604020202020204" pitchFamily="34" charset="0"/>
                <a:cs typeface="Arial" panose="020B0604020202020204" pitchFamily="34" charset="0"/>
              </a:rPr>
              <a:t>necesario potenciar la adopción de tecnología e innovaciones con base en la capacidad de interacción de campesino a campesino, a través del intercambio de sus conocimientos, proceso fundamentado en aspectos como el desarrollo de relaciones de confianza, la organización territorial rural, las redes, las estructuras sociales y las formas de flujo del conocimiento, los cuales tienen relación directa con las dinámicas de interacción </a:t>
            </a:r>
            <a:r>
              <a:rPr lang="es-CO" dirty="0" smtClean="0">
                <a:latin typeface="Arial" panose="020B0604020202020204" pitchFamily="34" charset="0"/>
                <a:cs typeface="Arial" panose="020B0604020202020204" pitchFamily="34" charset="0"/>
              </a:rPr>
              <a:t>local</a:t>
            </a:r>
          </a:p>
          <a:p>
            <a:pPr marL="0" indent="0" algn="just">
              <a:buNone/>
            </a:pP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11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727" y="2416630"/>
            <a:ext cx="3860074" cy="348002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416630"/>
            <a:ext cx="6096000" cy="3480025"/>
          </a:xfrm>
          <a:prstGeom prst="rect">
            <a:avLst/>
          </a:prstGeom>
        </p:spPr>
      </p:pic>
    </p:spTree>
    <p:extLst>
      <p:ext uri="{BB962C8B-B14F-4D97-AF65-F5344CB8AC3E}">
        <p14:creationId xmlns:p14="http://schemas.microsoft.com/office/powerpoint/2010/main" val="219649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48435" y="601181"/>
            <a:ext cx="7772400" cy="1470025"/>
          </a:xfrm>
        </p:spPr>
        <p:txBody>
          <a:bodyPr>
            <a:no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PARA EL DESARROLLO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895600" y="2554941"/>
            <a:ext cx="6400800" cy="2996952"/>
          </a:xfrm>
        </p:spPr>
        <p:txBody>
          <a:bodyPr>
            <a:normAutofit fontScale="32500" lnSpcReduction="20000"/>
          </a:bodyPr>
          <a:lstStyle/>
          <a:p>
            <a:endParaRPr lang="es-CO" dirty="0" smtClean="0">
              <a:solidFill>
                <a:srgbClr val="002060"/>
              </a:solidFill>
              <a:latin typeface="Arial" panose="020B0604020202020204" pitchFamily="34" charset="0"/>
              <a:cs typeface="Arial" panose="020B0604020202020204" pitchFamily="34" charset="0"/>
            </a:endParaRPr>
          </a:p>
          <a:p>
            <a:r>
              <a:rPr lang="es-CO" sz="3400" b="1" dirty="0" smtClean="0">
                <a:solidFill>
                  <a:srgbClr val="002060"/>
                </a:solidFill>
                <a:latin typeface="Arial" panose="020B0604020202020204" pitchFamily="34" charset="0"/>
                <a:cs typeface="Arial" panose="020B0604020202020204" pitchFamily="34" charset="0"/>
              </a:rPr>
              <a:t>Maritza Yolanda Volverás S</a:t>
            </a:r>
          </a:p>
          <a:p>
            <a:r>
              <a:rPr lang="es-CO" sz="3400" b="1" dirty="0" smtClean="0">
                <a:solidFill>
                  <a:srgbClr val="002060"/>
                </a:solidFill>
                <a:latin typeface="Arial" panose="020B0604020202020204" pitchFamily="34" charset="0"/>
                <a:cs typeface="Arial" panose="020B0604020202020204" pitchFamily="34" charset="0"/>
              </a:rPr>
              <a:t>Héctor Hugo Quiñonez </a:t>
            </a:r>
            <a:endParaRPr lang="es-CO" sz="3400" b="1" dirty="0">
              <a:solidFill>
                <a:srgbClr val="002060"/>
              </a:solidFill>
              <a:latin typeface="Arial" panose="020B0604020202020204" pitchFamily="34" charset="0"/>
              <a:cs typeface="Arial" panose="020B0604020202020204" pitchFamily="34" charset="0"/>
            </a:endParaRPr>
          </a:p>
          <a:p>
            <a:endParaRPr lang="es-CO" b="1" dirty="0" smtClean="0">
              <a:solidFill>
                <a:srgbClr val="002060"/>
              </a:solidFill>
              <a:latin typeface="Arial" panose="020B0604020202020204" pitchFamily="34" charset="0"/>
              <a:cs typeface="Arial" panose="020B0604020202020204" pitchFamily="34" charset="0"/>
            </a:endParaRPr>
          </a:p>
          <a:p>
            <a:endParaRPr lang="es-CO" b="1" dirty="0">
              <a:solidFill>
                <a:srgbClr val="002060"/>
              </a:solidFill>
              <a:latin typeface="Arial" panose="020B0604020202020204" pitchFamily="34" charset="0"/>
              <a:cs typeface="Arial" panose="020B0604020202020204" pitchFamily="34" charset="0"/>
            </a:endParaRPr>
          </a:p>
          <a:p>
            <a:endParaRPr lang="es-CO" b="1" dirty="0" smtClean="0">
              <a:solidFill>
                <a:srgbClr val="002060"/>
              </a:solidFill>
              <a:latin typeface="Arial" panose="020B0604020202020204" pitchFamily="34" charset="0"/>
              <a:cs typeface="Arial" panose="020B0604020202020204" pitchFamily="34" charset="0"/>
            </a:endParaRPr>
          </a:p>
          <a:p>
            <a:r>
              <a:rPr lang="es-CO" b="1" dirty="0" smtClean="0">
                <a:solidFill>
                  <a:srgbClr val="002060"/>
                </a:solidFill>
                <a:latin typeface="Arial" panose="020B0604020202020204" pitchFamily="34" charset="0"/>
                <a:cs typeface="Arial" panose="020B0604020202020204" pitchFamily="34" charset="0"/>
              </a:rPr>
              <a:t>Ingeniera. Concepción Hurtado Chantre</a:t>
            </a:r>
          </a:p>
          <a:p>
            <a:r>
              <a:rPr lang="es-CO" b="1" dirty="0" smtClean="0">
                <a:solidFill>
                  <a:srgbClr val="002060"/>
                </a:solidFill>
                <a:latin typeface="Arial" panose="020B0604020202020204" pitchFamily="34" charset="0"/>
                <a:cs typeface="Arial" panose="020B0604020202020204" pitchFamily="34" charset="0"/>
              </a:rPr>
              <a:t>TUTOR</a:t>
            </a:r>
          </a:p>
          <a:p>
            <a:endParaRPr lang="es-CO" b="1" dirty="0" smtClean="0">
              <a:solidFill>
                <a:srgbClr val="002060"/>
              </a:solidFill>
              <a:latin typeface="Arial" panose="020B0604020202020204" pitchFamily="34" charset="0"/>
              <a:cs typeface="Arial" panose="020B0604020202020204" pitchFamily="34" charset="0"/>
            </a:endParaRPr>
          </a:p>
          <a:p>
            <a:endParaRPr lang="es-CO" b="1" dirty="0" smtClean="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FUNDACIÓN UNIVERSITARIA DE POPAYÁN</a:t>
            </a:r>
            <a:endParaRPr lang="es-CO"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FACULTAD DE CIENCIAS ADMINISTRATIVAS Y CONTABLES</a:t>
            </a:r>
            <a:endParaRPr lang="es-CO" b="1" dirty="0">
              <a:solidFill>
                <a:srgbClr val="002060"/>
              </a:solidFill>
              <a:latin typeface="Arial" panose="020B0604020202020204" pitchFamily="34" charset="0"/>
              <a:cs typeface="Arial" panose="020B0604020202020204" pitchFamily="34" charset="0"/>
            </a:endParaRPr>
          </a:p>
          <a:p>
            <a:r>
              <a:rPr lang="es-ES" b="1" dirty="0">
                <a:solidFill>
                  <a:srgbClr val="002060"/>
                </a:solidFill>
                <a:latin typeface="Arial" panose="020B0604020202020204" pitchFamily="34" charset="0"/>
                <a:cs typeface="Arial" panose="020B0604020202020204" pitchFamily="34" charset="0"/>
              </a:rPr>
              <a:t>ADMINISTRACIÓN DE EMPRESAS AGROPECUARIAS</a:t>
            </a:r>
            <a:endParaRPr lang="es-CO"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76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buNone/>
            </a:pPr>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as </a:t>
            </a:r>
            <a:r>
              <a:rPr lang="es-CO" dirty="0">
                <a:latin typeface="Arial" panose="020B0604020202020204" pitchFamily="34" charset="0"/>
                <a:cs typeface="Arial" panose="020B0604020202020204" pitchFamily="34" charset="0"/>
              </a:rPr>
              <a:t>universidades tienen baja representación, solo 4% de las organizaciones pertenecen a este perfil, situación que es el reflejo de lo que se encuentra en los pensum que tienen programas académicos vinculados con el sector agropecuario, enfocado principalmente en la formación de profesionales con fortalezas técnicas dejando de lado la formación complementaria que le permita a un profesional del sector agropecuario estar en capacidad de brindar el acompañamiento técnico </a:t>
            </a:r>
            <a:r>
              <a:rPr lang="es-CO" dirty="0" smtClean="0">
                <a:latin typeface="Arial" panose="020B0604020202020204" pitchFamily="34" charset="0"/>
                <a:cs typeface="Arial" panose="020B0604020202020204" pitchFamily="34" charset="0"/>
              </a:rPr>
              <a:t>integral</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13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REDES DE INNOVACIÓN Y EXTENSIÓN RURAL</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838200" y="1580606"/>
            <a:ext cx="5181600" cy="4596357"/>
          </a:xfrm>
        </p:spPr>
        <p:txBody>
          <a:bodyPr>
            <a:normAutofit lnSpcReduction="10000"/>
          </a:bodyPr>
          <a:lstStyle/>
          <a:p>
            <a:pPr marL="0" indent="0" algn="just">
              <a:buNone/>
            </a:pPr>
            <a:r>
              <a:rPr lang="es-CO" dirty="0">
                <a:latin typeface="Arial" panose="020B0604020202020204" pitchFamily="34" charset="0"/>
                <a:cs typeface="Arial" panose="020B0604020202020204" pitchFamily="34" charset="0"/>
              </a:rPr>
              <a:t>las TIC en el sector agropecuario juegan un rol importante, reducen costos en la obtención de información, aumentan ingresos económicos de los productores rurales, contribuyen en la creación de redes de colaboración y alianzas empresariales, facilitan el aprendizaje y la capacitación mejorando la productividad y reduciendo los riesgos</a:t>
            </a:r>
          </a:p>
          <a:p>
            <a:pPr marL="0" indent="0" algn="just">
              <a:buNone/>
            </a:pPr>
            <a:endParaRPr lang="es-CO" dirty="0">
              <a:latin typeface="Arial" panose="020B0604020202020204" pitchFamily="34" charset="0"/>
              <a:cs typeface="Arial" panose="020B0604020202020204" pitchFamily="34" charset="0"/>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690688"/>
            <a:ext cx="5181600" cy="3251036"/>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914" y="3683726"/>
            <a:ext cx="2906487" cy="2060643"/>
          </a:xfrm>
          <a:prstGeom prst="rect">
            <a:avLst/>
          </a:prstGeom>
        </p:spPr>
      </p:pic>
    </p:spTree>
    <p:extLst>
      <p:ext uri="{BB962C8B-B14F-4D97-AF65-F5344CB8AC3E}">
        <p14:creationId xmlns:p14="http://schemas.microsoft.com/office/powerpoint/2010/main" val="21070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ASOCIATIVIDAD Y COOPETATIVISMO COMO ESTRATEGIA DE TRABAJO EN RED</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a:bodyPr>
          <a:lstStyle/>
          <a:p>
            <a:pPr marL="0" indent="0" algn="just">
              <a:buNone/>
            </a:pPr>
            <a:r>
              <a:rPr lang="es-CO" dirty="0">
                <a:latin typeface="Arial" panose="020B0604020202020204" pitchFamily="34" charset="0"/>
                <a:cs typeface="Arial" panose="020B0604020202020204" pitchFamily="34" charset="0"/>
              </a:rPr>
              <a:t>La asociatividad se define como «una estrategia resultado de una cooperación o coalición de empresas y/o personas en función de un objetivo en común, en la que cada participante mantiene independencia jurídica y gerencial» </a:t>
            </a:r>
          </a:p>
          <a:p>
            <a:pPr marL="0" indent="0" algn="just">
              <a:buNone/>
            </a:pPr>
            <a:endParaRPr lang="es-CO" dirty="0">
              <a:latin typeface="Arial" panose="020B0604020202020204" pitchFamily="34" charset="0"/>
              <a:cs typeface="Arial" panose="020B0604020202020204" pitchFamily="34" charset="0"/>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901537"/>
            <a:ext cx="5549153" cy="3506486"/>
          </a:xfrm>
        </p:spPr>
      </p:pic>
    </p:spTree>
    <p:extLst>
      <p:ext uri="{BB962C8B-B14F-4D97-AF65-F5344CB8AC3E}">
        <p14:creationId xmlns:p14="http://schemas.microsoft.com/office/powerpoint/2010/main" val="271258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ASOCIATIVIDAD Y COOPERATIVISMO COMO ESTRATEGIA DE TRABAJO EN RED</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92500" lnSpcReduction="20000"/>
          </a:bodyPr>
          <a:lstStyle/>
          <a:p>
            <a:pPr marL="0" indent="0" algn="just">
              <a:buNone/>
            </a:pPr>
            <a:r>
              <a:rPr lang="es-CO" dirty="0">
                <a:latin typeface="Arial" panose="020B0604020202020204" pitchFamily="34" charset="0"/>
                <a:cs typeface="Arial" panose="020B0604020202020204" pitchFamily="34" charset="0"/>
              </a:rPr>
              <a:t>las cooperativas por su naturaleza, no generan utilidades, sino excedentes y están autorizadas a beneficiar a sus socios con precios bajos para los insumos o servicios que ofrecen, sin buscar obtener utilidades. Si se genera un excedente, la cooperativa puede distribuirlo entre los asociados y dejar un monto porcentualmente minoritario para la reserva cooperativa. </a:t>
            </a:r>
            <a:r>
              <a:rPr lang="es-CO" dirty="0"/>
              <a:t/>
            </a:r>
            <a:br>
              <a:rPr lang="es-CO" dirty="0"/>
            </a:br>
            <a:endParaRPr lang="es-CO" dirty="0">
              <a:latin typeface="Arial" panose="020B0604020202020204" pitchFamily="34" charset="0"/>
              <a:cs typeface="Arial" panose="020B0604020202020204" pitchFamily="34" charset="0"/>
            </a:endParaRPr>
          </a:p>
        </p:txBody>
      </p:sp>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6112" y="1825625"/>
            <a:ext cx="5207688" cy="3556865"/>
          </a:xfrm>
        </p:spPr>
      </p:pic>
    </p:spTree>
    <p:extLst>
      <p:ext uri="{BB962C8B-B14F-4D97-AF65-F5344CB8AC3E}">
        <p14:creationId xmlns:p14="http://schemas.microsoft.com/office/powerpoint/2010/main" val="393577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ASOCIATIVIDAD Y COOPERATIVISMO COMO ESTRATEGIA DE TRABAJO EN RED</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lgn="just">
              <a:buNone/>
            </a:pPr>
            <a:r>
              <a:rPr lang="es-CO" dirty="0">
                <a:latin typeface="Arial" panose="020B0604020202020204" pitchFamily="34" charset="0"/>
                <a:cs typeface="Arial" panose="020B0604020202020204" pitchFamily="34" charset="0"/>
              </a:rPr>
              <a:t>E</a:t>
            </a:r>
            <a:r>
              <a:rPr lang="es-CO" dirty="0" smtClean="0">
                <a:latin typeface="Arial" panose="020B0604020202020204" pitchFamily="34" charset="0"/>
                <a:cs typeface="Arial" panose="020B0604020202020204" pitchFamily="34" charset="0"/>
              </a:rPr>
              <a:t>l </a:t>
            </a:r>
            <a:r>
              <a:rPr lang="es-CO" dirty="0">
                <a:latin typeface="Arial" panose="020B0604020202020204" pitchFamily="34" charset="0"/>
                <a:cs typeface="Arial" panose="020B0604020202020204" pitchFamily="34" charset="0"/>
              </a:rPr>
              <a:t>caso más exitoso de asociatividad en el país se presenta en la región de Antioquia. En Medellín se destaca el proyecto Medellín: Ciudad clúster. El objetivo de esta iniciativa es dar apoyo y fortalecimiento desde su creación hasta su expansión a las empresas que pertenecen a los cinco clústeres estratégicos de la ciudad: energía eléctrica, construcción, turismo de negocios, ferias y convenciones y servicios de medicina y odontología</a:t>
            </a:r>
          </a:p>
        </p:txBody>
      </p:sp>
    </p:spTree>
    <p:extLst>
      <p:ext uri="{BB962C8B-B14F-4D97-AF65-F5344CB8AC3E}">
        <p14:creationId xmlns:p14="http://schemas.microsoft.com/office/powerpoint/2010/main" val="145899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ASOCIATIVIDAD Y COOPERATIVISMO COMO ESTRATEGIA DE TRABAJO EN RED</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buNone/>
            </a:pPr>
            <a:endParaRPr lang="es-CO" dirty="0" smtClean="0">
              <a:latin typeface="Arial" panose="020B0604020202020204" pitchFamily="34" charset="0"/>
              <a:cs typeface="Arial" panose="020B0604020202020204" pitchFamily="34" charset="0"/>
            </a:endParaRPr>
          </a:p>
          <a:p>
            <a:pPr marL="0" indent="0" algn="just">
              <a:buNone/>
            </a:pPr>
            <a:r>
              <a:rPr lang="es-CO" dirty="0" smtClean="0">
                <a:latin typeface="Arial" panose="020B0604020202020204" pitchFamily="34" charset="0"/>
                <a:cs typeface="Arial" panose="020B0604020202020204" pitchFamily="34" charset="0"/>
              </a:rPr>
              <a:t>Otro </a:t>
            </a:r>
            <a:r>
              <a:rPr lang="es-CO" dirty="0">
                <a:latin typeface="Arial" panose="020B0604020202020204" pitchFamily="34" charset="0"/>
                <a:cs typeface="Arial" panose="020B0604020202020204" pitchFamily="34" charset="0"/>
              </a:rPr>
              <a:t>caso exitoso como la Cooperativa UNILAC (La Unión, Antioquia): Que dedica desde su creación (2007), a prestar el servicio de centro de acopio de leche, con capacidad actual de 47 mil litros diarios, en el cual se realizan labores de análisis, enfriamiento y envío del producto al cliente.</a:t>
            </a:r>
          </a:p>
        </p:txBody>
      </p:sp>
    </p:spTree>
    <p:extLst>
      <p:ext uri="{BB962C8B-B14F-4D97-AF65-F5344CB8AC3E}">
        <p14:creationId xmlns:p14="http://schemas.microsoft.com/office/powerpoint/2010/main" val="162274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ASOCIATIVIDAD Y COOPERATIVISMO COMO ESTRATEGIA DE TRABAJO EN RED</a:t>
            </a:r>
          </a:p>
        </p:txBody>
      </p:sp>
      <p:sp>
        <p:nvSpPr>
          <p:cNvPr id="3" name="Marcador de contenido 2"/>
          <p:cNvSpPr>
            <a:spLocks noGrp="1"/>
          </p:cNvSpPr>
          <p:nvPr>
            <p:ph idx="1"/>
          </p:nvPr>
        </p:nvSpPr>
        <p:spPr/>
        <p:txBody>
          <a:bodyPr/>
          <a:lstStyle/>
          <a:p>
            <a:pPr marL="0" indent="0" algn="just">
              <a:buNone/>
            </a:pPr>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os </a:t>
            </a:r>
            <a:r>
              <a:rPr lang="es-CO" dirty="0">
                <a:latin typeface="Arial" panose="020B0604020202020204" pitchFamily="34" charset="0"/>
                <a:cs typeface="Arial" panose="020B0604020202020204" pitchFamily="34" charset="0"/>
              </a:rPr>
              <a:t>problemas que afrontan las empresas agrícolas en pequeña y mediana escala para sobrevivir y desarrollarse en condiciones competitivas y de asociatividad provienen del hecho de que los mercados de financiación, asistencia técnica y de productos fallan cuando las mencionadas empresas gestionan o se enfrentan a esos mercados en forma individual o independiente </a:t>
            </a:r>
          </a:p>
        </p:txBody>
      </p:sp>
    </p:spTree>
    <p:extLst>
      <p:ext uri="{BB962C8B-B14F-4D97-AF65-F5344CB8AC3E}">
        <p14:creationId xmlns:p14="http://schemas.microsoft.com/office/powerpoint/2010/main" val="186779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p>
        </p:txBody>
      </p:sp>
      <p:sp>
        <p:nvSpPr>
          <p:cNvPr id="3" name="Marcador de contenido 2"/>
          <p:cNvSpPr>
            <a:spLocks noGrp="1"/>
          </p:cNvSpPr>
          <p:nvPr>
            <p:ph idx="1"/>
          </p:nvPr>
        </p:nvSpPr>
        <p:spPr/>
        <p:txBody>
          <a:bodyPr>
            <a:normAutofit fontScale="85000" lnSpcReduction="10000"/>
          </a:bodyPr>
          <a:lstStyle/>
          <a:p>
            <a:r>
              <a:rPr lang="es-CO" dirty="0">
                <a:latin typeface="Arial" panose="020B0604020202020204" pitchFamily="34" charset="0"/>
                <a:cs typeface="Arial" panose="020B0604020202020204" pitchFamily="34" charset="0"/>
              </a:rPr>
              <a:t>En este mundo globalizado la mejor manera de innovar se basa en informarse, educarse, e invertir, en las capacidades de las personas para mantenerse constantemente competitivo; mediante el buen uso de las TIC, donde se encuentra una oportunidad para desarrollar y poner en marcha ideas innovadoras, que generen un impacto económico, social, político, ambiental y cultural dentro de la población rural. </a:t>
            </a:r>
          </a:p>
          <a:p>
            <a:r>
              <a:rPr lang="es-CO" dirty="0">
                <a:latin typeface="Arial" panose="020B0604020202020204" pitchFamily="34" charset="0"/>
                <a:cs typeface="Arial" panose="020B0604020202020204" pitchFamily="34" charset="0"/>
              </a:rPr>
              <a:t>En algunos casos los pequeños productores no tienen la capacidad de abastecer los mercados regionales o nacionales de manera individual, por esta razón se ven marcadas las oportunidades del sector rural mediante procesos de asociatividad y cooperativismo, esta  forma de ayudarse y apoyarse entre productores, a su vez les permite crecer como persona, ser más equitativos, mejorar las capacidades de autogestión, educación, empoderamiento, y a su vez fortalece el desarrollo económico y social de las familias involucradas en los procesos.</a:t>
            </a:r>
          </a:p>
          <a:p>
            <a:pPr marL="0" indent="0">
              <a:buNone/>
            </a:pPr>
            <a:endParaRPr lang="es-CO" dirty="0"/>
          </a:p>
        </p:txBody>
      </p:sp>
    </p:spTree>
    <p:extLst>
      <p:ext uri="{BB962C8B-B14F-4D97-AF65-F5344CB8AC3E}">
        <p14:creationId xmlns:p14="http://schemas.microsoft.com/office/powerpoint/2010/main" val="226091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p>
        </p:txBody>
      </p:sp>
      <p:sp>
        <p:nvSpPr>
          <p:cNvPr id="3" name="Marcador de contenido 2"/>
          <p:cNvSpPr>
            <a:spLocks noGrp="1"/>
          </p:cNvSpPr>
          <p:nvPr>
            <p:ph idx="1"/>
          </p:nvPr>
        </p:nvSpPr>
        <p:spPr/>
        <p:txBody>
          <a:bodyPr>
            <a:normAutofit/>
          </a:bodyPr>
          <a:lstStyle/>
          <a:p>
            <a:pPr marL="0" indent="0">
              <a:buNone/>
            </a:pPr>
            <a:r>
              <a:rPr lang="es-CO" dirty="0" smtClean="0">
                <a:latin typeface="Arial" panose="020B0604020202020204" pitchFamily="34" charset="0"/>
                <a:cs typeface="Arial" panose="020B0604020202020204" pitchFamily="34" charset="0"/>
              </a:rPr>
              <a:t>En cuanto a las redes de innovación, estas permiten analizar todos los papeles que generan procesos de aprendizaje y evaluación para los productores, las empresas y organizaciones del sector agropecuario, generando alternativas de solución mediante el uso apropiado de conocimientos, logrando estimular la interacción local y la competitividad, apoyados desde la asistencia técnica y la extensión rural.</a:t>
            </a:r>
          </a:p>
          <a:p>
            <a:pPr marL="0" indent="0">
              <a:buNone/>
            </a:pPr>
            <a:endParaRPr lang="es-CO" dirty="0"/>
          </a:p>
        </p:txBody>
      </p:sp>
    </p:spTree>
    <p:extLst>
      <p:ext uri="{BB962C8B-B14F-4D97-AF65-F5344CB8AC3E}">
        <p14:creationId xmlns:p14="http://schemas.microsoft.com/office/powerpoint/2010/main" val="1997929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38200" y="93519"/>
            <a:ext cx="10515600" cy="1350817"/>
          </a:xfrm>
        </p:spPr>
        <p:txBody>
          <a:bodyPr>
            <a:norm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REFERENCIAS BIBLIOGRÁFICAS</a:t>
            </a:r>
          </a:p>
        </p:txBody>
      </p:sp>
      <p:sp>
        <p:nvSpPr>
          <p:cNvPr id="3" name="Marcador de contenido 2"/>
          <p:cNvSpPr>
            <a:spLocks noGrp="1"/>
          </p:cNvSpPr>
          <p:nvPr>
            <p:ph idx="1"/>
          </p:nvPr>
        </p:nvSpPr>
        <p:spPr>
          <a:xfrm>
            <a:off x="301336" y="1143000"/>
            <a:ext cx="11135591" cy="5351318"/>
          </a:xfrm>
        </p:spPr>
        <p:txBody>
          <a:bodyPr>
            <a:normAutofit fontScale="55000" lnSpcReduction="20000"/>
          </a:bodyPr>
          <a:lstStyle/>
          <a:p>
            <a:r>
              <a:rPr lang="es-CO" dirty="0"/>
              <a:t>[1] </a:t>
            </a:r>
            <a:r>
              <a:rPr lang="es-CO" dirty="0" err="1"/>
              <a:t>Pabletic</a:t>
            </a:r>
            <a:r>
              <a:rPr lang="es-CO" dirty="0"/>
              <a:t> F., &amp; Reyes C. (2013) Cooperativismo como herramienta del desarrollo territorial rural: experiencias concretas, desafíos y aprendizajes. Revista Cooperativismo y Desarrollo. 1(2): 1-12)</a:t>
            </a:r>
          </a:p>
          <a:p>
            <a:r>
              <a:rPr lang="es-CO" dirty="0"/>
              <a:t>[2] </a:t>
            </a:r>
            <a:r>
              <a:rPr lang="es-CO" dirty="0" err="1"/>
              <a:t>Amézaga</a:t>
            </a:r>
            <a:r>
              <a:rPr lang="es-CO" dirty="0"/>
              <a:t> C, Rodríguez D, Núñez M &amp; Herrera D. (2013), Orientaciones Estratégicas para el Fortalecimiento de la Gestión Asociativa. Instituto Interamericano de Cooperación para la Agricultura (IICA).3-10. Obtenido de http://repiica.iica.int/docs/B3246e/B3246e.pdf</a:t>
            </a:r>
          </a:p>
          <a:p>
            <a:r>
              <a:rPr lang="es-CO" dirty="0"/>
              <a:t>[3] Buendía I, &amp; Martínez A, (2014) Desarrollo territorial rural y cooperativas: un análisis desde las políticas públicas. Cuadernos de Desarrollo Rural - revistas científicas Javeriana. 41-45.</a:t>
            </a:r>
          </a:p>
          <a:p>
            <a:r>
              <a:rPr lang="es-CO" dirty="0"/>
              <a:t>[4] </a:t>
            </a:r>
            <a:r>
              <a:rPr lang="es-CO" dirty="0" err="1"/>
              <a:t>Rodriguez</a:t>
            </a:r>
            <a:r>
              <a:rPr lang="es-CO" dirty="0"/>
              <a:t> F, S. L., &amp; Gómez M, A. (2014). Regalías para la ciencia, la tecnología y la innovación en Colombia: retos y consideraciones. Cartagena de Indias. </a:t>
            </a:r>
          </a:p>
          <a:p>
            <a:r>
              <a:rPr lang="es-CO" dirty="0"/>
              <a:t>[5] Álzate L. M., &amp; Giraldo J. J. (2013) Modelo de gestión para mejorar la productividad para la globalización de las PYMES del sector agrícola de Antioquia. Obtenido de </a:t>
            </a:r>
            <a:r>
              <a:rPr lang="es-CO" u="sng" dirty="0">
                <a:hlinkClick r:id="rId2"/>
              </a:rPr>
              <a:t>https://repository.upb.edu.co/bitstream/handle/20.500.11912/1435/Ariculo%20publicable.pdf?sequence=2&amp;isAllowed=y</a:t>
            </a:r>
            <a:r>
              <a:rPr lang="es-CO" dirty="0"/>
              <a:t> 29-32</a:t>
            </a:r>
          </a:p>
          <a:p>
            <a:r>
              <a:rPr lang="es-CO" dirty="0"/>
              <a:t>[6] Rodríguez E. H., Ramírez G, C. J., Restrepo B, L.F., (2016) Nuevas tendencias de la extensión rural para el desarrollo de capacidades de autogestión. </a:t>
            </a:r>
            <a:r>
              <a:rPr lang="es-CO" dirty="0" err="1"/>
              <a:t>Corpoica</a:t>
            </a:r>
            <a:r>
              <a:rPr lang="es-CO" dirty="0"/>
              <a:t> </a:t>
            </a:r>
            <a:r>
              <a:rPr lang="es-CO" dirty="0" err="1"/>
              <a:t>Cienc</a:t>
            </a:r>
            <a:r>
              <a:rPr lang="es-CO" dirty="0"/>
              <a:t> </a:t>
            </a:r>
            <a:r>
              <a:rPr lang="es-CO" dirty="0" err="1"/>
              <a:t>Tecnol</a:t>
            </a:r>
            <a:r>
              <a:rPr lang="es-CO" dirty="0"/>
              <a:t> Agropecuaria. 17(1):31-42.</a:t>
            </a:r>
          </a:p>
          <a:p>
            <a:r>
              <a:rPr lang="es-CO" dirty="0"/>
              <a:t>[7] Machado, A. y Botello, S. (2014). La Agricultura Familiar en Colombia. Serie Documentos de Trabajo N° 146. Grupo de Trabajo: Desarrollo con Cohesión Territorial. Programa Cohesión Territorial para el Desarrollo. </a:t>
            </a:r>
            <a:r>
              <a:rPr lang="es-CO" dirty="0" err="1"/>
              <a:t>Rimisp</a:t>
            </a:r>
            <a:r>
              <a:rPr lang="es-CO" dirty="0"/>
              <a:t>, Santiago, Chile.: 25-31</a:t>
            </a:r>
          </a:p>
          <a:p>
            <a:r>
              <a:rPr lang="es-CO" dirty="0"/>
              <a:t>[8] UNFPA. (2017). Estado de la población mundial (2017). Mundos aparte: la salud y derechos sexuales y reproductivos en tiempos de desigualdad. Nueva York: Fondo de Población de las Naciones Unidas. Recuperado de </a:t>
            </a:r>
            <a:r>
              <a:rPr lang="es-CO" u="sng" dirty="0">
                <a:hlinkClick r:id="rId3"/>
              </a:rPr>
              <a:t>http://</a:t>
            </a:r>
            <a:r>
              <a:rPr lang="es-CO" u="sng" dirty="0" smtClean="0">
                <a:hlinkClick r:id="rId3"/>
              </a:rPr>
              <a:t>colombia.unfpa.org/es/publications/estado-de-la-poblaci%C3%B3n-mundial-2017-7</a:t>
            </a:r>
            <a:endParaRPr lang="es-CO" dirty="0"/>
          </a:p>
          <a:p>
            <a:r>
              <a:rPr lang="es-CO" dirty="0"/>
              <a:t>[9] </a:t>
            </a:r>
            <a:r>
              <a:rPr lang="es-CO" dirty="0" err="1"/>
              <a:t>Junguito</a:t>
            </a:r>
            <a:r>
              <a:rPr lang="es-CO" dirty="0"/>
              <a:t>, R., </a:t>
            </a:r>
            <a:r>
              <a:rPr lang="es-CO" dirty="0" err="1"/>
              <a:t>Perfetti</a:t>
            </a:r>
            <a:r>
              <a:rPr lang="es-CO" dirty="0"/>
              <a:t>, J. J., &amp; Becerra, A. (2014). Desarrollo de la Agricultura Colombiana. </a:t>
            </a:r>
            <a:r>
              <a:rPr lang="es-CO" dirty="0" err="1"/>
              <a:t>Bogota</a:t>
            </a:r>
            <a:r>
              <a:rPr lang="es-CO" dirty="0"/>
              <a:t>: La Imprenta Editores S.A. Obtenido de https://www.repository.fedesarrollo.org.co/bitstream/handle/11445/151/CDF_No_48_Marzo_2014.pdf?sequence=3&amp;isAllowed=y.:43-56</a:t>
            </a:r>
          </a:p>
          <a:p>
            <a:r>
              <a:rPr lang="es-CO" dirty="0"/>
              <a:t>[10] Departamento Administrativo Nacional de Estadística. (2018). Censo Nacional Agropecuario 2014. Consultado 2018 oct 28. </a:t>
            </a:r>
            <a:r>
              <a:rPr lang="es-CO" u="sng" dirty="0">
                <a:hlinkClick r:id="rId4"/>
              </a:rPr>
              <a:t>https://www.dane.gov.co/index.php/estadisticas-por-tema/agropecuario/censo-nacional-agropecuario-2014</a:t>
            </a:r>
            <a:r>
              <a:rPr lang="es-CO" dirty="0"/>
              <a:t>.: 37-43</a:t>
            </a:r>
          </a:p>
          <a:p>
            <a:pPr marL="0" indent="0">
              <a:buNone/>
            </a:pP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5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3" name="Marcador de contenido 2"/>
          <p:cNvSpPr>
            <a:spLocks noGrp="1"/>
          </p:cNvSpPr>
          <p:nvPr>
            <p:ph idx="1"/>
          </p:nvPr>
        </p:nvSpPr>
        <p:spPr>
          <a:xfrm>
            <a:off x="636494" y="1368425"/>
            <a:ext cx="10515600" cy="4351338"/>
          </a:xfrm>
        </p:spPr>
        <p:txBody>
          <a:bodyPr>
            <a:normAutofit/>
          </a:bodyPr>
          <a:lstStyle/>
          <a:p>
            <a:pPr marL="0" indent="0" algn="just">
              <a:buNone/>
            </a:pPr>
            <a:r>
              <a:rPr lang="es-CO" dirty="0">
                <a:latin typeface="Arial" panose="020B0604020202020204" pitchFamily="34" charset="0"/>
                <a:cs typeface="Arial" panose="020B0604020202020204" pitchFamily="34" charset="0"/>
              </a:rPr>
              <a:t>El desarrollo rural está enmarcado en temas importantes como son las nuevas políticas sobre el desarrollo rural, redes de innovación, redes sociales, las tecnologías de la información y la comunicación TIC, la asociatividad, el cooperativismo y el enfoque territorial. Éstos en primera medida le permiten al productor rural mejorar la competitividad dentro del sector, logrando también la vinculación de los diferentes actores en los procesos de participación, empoderamiento de la mujer y los jóvenes, consiguiendo el relevo generacional en el campo que disminuye la migración a las ciudades</a:t>
            </a:r>
            <a:r>
              <a:rPr lang="es-CO" dirty="0"/>
              <a:t>. </a:t>
            </a:r>
          </a:p>
          <a:p>
            <a:pPr marL="0" indent="0">
              <a:buNone/>
            </a:pPr>
            <a:endParaRPr lang="es-CO" dirty="0"/>
          </a:p>
        </p:txBody>
      </p:sp>
    </p:spTree>
    <p:extLst>
      <p:ext uri="{BB962C8B-B14F-4D97-AF65-F5344CB8AC3E}">
        <p14:creationId xmlns:p14="http://schemas.microsoft.com/office/powerpoint/2010/main" val="3442849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3682" y="945572"/>
            <a:ext cx="10990118" cy="4790209"/>
          </a:xfrm>
        </p:spPr>
        <p:txBody>
          <a:bodyPr>
            <a:normAutofit fontScale="55000" lnSpcReduction="20000"/>
          </a:bodyPr>
          <a:lstStyle/>
          <a:p>
            <a:r>
              <a:rPr lang="es-CO" dirty="0"/>
              <a:t>[11] </a:t>
            </a:r>
            <a:r>
              <a:rPr lang="es-ES" dirty="0" err="1"/>
              <a:t>Perfetti</a:t>
            </a:r>
            <a:r>
              <a:rPr lang="es-ES" dirty="0"/>
              <a:t>, J. J., </a:t>
            </a:r>
            <a:r>
              <a:rPr lang="es-CO" dirty="0"/>
              <a:t>Balcázar</a:t>
            </a:r>
            <a:r>
              <a:rPr lang="es-ES" dirty="0"/>
              <a:t>, A., &amp; Antonio, H.  (2013). Políticas para el desarrollo de la agricultura en Colombia. Bogotá: La Imprenta Editores S.A.: 27-38</a:t>
            </a:r>
            <a:endParaRPr lang="es-CO" dirty="0"/>
          </a:p>
          <a:p>
            <a:r>
              <a:rPr lang="es-CO" dirty="0"/>
              <a:t>[12] Rodríguez F., </a:t>
            </a:r>
            <a:r>
              <a:rPr lang="es-CO" dirty="0" err="1"/>
              <a:t>Güechá</a:t>
            </a:r>
            <a:r>
              <a:rPr lang="es-CO" dirty="0"/>
              <a:t> F. D., &amp; Sastre G. E. (2017). El rol de los jóvenes en el fomento del desarrollo rural en Colombia [Tesis de pregrado] Universidad Lasalle, Bogotá, Colombia. 7p</a:t>
            </a:r>
          </a:p>
          <a:p>
            <a:r>
              <a:rPr lang="es-CO" dirty="0"/>
              <a:t>[13] Donovan, J., &amp; </a:t>
            </a:r>
            <a:r>
              <a:rPr lang="es-CO" dirty="0" err="1"/>
              <a:t>Stoian</a:t>
            </a:r>
            <a:r>
              <a:rPr lang="es-CO" dirty="0"/>
              <a:t>, D. (2012). 5 Capitales una herramienta para evaluar los impactos del desarrollo de cadenas de valor sobre la pobreza. Turrialba, Costa Rica: Serie técnica. Boletín Técnico, CATIE; no. 55. 7-13</a:t>
            </a:r>
          </a:p>
          <a:p>
            <a:r>
              <a:rPr lang="es-CO" dirty="0"/>
              <a:t>[14] FAO. (2011). La incorporación de la Agricultura Familiar (Vol. 5). San Salvador, El Salvador: Representación de la FAO en El Salvador. Obtenido de http://www.fao.org/climatechange/30322-0f6b6122dbb0e982c1b301f177a745160.pdf 4-5</a:t>
            </a:r>
          </a:p>
          <a:p>
            <a:r>
              <a:rPr lang="es-CO" dirty="0"/>
              <a:t>[15] Reyes G, J.A., &amp; Boucher, F., (2015). El Desarrollo Rural con Enfoque Territorial - Modelos aplicables en Latino </a:t>
            </a:r>
            <a:r>
              <a:rPr lang="es-CO" dirty="0" err="1"/>
              <a:t>America</a:t>
            </a:r>
            <a:r>
              <a:rPr lang="es-CO" dirty="0"/>
              <a:t>. </a:t>
            </a:r>
            <a:r>
              <a:rPr lang="es-CO" dirty="0" err="1"/>
              <a:t>Asociacion</a:t>
            </a:r>
            <a:r>
              <a:rPr lang="es-CO" dirty="0"/>
              <a:t> de Ingenieros </a:t>
            </a:r>
            <a:r>
              <a:rPr lang="es-CO" dirty="0" err="1"/>
              <a:t>Agronomos</a:t>
            </a:r>
            <a:r>
              <a:rPr lang="es-CO" dirty="0"/>
              <a:t> del Llano, 3-5. </a:t>
            </a:r>
          </a:p>
          <a:p>
            <a:r>
              <a:rPr lang="es-CO" dirty="0"/>
              <a:t>[16]Jiménez C, J. S., Rendón M, R., Toledo, J. U., Aranda O, G., (2016). Las tecnologías de la información y comunicación como fuente de conocimientos en el sector rural. Revista Mexicana de Ciencias Agrícolas. 3-5 </a:t>
            </a:r>
          </a:p>
          <a:p>
            <a:r>
              <a:rPr lang="es-CO" dirty="0"/>
              <a:t> [17] López, L. y Calderón, G. (2006). Análisis de las dinámicas culturales al interior de un clúster empresarial. Revista Estudios Gerenciales, 99,13–37</a:t>
            </a:r>
          </a:p>
          <a:p>
            <a:r>
              <a:rPr lang="es-CO" dirty="0"/>
              <a:t>[18] Barrientos F, J.C., y </a:t>
            </a:r>
            <a:r>
              <a:rPr lang="es-CO" dirty="0" err="1"/>
              <a:t>Berg</a:t>
            </a:r>
            <a:r>
              <a:rPr lang="es-CO" dirty="0"/>
              <a:t>, E, (2013). Evaluación del impacto de las innovaciones agrícolas: una revisión. Agronomía Colombiana , 31 (1), 120-130</a:t>
            </a:r>
          </a:p>
          <a:p>
            <a:r>
              <a:rPr lang="es-CO" dirty="0"/>
              <a:t>[19] Corporación Colombiana de Investigación Agropecuaria. (2015). Diagnostico de </a:t>
            </a:r>
            <a:r>
              <a:rPr lang="es-CO" dirty="0" err="1"/>
              <a:t>Ciencia,Tecnología</a:t>
            </a:r>
            <a:r>
              <a:rPr lang="es-CO" dirty="0"/>
              <a:t> e Innovación en el Sector Agropecuario. Bogotá. Obtenido de https://colaboracion.dnp.gov.co/CDT/Agriculturapecuarioforestal%20y%20pesca/Diagn%C3%B3stico%20de%20la%20Ciencia,%20Tecnolog%C3%ADa%20e%20Innovaci%C3%B3n%20en%20el%20Sector%20Agropecuario-CORPOICA.pdf.: 30-38 </a:t>
            </a:r>
          </a:p>
          <a:p>
            <a:r>
              <a:rPr lang="es-CO" dirty="0"/>
              <a:t>[20] Fundación </a:t>
            </a:r>
            <a:r>
              <a:rPr lang="es-CO" dirty="0" err="1"/>
              <a:t>cotec</a:t>
            </a:r>
            <a:r>
              <a:rPr lang="es-CO" dirty="0"/>
              <a:t> para la innovación tecnológica. (2016) La persona protagonista de la innovación. Ayuntamiento de Gijón, 2</a:t>
            </a:r>
          </a:p>
          <a:p>
            <a:endParaRPr lang="es-CO" dirty="0"/>
          </a:p>
        </p:txBody>
      </p:sp>
      <p:sp>
        <p:nvSpPr>
          <p:cNvPr id="4" name="Rectángulo 3"/>
          <p:cNvSpPr/>
          <p:nvPr/>
        </p:nvSpPr>
        <p:spPr>
          <a:xfrm>
            <a:off x="363682" y="147843"/>
            <a:ext cx="7990609" cy="1046440"/>
          </a:xfrm>
          <a:prstGeom prst="rect">
            <a:avLst/>
          </a:prstGeom>
        </p:spPr>
        <p:txBody>
          <a:bodyPr wrap="square">
            <a:spAutoFit/>
          </a:bodyPr>
          <a:lstStyle/>
          <a:p>
            <a:r>
              <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REFERENCIAS BIBLIOGRÁFICAS</a:t>
            </a:r>
            <a:endParaRPr lang="es-CO" sz="3200" dirty="0"/>
          </a:p>
          <a:p>
            <a:endParaRPr lang="es-CO" sz="3000" dirty="0"/>
          </a:p>
        </p:txBody>
      </p:sp>
    </p:spTree>
    <p:extLst>
      <p:ext uri="{BB962C8B-B14F-4D97-AF65-F5344CB8AC3E}">
        <p14:creationId xmlns:p14="http://schemas.microsoft.com/office/powerpoint/2010/main" val="452457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7484"/>
          </a:xfrm>
        </p:spPr>
        <p:txBody>
          <a:bodyPr>
            <a:normAutofit fontScale="90000"/>
          </a:bodyPr>
          <a:lstStyle/>
          <a:p>
            <a:r>
              <a:rPr lang="es-CO"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REFERENCIAS BIBLIOGRÁFICAS</a:t>
            </a:r>
            <a:r>
              <a:rPr lang="es-CO" dirty="0">
                <a:latin typeface="Arial" panose="020B0604020202020204" pitchFamily="34" charset="0"/>
                <a:cs typeface="Arial" panose="020B0604020202020204" pitchFamily="34" charset="0"/>
              </a:rPr>
              <a:t/>
            </a:r>
            <a:br>
              <a:rPr lang="es-CO" dirty="0">
                <a:latin typeface="Arial" panose="020B0604020202020204" pitchFamily="34" charset="0"/>
                <a:cs typeface="Arial" panose="020B0604020202020204" pitchFamily="34" charset="0"/>
              </a:rPr>
            </a:b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65018" y="987136"/>
            <a:ext cx="10688782" cy="4925291"/>
          </a:xfrm>
        </p:spPr>
        <p:txBody>
          <a:bodyPr>
            <a:normAutofit fontScale="55000" lnSpcReduction="20000"/>
          </a:bodyPr>
          <a:lstStyle/>
          <a:p>
            <a:r>
              <a:rPr lang="es-CO" dirty="0"/>
              <a:t>[21] Zabala S, H., (2016). Economía agraria y </a:t>
            </a:r>
            <a:r>
              <a:rPr lang="es-CO" dirty="0" err="1"/>
              <a:t>asociatividad</a:t>
            </a:r>
            <a:r>
              <a:rPr lang="es-CO" dirty="0"/>
              <a:t> cooperativa en Colombia. Medellín, Antioquia: Fondo editorial Luis Amigo. 118-127</a:t>
            </a:r>
          </a:p>
          <a:p>
            <a:r>
              <a:rPr lang="es-CO" dirty="0"/>
              <a:t>[22] </a:t>
            </a:r>
            <a:r>
              <a:rPr lang="es-CO" dirty="0" err="1"/>
              <a:t>Lopez</a:t>
            </a:r>
            <a:r>
              <a:rPr lang="es-CO" dirty="0"/>
              <a:t> T, B. J., Rendón M, R., Espinosa S, T., Díaz S, P., </a:t>
            </a:r>
            <a:r>
              <a:rPr lang="es-CO" dirty="0" err="1"/>
              <a:t>Santellano</a:t>
            </a:r>
            <a:r>
              <a:rPr lang="es-CO" dirty="0"/>
              <a:t> E, E., (2016), Medición de cobertura oculta en servicios de asistencia técnica y capacitación en el medio rural. Revista Mexicana de Ciencias Agrícolas. 3091.: 5-13</a:t>
            </a:r>
          </a:p>
          <a:p>
            <a:r>
              <a:rPr lang="es-CO" dirty="0"/>
              <a:t>[23] Medina, M. A. (2018). ¿En qué consiste la nueva ley de innovación agropecuaria? El Espectador. Obtenido de https://</a:t>
            </a:r>
            <a:r>
              <a:rPr lang="es-CO" dirty="0" smtClean="0"/>
              <a:t>www.elespectador.com/economia/en-que-consiste-la-nueva-ley-de-innovacion-agropecuaria-articulo-737103</a:t>
            </a:r>
            <a:endParaRPr lang="es-CO" dirty="0"/>
          </a:p>
          <a:p>
            <a:r>
              <a:rPr lang="en-US" dirty="0"/>
              <a:t> [24]</a:t>
            </a:r>
            <a:r>
              <a:rPr lang="es-CO" dirty="0"/>
              <a:t> Plan </a:t>
            </a:r>
            <a:r>
              <a:rPr lang="es-CO" dirty="0" err="1"/>
              <a:t>Estrátegico</a:t>
            </a:r>
            <a:r>
              <a:rPr lang="es-CO" dirty="0"/>
              <a:t> de Ciencia, Tecnología e </a:t>
            </a:r>
            <a:r>
              <a:rPr lang="es-CO" dirty="0" err="1"/>
              <a:t>Innovacion</a:t>
            </a:r>
            <a:r>
              <a:rPr lang="es-CO" dirty="0"/>
              <a:t> del Sector Agropecuario Colombiano. (2016). PECTIA. </a:t>
            </a:r>
            <a:r>
              <a:rPr lang="es-CO" dirty="0" err="1"/>
              <a:t>Bogota</a:t>
            </a:r>
            <a:r>
              <a:rPr lang="es-CO" dirty="0"/>
              <a:t>. Recuperado el 30 de octubre de 2018, de http://www.colciencias.gov.co/sites/default/files/upload/noticias/pectia-2017-actualizado.pdf.: 16-28  </a:t>
            </a:r>
          </a:p>
          <a:p>
            <a:r>
              <a:rPr lang="es-CO" dirty="0"/>
              <a:t>[25] Sociedad de Agricultores de Colombia. 2012. Estadísticas. [consultado 2018 nov 6]. http://www.sac.org.co/es/estudioseconomicos/</a:t>
            </a:r>
          </a:p>
          <a:p>
            <a:r>
              <a:rPr lang="es-CO" dirty="0"/>
              <a:t>estadisticas.html .</a:t>
            </a:r>
          </a:p>
          <a:p>
            <a:r>
              <a:rPr lang="es-CO" dirty="0"/>
              <a:t>[26] Castellanos, O., Torres L.,  y Flores, D., (2010). Agenda Prospectiva de investigación y desarrollo, Ministerios de agricultura y desarrollo rural, Giro Editores, Bogotá, 75</a:t>
            </a:r>
          </a:p>
          <a:p>
            <a:r>
              <a:rPr lang="es-CO" dirty="0"/>
              <a:t>[27] </a:t>
            </a:r>
            <a:r>
              <a:rPr lang="es-CO" dirty="0" err="1"/>
              <a:t>Anlló</a:t>
            </a:r>
            <a:r>
              <a:rPr lang="es-CO" dirty="0"/>
              <a:t>, G., </a:t>
            </a:r>
            <a:r>
              <a:rPr lang="es-CO" dirty="0" err="1"/>
              <a:t>Bisang</a:t>
            </a:r>
            <a:r>
              <a:rPr lang="es-CO" dirty="0"/>
              <a:t>, R., </a:t>
            </a:r>
            <a:r>
              <a:rPr lang="es-CO" dirty="0" err="1"/>
              <a:t>Campi</a:t>
            </a:r>
            <a:r>
              <a:rPr lang="es-CO" dirty="0"/>
              <a:t>, M., (2013). Claves para repensar el agro argentino. Revista Iberoamericana de Ciencia, Tecnología y Sociedad, 1-5.</a:t>
            </a:r>
          </a:p>
          <a:p>
            <a:r>
              <a:rPr lang="es-CO" dirty="0"/>
              <a:t> [28] Ortiz J, B., Jiménez S, L., Rendón M, R., y  Díaz J, J. (2016). Escuelas de campo en México: un análisis a partir de redes sociales. Revista Mexicana de Ciencias Agrícolas 2900-2902</a:t>
            </a:r>
          </a:p>
          <a:p>
            <a:r>
              <a:rPr lang="es-CO" dirty="0" smtClean="0"/>
              <a:t> </a:t>
            </a:r>
            <a:r>
              <a:rPr lang="es-CO" dirty="0"/>
              <a:t>[29] Ospina P, A., </a:t>
            </a:r>
            <a:r>
              <a:rPr lang="es-CO" dirty="0" err="1"/>
              <a:t>Alzate</a:t>
            </a:r>
            <a:r>
              <a:rPr lang="es-CO" dirty="0"/>
              <a:t> C, J.D. (2018). La </a:t>
            </a:r>
            <a:r>
              <a:rPr lang="es-CO" dirty="0" err="1"/>
              <a:t>asociatividad</a:t>
            </a:r>
            <a:r>
              <a:rPr lang="es-CO" dirty="0"/>
              <a:t> como estrategia para gestionar los procesos de desarrollo </a:t>
            </a:r>
            <a:r>
              <a:rPr lang="es-CO" dirty="0" err="1"/>
              <a:t>eprearial</a:t>
            </a:r>
            <a:r>
              <a:rPr lang="es-CO" dirty="0"/>
              <a:t> y </a:t>
            </a:r>
            <a:r>
              <a:rPr lang="es-CO" dirty="0" err="1"/>
              <a:t>solucion</a:t>
            </a:r>
            <a:r>
              <a:rPr lang="es-CO" dirty="0"/>
              <a:t> a problemas sociales. Revista </a:t>
            </a:r>
            <a:r>
              <a:rPr lang="es-CO" dirty="0" err="1"/>
              <a:t>Loginn</a:t>
            </a:r>
            <a:r>
              <a:rPr lang="es-CO" dirty="0"/>
              <a:t>, 2(1), 84-89.</a:t>
            </a:r>
          </a:p>
          <a:p>
            <a:r>
              <a:rPr lang="es-CO" dirty="0"/>
              <a:t>[30] Rendón M, R., Aguilar A, J., Muñoz R, M., y Reyes A, J, C.,. (2007). Identificación de actores clave para la gestión de la innovación: el uso de redes sociales. Agencia para la gestión de la innovación, © 2007. Universidad Autónoma Chapingo-</a:t>
            </a:r>
            <a:r>
              <a:rPr lang="es-CO" dirty="0" err="1"/>
              <a:t>Ciestaam</a:t>
            </a:r>
            <a:r>
              <a:rPr lang="es-CO" dirty="0"/>
              <a:t>/PIIAI. </a:t>
            </a:r>
            <a:r>
              <a:rPr lang="es-CO" dirty="0" smtClean="0"/>
              <a:t>7</a:t>
            </a:r>
            <a:endParaRPr lang="es-CO" dirty="0"/>
          </a:p>
        </p:txBody>
      </p:sp>
    </p:spTree>
    <p:extLst>
      <p:ext uri="{BB962C8B-B14F-4D97-AF65-F5344CB8AC3E}">
        <p14:creationId xmlns:p14="http://schemas.microsoft.com/office/powerpoint/2010/main" val="391209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32402"/>
          </a:xfrm>
        </p:spPr>
        <p:txBody>
          <a:bodyPr>
            <a:normAutofit fontScale="90000"/>
          </a:bodyPr>
          <a:lstStyle/>
          <a:p>
            <a:r>
              <a:rPr lang="es-CO"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REFERENCIAS BIBLIOGRÁFICAS</a:t>
            </a:r>
            <a:r>
              <a:rPr lang="es-CO" dirty="0">
                <a:latin typeface="Arial" panose="020B0604020202020204" pitchFamily="34" charset="0"/>
                <a:cs typeface="Arial" panose="020B0604020202020204" pitchFamily="34" charset="0"/>
              </a:rPr>
              <a:t/>
            </a:r>
            <a:br>
              <a:rPr lang="es-CO" dirty="0">
                <a:latin typeface="Arial" panose="020B0604020202020204" pitchFamily="34" charset="0"/>
                <a:cs typeface="Arial" panose="020B0604020202020204" pitchFamily="34" charset="0"/>
              </a:rPr>
            </a:b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852055"/>
            <a:ext cx="10515600" cy="5324908"/>
          </a:xfrm>
        </p:spPr>
        <p:txBody>
          <a:bodyPr>
            <a:normAutofit fontScale="55000" lnSpcReduction="20000"/>
          </a:bodyPr>
          <a:lstStyle/>
          <a:p>
            <a:r>
              <a:rPr lang="es-CO" dirty="0" smtClean="0"/>
              <a:t>[30] Rendón M, R., Aguilar A, J., Muñoz R, M., y Reyes A, J, C.,. (2007). Identificación de actores clave para la gestión de la innovación: el uso de redes sociales. Agencia para la gestión de la innovación, © 2007. Universidad Autónoma Chapingo-</a:t>
            </a:r>
            <a:r>
              <a:rPr lang="es-CO" dirty="0" err="1" smtClean="0"/>
              <a:t>Ciestaam</a:t>
            </a:r>
            <a:r>
              <a:rPr lang="es-CO" dirty="0" smtClean="0"/>
              <a:t>/PIIAI. 7.</a:t>
            </a:r>
          </a:p>
          <a:p>
            <a:r>
              <a:rPr lang="es-CO" dirty="0" smtClean="0"/>
              <a:t>[</a:t>
            </a:r>
            <a:r>
              <a:rPr lang="es-CO" dirty="0"/>
              <a:t>31] Barrera R, A.I., Baca D M, J., Santoyo C, H.V., Reyes A, J, C J., (2013) Propuesta metodológica para analizar la competitividad de redes de valor agroindustriales. Revista Mexicana de </a:t>
            </a:r>
            <a:r>
              <a:rPr lang="es-CO" dirty="0" err="1"/>
              <a:t>Agronegocios</a:t>
            </a:r>
            <a:r>
              <a:rPr lang="es-CO" dirty="0"/>
              <a:t> 234-235</a:t>
            </a:r>
          </a:p>
          <a:p>
            <a:r>
              <a:rPr lang="es-CO" dirty="0"/>
              <a:t>[32] OCDE, &amp; </a:t>
            </a:r>
            <a:r>
              <a:rPr lang="es-CO" dirty="0" err="1"/>
              <a:t>Eurostat</a:t>
            </a:r>
            <a:r>
              <a:rPr lang="es-CO" dirty="0"/>
              <a:t>. (2006). Manual de Oslo. Maldonado, Madrid: Grupo </a:t>
            </a:r>
            <a:r>
              <a:rPr lang="es-CO" dirty="0" err="1"/>
              <a:t>Tragsa</a:t>
            </a:r>
            <a:r>
              <a:rPr lang="es-CO" dirty="0"/>
              <a:t>. Obtenido de http://www.itq.edu.mx/convocatorias/manualdeoslo.pdf 47-54</a:t>
            </a:r>
          </a:p>
          <a:p>
            <a:r>
              <a:rPr lang="es-CO" dirty="0"/>
              <a:t>[33] </a:t>
            </a:r>
            <a:r>
              <a:rPr lang="es-CO" dirty="0" err="1"/>
              <a:t>Ramaswamy</a:t>
            </a:r>
            <a:r>
              <a:rPr lang="es-CO" dirty="0"/>
              <a:t>., </a:t>
            </a:r>
            <a:r>
              <a:rPr lang="es-CO" dirty="0" err="1"/>
              <a:t>Prahalad</a:t>
            </a:r>
            <a:r>
              <a:rPr lang="es-CO" dirty="0"/>
              <a:t> C.K. y V. (2002), La </a:t>
            </a:r>
            <a:r>
              <a:rPr lang="es-CO" dirty="0" err="1"/>
              <a:t>co</a:t>
            </a:r>
            <a:r>
              <a:rPr lang="es-CO" dirty="0"/>
              <a:t>-creación de valor, Revista Gestión de innovación. Buenos aires argentina, 7.</a:t>
            </a:r>
          </a:p>
          <a:p>
            <a:r>
              <a:rPr lang="es-CO" dirty="0"/>
              <a:t>[34] Echeverri R, C.D., Torres T, D.K., (2010). Hacia una economía de Conocimiento. Plan estratégico de Ciencia, tecnología e innovación. Seminario Internacional, Bogotá, Colombia obtenido de https://stadium.unad.edu.co/preview/UNAD.php?url=/bitstream/10596/20720/1/1083870488.pdf 31-32.</a:t>
            </a:r>
          </a:p>
          <a:p>
            <a:r>
              <a:rPr lang="es-CO" dirty="0"/>
              <a:t> [35] Salazar A, C.H., (2000). El desarrollo rural colombiano y los retos de la institucionalidad, pontificia Universidad Javeriana, 7-8. </a:t>
            </a:r>
          </a:p>
          <a:p>
            <a:r>
              <a:rPr lang="es-CO" dirty="0"/>
              <a:t>[36 ]Montalvo S, J.; Barriga O, O.A.; Rojas M, S.C. Tecnología aplicada en el agro colombiano: asimetrías evidenciadas en la competitividad entre los subsectores café y maíz durante el periodo 2005 - 2015. [Trabajo </a:t>
            </a:r>
            <a:r>
              <a:rPr lang="es-CO" dirty="0" err="1"/>
              <a:t>deGrado</a:t>
            </a:r>
            <a:r>
              <a:rPr lang="es-CO" dirty="0"/>
              <a:t>]. Bogotá (Colombia) Universidad de la Salle, Facultad de Ciencias </a:t>
            </a:r>
            <a:r>
              <a:rPr lang="es-CO" dirty="0" err="1"/>
              <a:t>Economicas</a:t>
            </a:r>
            <a:r>
              <a:rPr lang="es-CO" dirty="0"/>
              <a:t> y Sociales, 2017, 22_33p</a:t>
            </a:r>
          </a:p>
          <a:p>
            <a:r>
              <a:rPr lang="es-CO" dirty="0"/>
              <a:t>37] Beltrán, R. (2013). El cooperativismo agrario. Amasando la realidad, 15(1), 6-7. </a:t>
            </a:r>
          </a:p>
          <a:p>
            <a:r>
              <a:rPr lang="es-CO" dirty="0"/>
              <a:t>[38] Buendía M, I., </a:t>
            </a:r>
            <a:r>
              <a:rPr lang="es-CO" dirty="0" err="1"/>
              <a:t>Côté</a:t>
            </a:r>
            <a:r>
              <a:rPr lang="es-CO" dirty="0"/>
              <a:t>, A., (2014). Desarrollo territorial rural y cooperativas: Un análisis desde las políticas públicas. Cuadernos de Desarrollo Rural - revistas científicas Javeriana, 11(74), 39-41. </a:t>
            </a:r>
          </a:p>
          <a:p>
            <a:r>
              <a:rPr lang="es-CO" dirty="0"/>
              <a:t>[39] </a:t>
            </a:r>
            <a:r>
              <a:rPr lang="es-ES" dirty="0" err="1"/>
              <a:t>Amézaga</a:t>
            </a:r>
            <a:r>
              <a:rPr lang="es-ES" dirty="0"/>
              <a:t>, C., Rodríguez, D., Núñez, M., &amp; Herrera, D. (2013). Orientaciones Estratégicas para el Fortalecimiento de la Gestión Asociativa. San Salvador, El Salvador: Daniel Rodríguez Sáenz. Obtenido de http://repiica.iica.int/docs/B3246e/B3246e.pdf</a:t>
            </a:r>
            <a:endParaRPr lang="es-CO" dirty="0"/>
          </a:p>
          <a:p>
            <a:r>
              <a:rPr lang="es-CO" dirty="0"/>
              <a:t>[40] Liendo, M.G., Martínez, A.M., (2001). </a:t>
            </a:r>
            <a:r>
              <a:rPr lang="es-CO" dirty="0" err="1"/>
              <a:t>Asociatividad</a:t>
            </a:r>
            <a:r>
              <a:rPr lang="es-CO" dirty="0"/>
              <a:t> una alternativa para el desarrollo y crecimiento de las pymes. Instituto de Investigaciones Económicas, Escuela de Economía,302</a:t>
            </a:r>
          </a:p>
        </p:txBody>
      </p:sp>
    </p:spTree>
    <p:extLst>
      <p:ext uri="{BB962C8B-B14F-4D97-AF65-F5344CB8AC3E}">
        <p14:creationId xmlns:p14="http://schemas.microsoft.com/office/powerpoint/2010/main" val="321647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1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pPr marL="0" indent="0" algn="just">
              <a:buNone/>
            </a:pPr>
            <a:r>
              <a:rPr lang="es-CO" dirty="0">
                <a:latin typeface="Arial" panose="020B0604020202020204" pitchFamily="34" charset="0"/>
                <a:cs typeface="Arial" panose="020B0604020202020204" pitchFamily="34" charset="0"/>
              </a:rPr>
              <a:t>El presente artículo es una revisión de la situación del desarrollo rural en Colombia desde cuatro aspectos: contextualización del desarrollo rural </a:t>
            </a: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cual es un proceso de transformación productiva e institucional en un espacio rural determinado, cuyo fin es reducir la pobreza rural, </a:t>
            </a:r>
            <a:r>
              <a:rPr lang="es-CO" dirty="0" smtClean="0">
                <a:latin typeface="Arial" panose="020B0604020202020204" pitchFamily="34" charset="0"/>
                <a:cs typeface="Arial" panose="020B0604020202020204" pitchFamily="34" charset="0"/>
              </a:rPr>
              <a:t>ahí se encuentra </a:t>
            </a:r>
            <a:r>
              <a:rPr lang="es-CO" dirty="0">
                <a:latin typeface="Arial" panose="020B0604020202020204" pitchFamily="34" charset="0"/>
                <a:cs typeface="Arial" panose="020B0604020202020204" pitchFamily="34" charset="0"/>
              </a:rPr>
              <a:t>la problemática en los procesos de extensión rural, </a:t>
            </a:r>
            <a:r>
              <a:rPr lang="es-CO" dirty="0" smtClean="0">
                <a:latin typeface="Arial" panose="020B0604020202020204" pitchFamily="34" charset="0"/>
                <a:cs typeface="Arial" panose="020B0604020202020204" pitchFamily="34" charset="0"/>
              </a:rPr>
              <a:t>que se </a:t>
            </a:r>
            <a:r>
              <a:rPr lang="es-CO" dirty="0">
                <a:latin typeface="Arial" panose="020B0604020202020204" pitchFamily="34" charset="0"/>
                <a:cs typeface="Arial" panose="020B0604020202020204" pitchFamily="34" charset="0"/>
              </a:rPr>
              <a:t>manifiesta con la falta de asociatividad e interés de por parte de los productores agropecuarios, por otra parte, observamos la falta de oportunidades de emprendimiento para la mujer y el joven rural al igual que la necesidad de adquirir nuevas tecnologías y </a:t>
            </a:r>
            <a:r>
              <a:rPr lang="es-CO" dirty="0" smtClean="0">
                <a:latin typeface="Arial" panose="020B0604020202020204" pitchFamily="34" charset="0"/>
                <a:cs typeface="Arial" panose="020B0604020202020204" pitchFamily="34" charset="0"/>
              </a:rPr>
              <a:t>conocimientos </a:t>
            </a:r>
            <a:r>
              <a:rPr lang="es-CO" dirty="0">
                <a:latin typeface="Arial" panose="020B0604020202020204" pitchFamily="34" charset="0"/>
                <a:cs typeface="Arial" panose="020B0604020202020204" pitchFamily="34" charset="0"/>
              </a:rPr>
              <a:t>por medio de programas de extensión rural o asistencia </a:t>
            </a:r>
            <a:r>
              <a:rPr lang="es-CO" dirty="0" smtClean="0">
                <a:latin typeface="Arial" panose="020B0604020202020204" pitchFamily="34" charset="0"/>
                <a:cs typeface="Arial" panose="020B0604020202020204" pitchFamily="34" charset="0"/>
              </a:rPr>
              <a:t>técnica, </a:t>
            </a:r>
            <a:r>
              <a:rPr lang="es-CO" dirty="0">
                <a:latin typeface="Arial" panose="020B0604020202020204" pitchFamily="34" charset="0"/>
                <a:cs typeface="Arial" panose="020B0604020202020204" pitchFamily="34" charset="0"/>
              </a:rPr>
              <a:t>además las dificultades para la comercialización de sus </a:t>
            </a:r>
            <a:r>
              <a:rPr lang="es-CO" dirty="0" smtClean="0">
                <a:latin typeface="Arial" panose="020B0604020202020204" pitchFamily="34" charset="0"/>
                <a:cs typeface="Arial" panose="020B0604020202020204" pitchFamily="34" charset="0"/>
              </a:rPr>
              <a:t>productos. Por </a:t>
            </a:r>
            <a:r>
              <a:rPr lang="es-CO" dirty="0">
                <a:latin typeface="Arial" panose="020B0604020202020204" pitchFamily="34" charset="0"/>
                <a:cs typeface="Arial" panose="020B0604020202020204" pitchFamily="34" charset="0"/>
              </a:rPr>
              <a:t>otra parte las redes de </a:t>
            </a:r>
            <a:r>
              <a:rPr lang="es-CO" dirty="0" smtClean="0">
                <a:latin typeface="Arial" panose="020B0604020202020204" pitchFamily="34" charset="0"/>
                <a:cs typeface="Arial" panose="020B0604020202020204" pitchFamily="34" charset="0"/>
              </a:rPr>
              <a:t>innovación permiten orientar</a:t>
            </a:r>
            <a:r>
              <a:rPr lang="es-CO" dirty="0">
                <a:latin typeface="Arial" panose="020B0604020202020204" pitchFamily="34" charset="0"/>
                <a:cs typeface="Arial" panose="020B0604020202020204" pitchFamily="34" charset="0"/>
              </a:rPr>
              <a:t>, organizar y dirigir los recursos disponibles, tanto humanos, técnicos y económicos, entre tanto, la asociatividad y el cooperativismo </a:t>
            </a:r>
            <a:r>
              <a:rPr lang="es-CO" dirty="0" smtClean="0">
                <a:latin typeface="Arial" panose="020B0604020202020204" pitchFamily="34" charset="0"/>
                <a:cs typeface="Arial" panose="020B0604020202020204" pitchFamily="34" charset="0"/>
              </a:rPr>
              <a:t>permite  </a:t>
            </a:r>
            <a:r>
              <a:rPr lang="es-CO" dirty="0">
                <a:latin typeface="Arial" panose="020B0604020202020204" pitchFamily="34" charset="0"/>
                <a:cs typeface="Arial" panose="020B0604020202020204" pitchFamily="34" charset="0"/>
              </a:rPr>
              <a:t>aumentar la creación de nuevos conocimientos, generar ideas </a:t>
            </a:r>
            <a:r>
              <a:rPr lang="es-CO" dirty="0" smtClean="0">
                <a:latin typeface="Arial" panose="020B0604020202020204" pitchFamily="34" charset="0"/>
                <a:cs typeface="Arial" panose="020B0604020202020204" pitchFamily="34" charset="0"/>
              </a:rPr>
              <a:t>para obtener </a:t>
            </a:r>
            <a:r>
              <a:rPr lang="es-CO" dirty="0">
                <a:latin typeface="Arial" panose="020B0604020202020204" pitchFamily="34" charset="0"/>
                <a:cs typeface="Arial" panose="020B0604020202020204" pitchFamily="34" charset="0"/>
              </a:rPr>
              <a:t>nuevos productos, procesos y servicios, por ende la asociatividad surge como uno de los mecanismos de cooperación </a:t>
            </a:r>
            <a:r>
              <a:rPr lang="es-CO" dirty="0" smtClean="0">
                <a:latin typeface="Arial" panose="020B0604020202020204" pitchFamily="34" charset="0"/>
                <a:cs typeface="Arial" panose="020B0604020202020204" pitchFamily="34" charset="0"/>
              </a:rPr>
              <a:t>mediante el cual las pequeñas </a:t>
            </a:r>
            <a:r>
              <a:rPr lang="es-CO" dirty="0">
                <a:latin typeface="Arial" panose="020B0604020202020204" pitchFamily="34" charset="0"/>
                <a:cs typeface="Arial" panose="020B0604020202020204" pitchFamily="34" charset="0"/>
              </a:rPr>
              <a:t>y medianas empresas unen sus esfuerzos para enfrentar las dificultades derivadas del proceso de globalización</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JUSTIFICACIÓN</a:t>
            </a:r>
            <a:endParaRPr lang="es-CO" sz="3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60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endParaRPr lang="es-CO" sz="3200" dirty="0">
              <a:solidFill>
                <a:srgbClr val="C0000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38200" y="1825625"/>
            <a:ext cx="10515600" cy="4010399"/>
          </a:xfrm>
        </p:spPr>
        <p:txBody>
          <a:bodyPr>
            <a:normAutofit/>
          </a:bodyPr>
          <a:lstStyle/>
          <a:p>
            <a:pPr marL="0" indent="0" algn="just" fontAlgn="base">
              <a:spcBef>
                <a:spcPct val="0"/>
              </a:spcBef>
              <a:spcAft>
                <a:spcPct val="0"/>
              </a:spcAft>
              <a:buNone/>
            </a:pPr>
            <a:r>
              <a:rPr lang="es-CO" dirty="0" smtClean="0">
                <a:latin typeface="Arial" panose="020B0604020202020204" pitchFamily="34" charset="0"/>
                <a:cs typeface="Arial" panose="020B0604020202020204" pitchFamily="34" charset="0"/>
              </a:rPr>
              <a:t>Realizar </a:t>
            </a:r>
            <a:r>
              <a:rPr lang="es-CO" dirty="0">
                <a:latin typeface="Arial" panose="020B0604020202020204" pitchFamily="34" charset="0"/>
                <a:cs typeface="Arial" panose="020B0604020202020204" pitchFamily="34" charset="0"/>
              </a:rPr>
              <a:t>una revisión del estado actual del desarrollo rural en Colombia a través del análisis del contexto actual, la problemática en los procesos de extensión, las redes de innovación y extensión rural, la asociatividad y el cooperativismo.</a:t>
            </a:r>
          </a:p>
          <a:p>
            <a:pPr marL="0" indent="0" algn="just" fontAlgn="base">
              <a:spcBef>
                <a:spcPct val="0"/>
              </a:spcBef>
              <a:spcAft>
                <a:spcPct val="0"/>
              </a:spcAft>
              <a:buNone/>
            </a:pPr>
            <a:endParaRPr lang="es-CO"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798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CONTEXTO DEL DESARROLLO RURAL EN COLOMBIA</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sz="half" idx="1"/>
          </p:nvPr>
        </p:nvSpPr>
        <p:spPr/>
        <p:txBody>
          <a:bodyPr/>
          <a:lstStyle/>
          <a:p>
            <a:pPr marL="0" indent="0" algn="just">
              <a:buNone/>
            </a:pPr>
            <a:r>
              <a:rPr lang="es-CO" dirty="0" smtClean="0">
                <a:latin typeface="Arial" panose="020B0604020202020204" pitchFamily="34" charset="0"/>
                <a:cs typeface="Arial" panose="020B0604020202020204" pitchFamily="34" charset="0"/>
              </a:rPr>
              <a:t>Nos </a:t>
            </a:r>
            <a:r>
              <a:rPr lang="es-CO" dirty="0">
                <a:latin typeface="Arial" panose="020B0604020202020204" pitchFamily="34" charset="0"/>
                <a:cs typeface="Arial" panose="020B0604020202020204" pitchFamily="34" charset="0"/>
              </a:rPr>
              <a:t>ubicamos en una larga y persistente degradación del mundo rural y campesino, marcado por la alta migración campo ciudad que ha dejado sin recambio generacional el trabajo del campo</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3224" y="2094525"/>
            <a:ext cx="2815621" cy="2238484"/>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668" y="3252355"/>
            <a:ext cx="2847975" cy="2424523"/>
          </a:xfrm>
          <a:prstGeom prst="rect">
            <a:avLst/>
          </a:prstGeom>
        </p:spPr>
      </p:pic>
    </p:spTree>
    <p:extLst>
      <p:ext uri="{BB962C8B-B14F-4D97-AF65-F5344CB8AC3E}">
        <p14:creationId xmlns:p14="http://schemas.microsoft.com/office/powerpoint/2010/main" val="1438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CONTEXTO DEL DESARROLLO RURAL EN COLOMBIA</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Marcador de contenido 1"/>
          <p:cNvSpPr>
            <a:spLocks noGrp="1"/>
          </p:cNvSpPr>
          <p:nvPr>
            <p:ph idx="1"/>
          </p:nvPr>
        </p:nvSpPr>
        <p:spPr/>
        <p:txBody>
          <a:bodyPr/>
          <a:lstStyle/>
          <a:p>
            <a:pPr marL="0" indent="0" algn="just">
              <a:buNone/>
            </a:pPr>
            <a:endParaRPr lang="es-CO" dirty="0" smtClean="0">
              <a:latin typeface="Arial" panose="020B0604020202020204" pitchFamily="34" charset="0"/>
              <a:cs typeface="Arial" panose="020B0604020202020204" pitchFamily="34" charset="0"/>
            </a:endParaRPr>
          </a:p>
          <a:p>
            <a:pPr marL="0" indent="0" algn="just">
              <a:buNone/>
            </a:pPr>
            <a:endParaRPr lang="es-CO" dirty="0">
              <a:latin typeface="Arial" panose="020B0604020202020204" pitchFamily="34" charset="0"/>
              <a:cs typeface="Arial" panose="020B0604020202020204" pitchFamily="34" charset="0"/>
            </a:endParaRPr>
          </a:p>
          <a:p>
            <a:pPr marL="0" indent="0" algn="just">
              <a:buNone/>
            </a:pPr>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el caso de Colombia, históricamente ha tenido una de las inversiones más bajas en investigación y desarrollo en relación con países emergentes y a sus pares latinoamericanos, oscilando los últimos años entre el 0,17 y 0,2% del PIB </a:t>
            </a:r>
          </a:p>
        </p:txBody>
      </p:sp>
    </p:spTree>
    <p:extLst>
      <p:ext uri="{BB962C8B-B14F-4D97-AF65-F5344CB8AC3E}">
        <p14:creationId xmlns:p14="http://schemas.microsoft.com/office/powerpoint/2010/main" val="221526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CONTEXTO DEL DESARROLLO RURAL EN COLOMBIA</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Marcador de contenid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6664" y="2262483"/>
            <a:ext cx="3854433" cy="3936274"/>
          </a:xfrm>
        </p:spPr>
      </p:pic>
      <p:sp>
        <p:nvSpPr>
          <p:cNvPr id="10" name="Marcador de contenido 9"/>
          <p:cNvSpPr>
            <a:spLocks noGrp="1"/>
          </p:cNvSpPr>
          <p:nvPr>
            <p:ph sz="half" idx="1"/>
          </p:nvPr>
        </p:nvSpPr>
        <p:spPr/>
        <p:txBody>
          <a:bodyPr/>
          <a:lstStyle/>
          <a:p>
            <a:pPr marL="0" indent="0" algn="just">
              <a:buNone/>
            </a:pPr>
            <a:endParaRPr lang="es-CO" dirty="0" smtClean="0">
              <a:latin typeface="Arial" panose="020B0604020202020204" pitchFamily="34" charset="0"/>
              <a:cs typeface="Arial" panose="020B0604020202020204" pitchFamily="34" charset="0"/>
            </a:endParaRPr>
          </a:p>
          <a:p>
            <a:pPr marL="0" indent="0" algn="just">
              <a:buNone/>
            </a:pPr>
            <a:r>
              <a:rPr lang="es-CO" dirty="0" smtClean="0">
                <a:latin typeface="Arial" panose="020B0604020202020204" pitchFamily="34" charset="0"/>
                <a:cs typeface="Arial" panose="020B0604020202020204" pitchFamily="34" charset="0"/>
              </a:rPr>
              <a:t>las </a:t>
            </a:r>
            <a:r>
              <a:rPr lang="es-CO" dirty="0">
                <a:latin typeface="Arial" panose="020B0604020202020204" pitchFamily="34" charset="0"/>
                <a:cs typeface="Arial" panose="020B0604020202020204" pitchFamily="34" charset="0"/>
              </a:rPr>
              <a:t>inversiones estatales se han centrado en programas asistencialistas con entrega de subsidios y recursos no reembolsables para mejorar los sistemas de producción, que buscan resolver problemas de corto plazo</a:t>
            </a:r>
          </a:p>
        </p:txBody>
      </p:sp>
    </p:spTree>
    <p:extLst>
      <p:ext uri="{BB962C8B-B14F-4D97-AF65-F5344CB8AC3E}">
        <p14:creationId xmlns:p14="http://schemas.microsoft.com/office/powerpoint/2010/main" val="405961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CONTEXTO DEL DESARROLLO RURAL EN COLOMBIA</a:t>
            </a:r>
            <a:endParaRPr lang="es-CO"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lstStyle/>
          <a:p>
            <a:pPr marL="0" indent="0" algn="just">
              <a:buNone/>
            </a:pPr>
            <a:r>
              <a:rPr lang="es-CO" dirty="0">
                <a:latin typeface="Arial" panose="020B0604020202020204" pitchFamily="34" charset="0"/>
                <a:cs typeface="Arial" panose="020B0604020202020204" pitchFamily="34" charset="0"/>
              </a:rPr>
              <a:t>En consecuencia, en los dos últimos años también ha sido notorio que los productores (pequeños y algunos medianos) han acudido a la protesta social con bloqueos de vías y otros actos de hecho para lograr la atención del Ministerio de Agricultura y llegar a acuerdos para la solución de sus problemas </a:t>
            </a: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53491"/>
            <a:ext cx="5181600" cy="4021281"/>
          </a:xfrm>
        </p:spPr>
      </p:pic>
    </p:spTree>
    <p:extLst>
      <p:ext uri="{BB962C8B-B14F-4D97-AF65-F5344CB8AC3E}">
        <p14:creationId xmlns:p14="http://schemas.microsoft.com/office/powerpoint/2010/main" val="32553629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3578</Words>
  <Application>Microsoft Office PowerPoint</Application>
  <PresentationFormat>Personalizado</PresentationFormat>
  <Paragraphs>119</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REDES DE INNOVACIÓN PARA EL DESARROLLO RURAL</vt:lpstr>
      <vt:lpstr>INTRODUCCIÓN</vt:lpstr>
      <vt:lpstr>JUSTIFICACIÓN</vt:lpstr>
      <vt:lpstr>OBJETIVO</vt:lpstr>
      <vt:lpstr>CONTEXTO DEL DESARROLLO RURAL EN COLOMBIA</vt:lpstr>
      <vt:lpstr>CONTEXTO DEL DESARROLLO RURAL EN COLOMBIA</vt:lpstr>
      <vt:lpstr>CONTEXTO DEL DESARROLLO RURAL EN COLOMBIA</vt:lpstr>
      <vt:lpstr>CONTEXTO DEL DESARROLLO RURAL EN COLOMBIA</vt:lpstr>
      <vt:lpstr>CONTEXTUALIZACION DEL DESARROLLO RURAL EN COLOMBIA</vt:lpstr>
      <vt:lpstr>PROBLEMÁTICA EN LOS PROCESOS DE EXTENSIÓN RURAL.</vt:lpstr>
      <vt:lpstr>PROBLEMÁTICA EN LOS PROCESOS DE EXTENSIÓN RURAL</vt:lpstr>
      <vt:lpstr>REDES DE INNOVACIÓN Y EXTENSIÓN RURAL</vt:lpstr>
      <vt:lpstr>REDES DE INNOVACIÓN Y EXTENSIÓN RURAL</vt:lpstr>
      <vt:lpstr>REDES DE INNOVACIÓN Y EXTENSIÓN RURAL</vt:lpstr>
      <vt:lpstr>REDES DE INNOVACIÓN Y EXTENSIÓN RURAL</vt:lpstr>
      <vt:lpstr>REDES DE INNOVACIÓN Y EXTENSIÓN RURAL</vt:lpstr>
      <vt:lpstr>REDES DE INNOVACIÓN Y EXTENSIÓN RURAL</vt:lpstr>
      <vt:lpstr>REDES DE INNOVACIÓN Y EXTENSIÓN RURAL</vt:lpstr>
      <vt:lpstr>REDES DE INNOVCIÓN Y EXTENSIÓN RURAL</vt:lpstr>
      <vt:lpstr>REDES DE INNOVACIÓN Y EXTENSIÓN RURAL</vt:lpstr>
      <vt:lpstr>ASOCIATIVIDAD Y COOPETATIVISMO COMO ESTRATEGIA DE TRABAJO EN RED</vt:lpstr>
      <vt:lpstr>ASOCIATIVIDAD Y COOPERATIVISMO COMO ESTRATEGIA DE TRABAJO EN RED</vt:lpstr>
      <vt:lpstr>ASOCIATIVIDAD Y COOPERATIVISMO COMO ESTRATEGIA DE TRABAJO EN RED</vt:lpstr>
      <vt:lpstr>ASOCIATIVIDAD Y COOPERATIVISMO COMO ESTRATEGIA DE TRABAJO EN RED</vt:lpstr>
      <vt:lpstr>ASOCIATIVIDAD Y COOPERATIVISMO COMO ESTRATEGIA DE TRABAJO EN RED</vt:lpstr>
      <vt:lpstr>CONCLUSIONES</vt:lpstr>
      <vt:lpstr>CONCLUSIONES</vt:lpstr>
      <vt:lpstr>REFERENCIAS BIBLIOGRÁFICAS</vt:lpstr>
      <vt:lpstr>Presentación de PowerPoint</vt:lpstr>
      <vt:lpstr>REFERENCIAS BIBLIOGRÁFICAS </vt:lpstr>
      <vt:lpstr>REFERENCIAS BIBLIOGRÁFICAS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AdmonGTI</dc:creator>
  <cp:lastModifiedBy>Luffi</cp:lastModifiedBy>
  <cp:revision>55</cp:revision>
  <dcterms:created xsi:type="dcterms:W3CDTF">2017-04-20T16:59:25Z</dcterms:created>
  <dcterms:modified xsi:type="dcterms:W3CDTF">2018-11-29T00:02:34Z</dcterms:modified>
</cp:coreProperties>
</file>